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93" r:id="rId5"/>
    <p:sldId id="282" r:id="rId6"/>
    <p:sldId id="263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276" r:id="rId16"/>
    <p:sldId id="303" r:id="rId17"/>
    <p:sldId id="305" r:id="rId18"/>
    <p:sldId id="304" r:id="rId19"/>
    <p:sldId id="306" r:id="rId20"/>
    <p:sldId id="269" r:id="rId21"/>
    <p:sldId id="277" r:id="rId22"/>
    <p:sldId id="278" r:id="rId23"/>
    <p:sldId id="279" r:id="rId24"/>
    <p:sldId id="280" r:id="rId25"/>
    <p:sldId id="285" r:id="rId26"/>
    <p:sldId id="286" r:id="rId27"/>
    <p:sldId id="287" r:id="rId28"/>
    <p:sldId id="288" r:id="rId29"/>
    <p:sldId id="289" r:id="rId30"/>
    <p:sldId id="290" r:id="rId31"/>
    <p:sldId id="292" r:id="rId32"/>
    <p:sldId id="291" r:id="rId33"/>
    <p:sldId id="267" r:id="rId34"/>
    <p:sldId id="273" r:id="rId35"/>
    <p:sldId id="268" r:id="rId36"/>
    <p:sldId id="27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06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50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89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1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27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22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42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18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54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7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4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CF5E-6CCE-48BE-8858-7AA66FDD8326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41E0-B786-4AA4-89F9-B88ACA715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82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sz="3100" dirty="0" err="1" smtClean="0"/>
              <a:t>Chapter</a:t>
            </a:r>
            <a:r>
              <a:rPr lang="sv-SE" sz="3100" dirty="0" smtClean="0"/>
              <a:t> Eleven</a:t>
            </a:r>
            <a:br>
              <a:rPr lang="sv-SE" sz="3100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4000" dirty="0" err="1" smtClean="0">
                <a:latin typeface="Arial" pitchFamily="34" charset="0"/>
                <a:cs typeface="Arial" pitchFamily="34" charset="0"/>
              </a:rPr>
              <a:t>Temporality</a:t>
            </a:r>
            <a:r>
              <a:rPr lang="sv-SE" sz="4000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sv-SE" sz="4000" dirty="0" err="1" smtClean="0">
                <a:latin typeface="Arial" pitchFamily="34" charset="0"/>
                <a:cs typeface="Arial" pitchFamily="34" charset="0"/>
              </a:rPr>
              <a:t>Living</a:t>
            </a:r>
            <a:r>
              <a:rPr lang="sv-SE" sz="4000" dirty="0" smtClean="0">
                <a:latin typeface="Arial" pitchFamily="34" charset="0"/>
                <a:cs typeface="Arial" pitchFamily="34" charset="0"/>
              </a:rPr>
              <a:t> Present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2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Intentionality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The </a:t>
            </a:r>
            <a:r>
              <a:rPr lang="sv-SE" sz="2400" dirty="0" err="1" smtClean="0"/>
              <a:t>first</a:t>
            </a:r>
            <a:r>
              <a:rPr lang="sv-SE" sz="2400" dirty="0" smtClean="0"/>
              <a:t> </a:t>
            </a:r>
            <a:r>
              <a:rPr lang="sv-SE" sz="2400" dirty="0" err="1" smtClean="0"/>
              <a:t>type</a:t>
            </a:r>
            <a:r>
              <a:rPr lang="sv-SE" sz="2400" dirty="0" smtClean="0"/>
              <a:t> is the </a:t>
            </a:r>
            <a:r>
              <a:rPr lang="sv-SE" sz="2400" dirty="0" err="1" smtClean="0"/>
              <a:t>unification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consciousness</a:t>
            </a:r>
            <a:r>
              <a:rPr lang="sv-SE" sz="2400" dirty="0" smtClean="0"/>
              <a:t> over </a:t>
            </a:r>
            <a:r>
              <a:rPr lang="sv-SE" sz="2400" dirty="0" err="1" smtClean="0"/>
              <a:t>time</a:t>
            </a:r>
            <a:r>
              <a:rPr lang="sv-SE" dirty="0" smtClean="0"/>
              <a:t>. </a:t>
            </a:r>
            <a:r>
              <a:rPr lang="sv-SE" sz="2400" dirty="0" err="1" smtClean="0"/>
              <a:t>This</a:t>
            </a:r>
            <a:r>
              <a:rPr lang="sv-SE" sz="2400" dirty="0" smtClean="0"/>
              <a:t> </a:t>
            </a:r>
            <a:r>
              <a:rPr lang="sv-SE" sz="2400" dirty="0" err="1" smtClean="0"/>
              <a:t>unification</a:t>
            </a:r>
            <a:r>
              <a:rPr lang="sv-SE" sz="2400" dirty="0" smtClean="0"/>
              <a:t> </a:t>
            </a:r>
            <a:r>
              <a:rPr lang="sv-SE" sz="2400" dirty="0" err="1" smtClean="0"/>
              <a:t>happens</a:t>
            </a:r>
            <a:r>
              <a:rPr lang="sv-SE" sz="2400" dirty="0" smtClean="0"/>
              <a:t> </a:t>
            </a:r>
            <a:r>
              <a:rPr lang="sv-SE" sz="2400" dirty="0" err="1" smtClean="0"/>
              <a:t>automatically</a:t>
            </a:r>
            <a:r>
              <a:rPr lang="sv-SE" sz="2400" dirty="0" smtClean="0"/>
              <a:t> </a:t>
            </a:r>
            <a:r>
              <a:rPr lang="sv-SE" sz="2400" dirty="0" err="1" smtClean="0"/>
              <a:t>because</a:t>
            </a:r>
            <a:r>
              <a:rPr lang="sv-SE" sz="2400" dirty="0" smtClean="0"/>
              <a:t> retention </a:t>
            </a:r>
            <a:r>
              <a:rPr lang="sv-SE" sz="2400" dirty="0" err="1" smtClean="0"/>
              <a:t>retains</a:t>
            </a:r>
            <a:r>
              <a:rPr lang="sv-SE" sz="2400" dirty="0" smtClean="0"/>
              <a:t> the </a:t>
            </a:r>
            <a:r>
              <a:rPr lang="sv-SE" sz="2400" dirty="0" err="1" smtClean="0"/>
              <a:t>previous</a:t>
            </a:r>
            <a:r>
              <a:rPr lang="sv-SE" sz="2400" dirty="0" smtClean="0"/>
              <a:t> </a:t>
            </a:r>
            <a:r>
              <a:rPr lang="sv-SE" sz="2400" dirty="0" err="1" smtClean="0"/>
              <a:t>phases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consciousness</a:t>
            </a:r>
            <a:r>
              <a:rPr lang="sv-SE" sz="2400" dirty="0" smtClean="0"/>
              <a:t>, </a:t>
            </a:r>
            <a:r>
              <a:rPr lang="sv-SE" sz="2400" dirty="0" err="1" smtClean="0"/>
              <a:t>specifically</a:t>
            </a:r>
            <a:r>
              <a:rPr lang="sv-SE" sz="2400" dirty="0" smtClean="0"/>
              <a:t> </a:t>
            </a:r>
            <a:r>
              <a:rPr lang="sv-SE" sz="2400" dirty="0" err="1" smtClean="0"/>
              <a:t>their</a:t>
            </a:r>
            <a:r>
              <a:rPr lang="sv-SE" sz="2400" dirty="0" smtClean="0"/>
              <a:t> </a:t>
            </a:r>
            <a:r>
              <a:rPr lang="sv-SE" sz="2400" dirty="0" err="1" smtClean="0"/>
              <a:t>interlocking</a:t>
            </a:r>
            <a:r>
              <a:rPr lang="sv-SE" sz="2400" dirty="0" smtClean="0"/>
              <a:t> primal impressions, </a:t>
            </a:r>
            <a:r>
              <a:rPr lang="sv-SE" sz="2400" dirty="0" err="1" smtClean="0"/>
              <a:t>rentention</a:t>
            </a:r>
            <a:r>
              <a:rPr lang="sv-SE" sz="2400" dirty="0" smtClean="0"/>
              <a:t>, and </a:t>
            </a:r>
            <a:r>
              <a:rPr lang="sv-SE" sz="2400" dirty="0" err="1" smtClean="0"/>
              <a:t>protentions</a:t>
            </a:r>
            <a:r>
              <a:rPr lang="sv-SE" sz="2400" dirty="0" smtClean="0"/>
              <a:t>. </a:t>
            </a:r>
            <a:r>
              <a:rPr lang="sv-SE" sz="2400" dirty="0" err="1" smtClean="0"/>
              <a:t>Husserl</a:t>
            </a:r>
            <a:r>
              <a:rPr lang="sv-SE" sz="2400" dirty="0" smtClean="0"/>
              <a:t> calls </a:t>
            </a:r>
            <a:r>
              <a:rPr lang="sv-SE" sz="2400" dirty="0" err="1" smtClean="0"/>
              <a:t>this</a:t>
            </a:r>
            <a:r>
              <a:rPr lang="sv-SE" sz="2400" dirty="0" smtClean="0"/>
              <a:t> retention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consciousness</a:t>
            </a:r>
            <a:r>
              <a:rPr lang="sv-SE" sz="2400" dirty="0" smtClean="0"/>
              <a:t> the </a:t>
            </a:r>
            <a:r>
              <a:rPr lang="sv-SE" sz="2400" dirty="0" err="1" smtClean="0"/>
              <a:t>horizonal</a:t>
            </a:r>
            <a:r>
              <a:rPr lang="sv-SE" sz="2400" dirty="0" smtClean="0"/>
              <a:t> or </a:t>
            </a:r>
            <a:r>
              <a:rPr lang="sv-SE" sz="2400" dirty="0" err="1" smtClean="0"/>
              <a:t>lengthwise</a:t>
            </a:r>
            <a:r>
              <a:rPr lang="sv-SE" sz="2400" dirty="0" smtClean="0"/>
              <a:t> </a:t>
            </a:r>
            <a:r>
              <a:rPr lang="sv-SE" sz="2400" dirty="0" err="1" smtClean="0"/>
              <a:t>intentionality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The second </a:t>
            </a:r>
            <a:r>
              <a:rPr lang="sv-SE" sz="2400" dirty="0" err="1" smtClean="0"/>
              <a:t>type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intentionality</a:t>
            </a:r>
            <a:r>
              <a:rPr lang="sv-SE" sz="2400" dirty="0" smtClean="0"/>
              <a:t> </a:t>
            </a:r>
            <a:r>
              <a:rPr lang="sv-SE" sz="2400" dirty="0" err="1" smtClean="0"/>
              <a:t>ensures</a:t>
            </a:r>
            <a:r>
              <a:rPr lang="sv-SE" sz="2400" dirty="0" smtClean="0"/>
              <a:t> the </a:t>
            </a:r>
            <a:r>
              <a:rPr lang="sv-SE" sz="2400" dirty="0" err="1" smtClean="0"/>
              <a:t>continuity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experienced</a:t>
            </a:r>
            <a:r>
              <a:rPr lang="sv-SE" sz="2400" dirty="0" smtClean="0"/>
              <a:t> temporal </a:t>
            </a:r>
            <a:r>
              <a:rPr lang="sv-SE" sz="2400" dirty="0" err="1" smtClean="0"/>
              <a:t>object</a:t>
            </a:r>
            <a:r>
              <a:rPr lang="sv-SE" sz="2400" dirty="0" smtClean="0"/>
              <a:t>. </a:t>
            </a:r>
            <a:r>
              <a:rPr lang="sv-SE" sz="2400" dirty="0" err="1" smtClean="0"/>
              <a:t>This</a:t>
            </a:r>
            <a:r>
              <a:rPr lang="sv-SE" sz="2400" dirty="0" smtClean="0"/>
              <a:t> </a:t>
            </a:r>
            <a:r>
              <a:rPr lang="sv-SE" sz="2400" dirty="0" err="1" smtClean="0"/>
              <a:t>intentional</a:t>
            </a:r>
            <a:r>
              <a:rPr lang="sv-SE" sz="2400" dirty="0" smtClean="0"/>
              <a:t> process </a:t>
            </a:r>
            <a:r>
              <a:rPr lang="sv-SE" sz="2400" dirty="0" err="1" smtClean="0"/>
              <a:t>also</a:t>
            </a:r>
            <a:r>
              <a:rPr lang="sv-SE" sz="2400" dirty="0" smtClean="0"/>
              <a:t> </a:t>
            </a:r>
            <a:r>
              <a:rPr lang="sv-SE" sz="2400" dirty="0" err="1" smtClean="0"/>
              <a:t>happens</a:t>
            </a:r>
            <a:r>
              <a:rPr lang="sv-SE" sz="2400" dirty="0" smtClean="0"/>
              <a:t> </a:t>
            </a:r>
            <a:r>
              <a:rPr lang="sv-SE" sz="2400" dirty="0" err="1" smtClean="0"/>
              <a:t>automatically</a:t>
            </a:r>
            <a:r>
              <a:rPr lang="sv-SE" sz="2400" dirty="0" smtClean="0"/>
              <a:t>, </a:t>
            </a:r>
            <a:r>
              <a:rPr lang="sv-SE" sz="2400" dirty="0" err="1" smtClean="0"/>
              <a:t>because</a:t>
            </a:r>
            <a:r>
              <a:rPr lang="sv-SE" sz="2400" dirty="0" smtClean="0"/>
              <a:t> the retention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consciousness</a:t>
            </a:r>
            <a:r>
              <a:rPr lang="sv-SE" sz="2400" dirty="0" smtClean="0"/>
              <a:t> </a:t>
            </a:r>
            <a:r>
              <a:rPr lang="sv-SE" sz="2400" dirty="0" err="1" smtClean="0"/>
              <a:t>necessarily</a:t>
            </a:r>
            <a:r>
              <a:rPr lang="sv-SE" sz="2400" dirty="0" smtClean="0"/>
              <a:t> </a:t>
            </a:r>
            <a:r>
              <a:rPr lang="sv-SE" sz="2400" dirty="0" err="1" smtClean="0"/>
              <a:t>includes</a:t>
            </a:r>
            <a:r>
              <a:rPr lang="sv-SE" sz="2400" dirty="0" smtClean="0"/>
              <a:t> the retention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intentional</a:t>
            </a:r>
            <a:r>
              <a:rPr lang="sv-SE" sz="2400" dirty="0" smtClean="0"/>
              <a:t> </a:t>
            </a:r>
            <a:r>
              <a:rPr lang="sv-SE" sz="2400" dirty="0" err="1" smtClean="0"/>
              <a:t>object</a:t>
            </a:r>
            <a:r>
              <a:rPr lang="sv-SE" sz="2400" dirty="0" smtClean="0"/>
              <a:t> </a:t>
            </a:r>
            <a:r>
              <a:rPr lang="sv-SE" sz="2400" dirty="0" err="1" smtClean="0"/>
              <a:t>belonging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the </a:t>
            </a:r>
            <a:r>
              <a:rPr lang="sv-SE" sz="2400" dirty="0" err="1" smtClean="0"/>
              <a:t>previous</a:t>
            </a:r>
            <a:r>
              <a:rPr lang="sv-SE" sz="2400" dirty="0" smtClean="0"/>
              <a:t> </a:t>
            </a:r>
            <a:r>
              <a:rPr lang="sv-SE" sz="2400" dirty="0" err="1" smtClean="0"/>
              <a:t>phases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consciousness</a:t>
            </a:r>
            <a:r>
              <a:rPr lang="sv-SE" sz="2400" dirty="0" smtClean="0"/>
              <a:t>. </a:t>
            </a:r>
            <a:r>
              <a:rPr lang="sv-SE" sz="2400" dirty="0" err="1" smtClean="0"/>
              <a:t>Husserl</a:t>
            </a:r>
            <a:r>
              <a:rPr lang="sv-SE" sz="2400" dirty="0" smtClean="0"/>
              <a:t> calls </a:t>
            </a:r>
            <a:r>
              <a:rPr lang="sv-SE" sz="2400" dirty="0" err="1" smtClean="0"/>
              <a:t>this</a:t>
            </a:r>
            <a:r>
              <a:rPr lang="sv-SE" sz="2400" dirty="0" smtClean="0"/>
              <a:t> </a:t>
            </a:r>
            <a:r>
              <a:rPr lang="sv-SE" sz="2400" dirty="0" err="1" smtClean="0"/>
              <a:t>type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intentionality</a:t>
            </a:r>
            <a:r>
              <a:rPr lang="sv-SE" sz="2400" dirty="0" smtClean="0"/>
              <a:t> the </a:t>
            </a:r>
            <a:r>
              <a:rPr lang="sv-SE" sz="2400" dirty="0" err="1" smtClean="0"/>
              <a:t>transverse</a:t>
            </a:r>
            <a:r>
              <a:rPr lang="sv-SE" sz="2400" dirty="0" smtClean="0"/>
              <a:t> </a:t>
            </a:r>
            <a:r>
              <a:rPr lang="sv-SE" sz="2400" dirty="0" err="1" smtClean="0"/>
              <a:t>intentionality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r>
              <a:rPr lang="sv-SE" sz="2400" dirty="0"/>
              <a:t> </a:t>
            </a:r>
            <a:r>
              <a:rPr lang="sv-SE" sz="2400" dirty="0" smtClean="0"/>
              <a:t>			page 322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55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err="1" smtClean="0"/>
              <a:t>Time-consciousness</a:t>
            </a:r>
            <a:r>
              <a:rPr lang="sv-SE" sz="3600" dirty="0" smtClean="0"/>
              <a:t> and </a:t>
            </a:r>
            <a:r>
              <a:rPr lang="sv-SE" sz="3600" dirty="0" err="1" smtClean="0"/>
              <a:t>prereflective</a:t>
            </a:r>
            <a:r>
              <a:rPr lang="sv-SE" sz="3600" dirty="0" smtClean="0"/>
              <a:t> </a:t>
            </a:r>
            <a:r>
              <a:rPr lang="sv-SE" sz="3600" dirty="0" err="1" smtClean="0"/>
              <a:t>self-awareness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err="1" smtClean="0"/>
              <a:t>Each</a:t>
            </a:r>
            <a:r>
              <a:rPr lang="sv-SE" sz="2400" dirty="0" smtClean="0"/>
              <a:t> </a:t>
            </a:r>
            <a:r>
              <a:rPr lang="sv-SE" sz="2400" dirty="0" err="1" smtClean="0"/>
              <a:t>phase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phase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experience</a:t>
            </a:r>
            <a:r>
              <a:rPr lang="sv-SE" sz="2400" dirty="0" smtClean="0"/>
              <a:t> </a:t>
            </a:r>
            <a:r>
              <a:rPr lang="sv-SE" sz="2400" dirty="0" err="1" smtClean="0"/>
              <a:t>retains</a:t>
            </a:r>
            <a:r>
              <a:rPr lang="sv-SE" sz="2400" dirty="0" smtClean="0"/>
              <a:t> not </a:t>
            </a:r>
            <a:r>
              <a:rPr lang="sv-SE" sz="2400" dirty="0" err="1" smtClean="0"/>
              <a:t>only</a:t>
            </a:r>
            <a:r>
              <a:rPr lang="sv-SE" sz="2400" dirty="0" smtClean="0"/>
              <a:t> the </a:t>
            </a:r>
            <a:r>
              <a:rPr lang="sv-SE" sz="2400" dirty="0" err="1" smtClean="0"/>
              <a:t>intentional</a:t>
            </a:r>
            <a:r>
              <a:rPr lang="sv-SE" sz="2400" dirty="0" smtClean="0"/>
              <a:t> </a:t>
            </a:r>
            <a:r>
              <a:rPr lang="sv-SE" sz="2400" dirty="0" err="1" smtClean="0"/>
              <a:t>contents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just-</a:t>
            </a:r>
            <a:r>
              <a:rPr lang="sv-SE" sz="2400" dirty="0" err="1" smtClean="0"/>
              <a:t>past</a:t>
            </a:r>
            <a:r>
              <a:rPr lang="sv-SE" sz="2400" dirty="0" smtClean="0"/>
              <a:t> </a:t>
            </a:r>
            <a:r>
              <a:rPr lang="sv-SE" sz="2400" dirty="0" err="1" smtClean="0"/>
              <a:t>experience</a:t>
            </a:r>
            <a:r>
              <a:rPr lang="sv-SE" sz="2400" dirty="0" smtClean="0"/>
              <a:t>, </a:t>
            </a:r>
            <a:r>
              <a:rPr lang="sv-SE" sz="2400" dirty="0" err="1" smtClean="0"/>
              <a:t>but</a:t>
            </a:r>
            <a:r>
              <a:rPr lang="sv-SE" sz="2400" dirty="0" smtClean="0"/>
              <a:t> </a:t>
            </a:r>
            <a:r>
              <a:rPr lang="sv-SE" sz="2400" dirty="0" err="1" smtClean="0"/>
              <a:t>also</a:t>
            </a:r>
            <a:r>
              <a:rPr lang="sv-SE" sz="2400" dirty="0" smtClean="0"/>
              <a:t> the just-</a:t>
            </a:r>
            <a:r>
              <a:rPr lang="sv-SE" sz="2400" dirty="0" err="1" smtClean="0"/>
              <a:t>past</a:t>
            </a:r>
            <a:r>
              <a:rPr lang="sv-SE" sz="2400" dirty="0" smtClean="0"/>
              <a:t> </a:t>
            </a:r>
            <a:r>
              <a:rPr lang="sv-SE" sz="2400" dirty="0" err="1" smtClean="0"/>
              <a:t>phase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experience</a:t>
            </a:r>
            <a:r>
              <a:rPr lang="sv-SE" sz="2400" dirty="0" smtClean="0"/>
              <a:t> </a:t>
            </a:r>
            <a:r>
              <a:rPr lang="sv-SE" sz="2400" dirty="0" err="1" smtClean="0"/>
              <a:t>itself</a:t>
            </a:r>
            <a:r>
              <a:rPr lang="sv-SE" sz="2400" dirty="0" smtClean="0"/>
              <a:t>, </a:t>
            </a:r>
            <a:r>
              <a:rPr lang="sv-SE" sz="2400" dirty="0" err="1" smtClean="0"/>
              <a:t>including</a:t>
            </a:r>
            <a:r>
              <a:rPr lang="sv-SE" sz="2400" dirty="0" smtClean="0"/>
              <a:t> </a:t>
            </a:r>
            <a:r>
              <a:rPr lang="sv-SE" sz="2400" dirty="0" err="1" smtClean="0"/>
              <a:t>its</a:t>
            </a:r>
            <a:r>
              <a:rPr lang="sv-SE" sz="2400" dirty="0" smtClean="0"/>
              <a:t> </a:t>
            </a:r>
            <a:r>
              <a:rPr lang="sv-SE" sz="2400" dirty="0" err="1" smtClean="0"/>
              <a:t>retentional-impressional-protentional</a:t>
            </a:r>
            <a:r>
              <a:rPr lang="sv-SE" sz="2400" dirty="0" smtClean="0"/>
              <a:t>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400" dirty="0" smtClean="0"/>
              <a:t>Three </a:t>
            </a:r>
            <a:r>
              <a:rPr lang="sv-SE" sz="2400" dirty="0" err="1" smtClean="0"/>
              <a:t>levels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temporality</a:t>
            </a:r>
            <a:r>
              <a:rPr lang="sv-SE" sz="2400" dirty="0" smtClean="0"/>
              <a:t>;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sz="2000" dirty="0" err="1" smtClean="0"/>
              <a:t>External</a:t>
            </a:r>
            <a:r>
              <a:rPr lang="sv-SE" sz="2000" dirty="0" smtClean="0"/>
              <a:t> </a:t>
            </a:r>
            <a:r>
              <a:rPr lang="sv-SE" sz="2000" dirty="0" err="1" smtClean="0"/>
              <a:t>temporality</a:t>
            </a:r>
            <a:r>
              <a:rPr lang="sv-SE" sz="2000" dirty="0" smtClean="0"/>
              <a:t> (</a:t>
            </a:r>
            <a:r>
              <a:rPr lang="sv-SE" sz="2000" dirty="0" err="1" smtClean="0"/>
              <a:t>such</a:t>
            </a:r>
            <a:r>
              <a:rPr lang="sv-SE" sz="2000" dirty="0" smtClean="0"/>
              <a:t> as </a:t>
            </a:r>
            <a:r>
              <a:rPr lang="sv-SE" sz="2000" dirty="0" err="1" smtClean="0"/>
              <a:t>melodies</a:t>
            </a:r>
            <a:r>
              <a:rPr lang="sv-SE" sz="2000" dirty="0" smtClean="0"/>
              <a:t>)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sz="2000" dirty="0" err="1" smtClean="0"/>
              <a:t>Experiences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those</a:t>
            </a:r>
            <a:r>
              <a:rPr lang="sv-SE" sz="2000" dirty="0" smtClean="0"/>
              <a:t> </a:t>
            </a:r>
            <a:r>
              <a:rPr lang="sv-SE" sz="2000" dirty="0" err="1" smtClean="0"/>
              <a:t>objects</a:t>
            </a:r>
            <a:r>
              <a:rPr lang="sv-SE" sz="2000" dirty="0" smtClean="0"/>
              <a:t> or </a:t>
            </a:r>
            <a:r>
              <a:rPr lang="sv-SE" sz="2000" dirty="0" err="1" smtClean="0"/>
              <a:t>intentional</a:t>
            </a:r>
            <a:r>
              <a:rPr lang="sv-SE" sz="2000" dirty="0" smtClean="0"/>
              <a:t> </a:t>
            </a:r>
            <a:r>
              <a:rPr lang="sv-SE" sz="2000" dirty="0" err="1" smtClean="0"/>
              <a:t>acts</a:t>
            </a:r>
            <a:r>
              <a:rPr lang="sv-SE" sz="2000" dirty="0" smtClean="0"/>
              <a:t> </a:t>
            </a:r>
            <a:r>
              <a:rPr lang="sv-SE" sz="2000" dirty="0" err="1" smtClean="0"/>
              <a:t>directed</a:t>
            </a:r>
            <a:r>
              <a:rPr lang="sv-SE" sz="2000" dirty="0" smtClean="0"/>
              <a:t> at </a:t>
            </a:r>
            <a:r>
              <a:rPr lang="sv-SE" sz="2000" dirty="0" err="1" smtClean="0"/>
              <a:t>them</a:t>
            </a:r>
            <a:r>
              <a:rPr lang="sv-SE" sz="2000" dirty="0" smtClean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sz="2000" dirty="0" err="1" smtClean="0"/>
              <a:t>Experiences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those</a:t>
            </a:r>
            <a:r>
              <a:rPr lang="sv-SE" sz="2000" dirty="0" smtClean="0"/>
              <a:t> </a:t>
            </a:r>
            <a:r>
              <a:rPr lang="sv-SE" sz="2000" dirty="0" err="1" smtClean="0"/>
              <a:t>intentional</a:t>
            </a:r>
            <a:r>
              <a:rPr lang="sv-SE" sz="2000" dirty="0" smtClean="0"/>
              <a:t> </a:t>
            </a:r>
            <a:r>
              <a:rPr lang="sv-SE" sz="2000" dirty="0" err="1" smtClean="0"/>
              <a:t>acts</a:t>
            </a:r>
            <a:r>
              <a:rPr lang="sv-SE" sz="2000" dirty="0" smtClean="0"/>
              <a:t> </a:t>
            </a:r>
            <a:r>
              <a:rPr lang="sv-SE" sz="2000" dirty="0" err="1" smtClean="0"/>
              <a:t>themselves</a:t>
            </a:r>
            <a:r>
              <a:rPr lang="sv-SE" sz="20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3725661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322 - 323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170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Inner </a:t>
            </a:r>
            <a:r>
              <a:rPr lang="sv-SE" sz="3600" dirty="0" err="1" smtClean="0"/>
              <a:t>time-consciousness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err="1" smtClean="0"/>
              <a:t>Through</a:t>
            </a:r>
            <a:r>
              <a:rPr lang="sv-SE" sz="2000" dirty="0" smtClean="0"/>
              <a:t> inner </a:t>
            </a:r>
            <a:r>
              <a:rPr lang="sv-SE" sz="2000" dirty="0" err="1" smtClean="0"/>
              <a:t>time-consciousness</a:t>
            </a:r>
            <a:r>
              <a:rPr lang="sv-SE" sz="2000" dirty="0" smtClean="0"/>
              <a:t> </a:t>
            </a:r>
            <a:r>
              <a:rPr lang="sv-SE" sz="2000" dirty="0" err="1" smtClean="0"/>
              <a:t>one</a:t>
            </a:r>
            <a:r>
              <a:rPr lang="sv-SE" sz="2000" dirty="0" smtClean="0"/>
              <a:t> is </a:t>
            </a:r>
            <a:r>
              <a:rPr lang="sv-SE" sz="2000" dirty="0" err="1" smtClean="0"/>
              <a:t>aware</a:t>
            </a:r>
            <a:r>
              <a:rPr lang="sv-SE" sz="2000" dirty="0" smtClean="0"/>
              <a:t> not </a:t>
            </a:r>
            <a:r>
              <a:rPr lang="sv-SE" sz="2000" dirty="0" err="1" smtClean="0"/>
              <a:t>only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the </a:t>
            </a:r>
            <a:r>
              <a:rPr lang="sv-SE" sz="2000" dirty="0" err="1" smtClean="0"/>
              <a:t>stream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consciousness</a:t>
            </a:r>
            <a:r>
              <a:rPr lang="sv-SE" sz="2000" dirty="0" smtClean="0"/>
              <a:t> (</a:t>
            </a:r>
            <a:r>
              <a:rPr lang="sv-SE" sz="2000" dirty="0" err="1" smtClean="0"/>
              <a:t>prereflective</a:t>
            </a:r>
            <a:r>
              <a:rPr lang="sv-SE" sz="2000" dirty="0" smtClean="0"/>
              <a:t> </a:t>
            </a:r>
            <a:r>
              <a:rPr lang="sv-SE" sz="2000" dirty="0" err="1" smtClean="0"/>
              <a:t>self-awareness</a:t>
            </a:r>
            <a:r>
              <a:rPr lang="sv-SE" sz="2000" dirty="0"/>
              <a:t>)</a:t>
            </a:r>
            <a:r>
              <a:rPr lang="sv-SE" sz="2000" dirty="0" smtClean="0"/>
              <a:t>, </a:t>
            </a:r>
            <a:r>
              <a:rPr lang="sv-SE" sz="2000" dirty="0" err="1" smtClean="0"/>
              <a:t>but</a:t>
            </a:r>
            <a:r>
              <a:rPr lang="sv-SE" sz="2000" dirty="0" smtClean="0"/>
              <a:t> </a:t>
            </a:r>
            <a:r>
              <a:rPr lang="sv-SE" sz="2000" dirty="0" err="1" smtClean="0"/>
              <a:t>also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the </a:t>
            </a:r>
            <a:r>
              <a:rPr lang="sv-SE" sz="2000" dirty="0" err="1" smtClean="0"/>
              <a:t>acts</a:t>
            </a:r>
            <a:r>
              <a:rPr lang="sv-SE" sz="2000" dirty="0" smtClean="0"/>
              <a:t> as </a:t>
            </a:r>
            <a:r>
              <a:rPr lang="sv-SE" sz="2000" dirty="0" err="1" smtClean="0"/>
              <a:t>demarcated</a:t>
            </a:r>
            <a:r>
              <a:rPr lang="sv-SE" sz="2000" dirty="0" smtClean="0"/>
              <a:t> temporal </a:t>
            </a:r>
            <a:r>
              <a:rPr lang="sv-SE" sz="2000" dirty="0" err="1" smtClean="0"/>
              <a:t>objects</a:t>
            </a:r>
            <a:r>
              <a:rPr lang="sv-SE" sz="2000" dirty="0" smtClean="0"/>
              <a:t> in </a:t>
            </a:r>
            <a:r>
              <a:rPr lang="sv-SE" sz="2000" dirty="0" err="1" smtClean="0"/>
              <a:t>subjective</a:t>
            </a:r>
            <a:r>
              <a:rPr lang="sv-SE" sz="2000" dirty="0" smtClean="0"/>
              <a:t> </a:t>
            </a:r>
            <a:r>
              <a:rPr lang="sv-SE" sz="2000" dirty="0" err="1" smtClean="0"/>
              <a:t>time</a:t>
            </a:r>
            <a:r>
              <a:rPr lang="sv-SE" sz="2000" dirty="0" smtClean="0"/>
              <a:t> (</a:t>
            </a:r>
            <a:r>
              <a:rPr lang="sv-SE" sz="2000" dirty="0" err="1" smtClean="0"/>
              <a:t>reflective</a:t>
            </a:r>
            <a:r>
              <a:rPr lang="sv-SE" sz="2000" dirty="0" smtClean="0"/>
              <a:t> </a:t>
            </a:r>
            <a:r>
              <a:rPr lang="sv-SE" sz="2000" dirty="0" err="1" smtClean="0"/>
              <a:t>self-awareness</a:t>
            </a:r>
            <a:r>
              <a:rPr lang="sv-SE" sz="2000" dirty="0" smtClean="0"/>
              <a:t>) and </a:t>
            </a:r>
            <a:r>
              <a:rPr lang="sv-SE" sz="2000" dirty="0" err="1" smtClean="0"/>
              <a:t>of</a:t>
            </a:r>
            <a:r>
              <a:rPr lang="sv-SE" sz="2000" dirty="0" smtClean="0"/>
              <a:t> transcendent </a:t>
            </a:r>
            <a:r>
              <a:rPr lang="sv-SE" sz="2000" dirty="0" err="1" smtClean="0"/>
              <a:t>object</a:t>
            </a:r>
            <a:r>
              <a:rPr lang="sv-SE" sz="2000" dirty="0" smtClean="0"/>
              <a:t> in </a:t>
            </a:r>
            <a:r>
              <a:rPr lang="sv-SE" sz="2000" dirty="0" err="1" smtClean="0"/>
              <a:t>objective</a:t>
            </a:r>
            <a:r>
              <a:rPr lang="sv-SE" sz="2000" dirty="0" smtClean="0"/>
              <a:t> </a:t>
            </a:r>
            <a:r>
              <a:rPr lang="sv-SE" sz="2000" dirty="0" err="1" smtClean="0"/>
              <a:t>time</a:t>
            </a:r>
            <a:r>
              <a:rPr lang="sv-SE" sz="2000" dirty="0" smtClean="0"/>
              <a:t> (</a:t>
            </a:r>
            <a:r>
              <a:rPr lang="sv-SE" sz="2000" dirty="0" err="1" smtClean="0"/>
              <a:t>intentional</a:t>
            </a:r>
            <a:r>
              <a:rPr lang="sv-SE" sz="2000" dirty="0" smtClean="0"/>
              <a:t> </a:t>
            </a:r>
            <a:r>
              <a:rPr lang="sv-SE" sz="2000" dirty="0" err="1" smtClean="0"/>
              <a:t>consciousness</a:t>
            </a:r>
            <a:r>
              <a:rPr lang="sv-SE" sz="2000" dirty="0"/>
              <a:t> </a:t>
            </a:r>
            <a:r>
              <a:rPr lang="sv-SE" sz="2000" dirty="0" smtClean="0"/>
              <a:t>– </a:t>
            </a:r>
            <a:r>
              <a:rPr lang="sv-SE" sz="2000" dirty="0" err="1" smtClean="0"/>
              <a:t>Zahavi</a:t>
            </a:r>
            <a:r>
              <a:rPr lang="sv-SE" sz="2000" dirty="0" smtClean="0"/>
              <a:t> .</a:t>
            </a:r>
          </a:p>
          <a:p>
            <a:r>
              <a:rPr lang="sv-SE" sz="2000" dirty="0" smtClean="0"/>
              <a:t>Inner </a:t>
            </a:r>
            <a:r>
              <a:rPr lang="sv-SE" sz="2000" dirty="0" err="1" smtClean="0"/>
              <a:t>time-consciousness</a:t>
            </a:r>
            <a:r>
              <a:rPr lang="sv-SE" sz="2000" dirty="0" smtClean="0"/>
              <a:t> is </a:t>
            </a:r>
            <a:r>
              <a:rPr lang="sv-SE" sz="2000" dirty="0" err="1" smtClean="0"/>
              <a:t>simply</a:t>
            </a:r>
            <a:r>
              <a:rPr lang="sv-SE" sz="2000" dirty="0" smtClean="0"/>
              <a:t> </a:t>
            </a:r>
            <a:r>
              <a:rPr lang="sv-SE" sz="2000" dirty="0" err="1" smtClean="0"/>
              <a:t>another</a:t>
            </a:r>
            <a:r>
              <a:rPr lang="sv-SE" sz="2000" dirty="0" smtClean="0"/>
              <a:t> </a:t>
            </a:r>
            <a:r>
              <a:rPr lang="sv-SE" sz="2000" dirty="0" err="1" smtClean="0"/>
              <a:t>name</a:t>
            </a:r>
            <a:r>
              <a:rPr lang="sv-SE" sz="2000" dirty="0" smtClean="0"/>
              <a:t> for the </a:t>
            </a:r>
            <a:r>
              <a:rPr lang="sv-SE" sz="2000" dirty="0" err="1" smtClean="0"/>
              <a:t>prereflective</a:t>
            </a:r>
            <a:r>
              <a:rPr lang="sv-SE" sz="2000" dirty="0" smtClean="0"/>
              <a:t> </a:t>
            </a:r>
            <a:r>
              <a:rPr lang="sv-SE" sz="2000" dirty="0" err="1" smtClean="0"/>
              <a:t>self-awareness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our</a:t>
            </a:r>
            <a:r>
              <a:rPr lang="sv-SE" sz="2000" dirty="0" smtClean="0"/>
              <a:t> </a:t>
            </a:r>
            <a:r>
              <a:rPr lang="sv-SE" sz="2000" dirty="0" err="1" smtClean="0"/>
              <a:t>experience</a:t>
            </a:r>
            <a:r>
              <a:rPr lang="sv-SE" sz="2000" dirty="0" smtClean="0"/>
              <a:t>, a streaming </a:t>
            </a:r>
            <a:r>
              <a:rPr lang="sv-SE" sz="2000" dirty="0" err="1" smtClean="0"/>
              <a:t>self-awareness</a:t>
            </a:r>
            <a:r>
              <a:rPr lang="sv-SE" sz="2000" dirty="0" smtClean="0"/>
              <a:t> </a:t>
            </a:r>
            <a:r>
              <a:rPr lang="sv-SE" sz="2000" dirty="0" err="1" smtClean="0"/>
              <a:t>that</a:t>
            </a:r>
            <a:r>
              <a:rPr lang="sv-SE" sz="2000" dirty="0" smtClean="0"/>
              <a:t> is not </a:t>
            </a:r>
            <a:r>
              <a:rPr lang="sv-SE" sz="2000" dirty="0" err="1" smtClean="0"/>
              <a:t>itself</a:t>
            </a:r>
            <a:r>
              <a:rPr lang="sv-SE" sz="2000" dirty="0" smtClean="0"/>
              <a:t> an </a:t>
            </a:r>
            <a:r>
              <a:rPr lang="sv-SE" sz="2000" dirty="0" err="1" smtClean="0"/>
              <a:t>intentional</a:t>
            </a:r>
            <a:r>
              <a:rPr lang="sv-SE" sz="2000" dirty="0" smtClean="0"/>
              <a:t> </a:t>
            </a:r>
            <a:r>
              <a:rPr lang="sv-SE" sz="2000" dirty="0" err="1" smtClean="0"/>
              <a:t>act</a:t>
            </a:r>
            <a:r>
              <a:rPr lang="sv-SE" sz="2000" dirty="0" smtClean="0"/>
              <a:t>, a temporal </a:t>
            </a:r>
            <a:r>
              <a:rPr lang="sv-SE" sz="2000" dirty="0" err="1" smtClean="0"/>
              <a:t>unit</a:t>
            </a:r>
            <a:r>
              <a:rPr lang="sv-SE" sz="2000" dirty="0" smtClean="0"/>
              <a:t>, or an immanent </a:t>
            </a:r>
            <a:r>
              <a:rPr lang="sv-SE" sz="2000" dirty="0" err="1" smtClean="0"/>
              <a:t>object</a:t>
            </a:r>
            <a:r>
              <a:rPr lang="sv-SE" sz="2000" dirty="0" smtClean="0"/>
              <a:t> (Hua 10/127), </a:t>
            </a:r>
            <a:r>
              <a:rPr lang="sv-SE" sz="2000" dirty="0" err="1" smtClean="0"/>
              <a:t>but</a:t>
            </a:r>
            <a:r>
              <a:rPr lang="sv-SE" sz="2000" dirty="0" smtClean="0"/>
              <a:t> an </a:t>
            </a:r>
            <a:r>
              <a:rPr lang="sv-SE" sz="2000" dirty="0" err="1" smtClean="0"/>
              <a:t>intrinsic</a:t>
            </a:r>
            <a:r>
              <a:rPr lang="sv-SE" sz="2000" dirty="0" smtClean="0"/>
              <a:t> and </a:t>
            </a:r>
            <a:r>
              <a:rPr lang="sv-SE" sz="2000" dirty="0" err="1" smtClean="0"/>
              <a:t>irrelational</a:t>
            </a:r>
            <a:r>
              <a:rPr lang="sv-SE" sz="2000" dirty="0" smtClean="0"/>
              <a:t> feature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our</a:t>
            </a:r>
            <a:r>
              <a:rPr lang="sv-SE" sz="2000" dirty="0" smtClean="0"/>
              <a:t> </a:t>
            </a:r>
            <a:r>
              <a:rPr lang="sv-SE" sz="2000" dirty="0" err="1" smtClean="0"/>
              <a:t>consciousness</a:t>
            </a:r>
            <a:r>
              <a:rPr lang="sv-SE" sz="2000" dirty="0" smtClean="0"/>
              <a:t>.</a:t>
            </a:r>
          </a:p>
          <a:p>
            <a:r>
              <a:rPr lang="sv-SE" sz="2000" dirty="0" smtClean="0"/>
              <a:t>Inner </a:t>
            </a:r>
            <a:r>
              <a:rPr lang="sv-SE" sz="2000" dirty="0" err="1" smtClean="0"/>
              <a:t>time-consciousness</a:t>
            </a:r>
            <a:r>
              <a:rPr lang="sv-SE" sz="2000" dirty="0" smtClean="0"/>
              <a:t> the absolute </a:t>
            </a:r>
            <a:r>
              <a:rPr lang="sv-SE" sz="2000" dirty="0" err="1" smtClean="0"/>
              <a:t>consciousness</a:t>
            </a:r>
            <a:r>
              <a:rPr lang="sv-SE" sz="2000" dirty="0" smtClean="0"/>
              <a:t> or the absolute </a:t>
            </a:r>
            <a:r>
              <a:rPr lang="sv-SE" sz="2000" dirty="0" err="1" smtClean="0"/>
              <a:t>flow</a:t>
            </a:r>
            <a:r>
              <a:rPr lang="sv-SE" sz="2000" dirty="0" smtClean="0"/>
              <a:t> is </a:t>
            </a:r>
            <a:r>
              <a:rPr lang="sv-SE" sz="2000" dirty="0" err="1" smtClean="0"/>
              <a:t>supposed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be the </a:t>
            </a:r>
            <a:r>
              <a:rPr lang="sv-SE" sz="2000" dirty="0" err="1" smtClean="0"/>
              <a:t>deepest</a:t>
            </a:r>
            <a:r>
              <a:rPr lang="sv-SE" sz="2000" dirty="0" smtClean="0"/>
              <a:t> </a:t>
            </a:r>
            <a:r>
              <a:rPr lang="sv-SE" sz="2000" dirty="0" err="1" smtClean="0"/>
              <a:t>level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time-consciousness</a:t>
            </a:r>
            <a:r>
              <a:rPr lang="sv-SE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5651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The Absolute </a:t>
            </a:r>
            <a:r>
              <a:rPr lang="sv-SE" sz="4000" dirty="0" err="1" smtClean="0"/>
              <a:t>Flow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</p:spPr>
        <p:txBody>
          <a:bodyPr>
            <a:normAutofit/>
          </a:bodyPr>
          <a:lstStyle/>
          <a:p>
            <a:r>
              <a:rPr lang="sv-SE" sz="2000" dirty="0" smtClean="0"/>
              <a:t>The absolute </a:t>
            </a:r>
            <a:r>
              <a:rPr lang="sv-SE" sz="2000" dirty="0" err="1" smtClean="0"/>
              <a:t>flow</a:t>
            </a:r>
            <a:r>
              <a:rPr lang="sv-SE" sz="2000" dirty="0" smtClean="0"/>
              <a:t> is </a:t>
            </a:r>
            <a:r>
              <a:rPr lang="sv-SE" sz="2000" dirty="0" err="1" smtClean="0"/>
              <a:t>self-constituting</a:t>
            </a:r>
            <a:r>
              <a:rPr lang="sv-SE" sz="2000" dirty="0" smtClean="0"/>
              <a:t>, </a:t>
            </a:r>
            <a:r>
              <a:rPr lang="sv-SE" sz="2000" dirty="0" err="1" smtClean="0"/>
              <a:t>thanks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its</a:t>
            </a:r>
            <a:r>
              <a:rPr lang="sv-SE" sz="2000" dirty="0" smtClean="0"/>
              <a:t> </a:t>
            </a:r>
            <a:r>
              <a:rPr lang="sv-SE" sz="2000" dirty="0" err="1" smtClean="0"/>
              <a:t>horizontal</a:t>
            </a:r>
            <a:r>
              <a:rPr lang="sv-SE" sz="2000" dirty="0" smtClean="0"/>
              <a:t> or </a:t>
            </a:r>
            <a:r>
              <a:rPr lang="sv-SE" sz="2000" dirty="0" err="1" smtClean="0"/>
              <a:t>lengthwise</a:t>
            </a:r>
            <a:r>
              <a:rPr lang="sv-SE" sz="2000" dirty="0" smtClean="0"/>
              <a:t> </a:t>
            </a:r>
            <a:r>
              <a:rPr lang="sv-SE" sz="2000" dirty="0" err="1" smtClean="0"/>
              <a:t>intentionality</a:t>
            </a:r>
            <a:r>
              <a:rPr lang="sv-SE" sz="2000" dirty="0" smtClean="0"/>
              <a:t>. The </a:t>
            </a:r>
            <a:r>
              <a:rPr lang="sv-SE" sz="2000" dirty="0" err="1" smtClean="0"/>
              <a:t>flow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consciousness</a:t>
            </a:r>
            <a:r>
              <a:rPr lang="sv-SE" sz="2000" dirty="0" smtClean="0"/>
              <a:t> </a:t>
            </a:r>
            <a:r>
              <a:rPr lang="sv-SE" sz="2000" dirty="0" err="1" smtClean="0"/>
              <a:t>retains</a:t>
            </a:r>
            <a:r>
              <a:rPr lang="sv-SE" sz="2000" dirty="0" smtClean="0"/>
              <a:t> and </a:t>
            </a:r>
            <a:r>
              <a:rPr lang="sv-SE" sz="2000" dirty="0" err="1" smtClean="0"/>
              <a:t>protends</a:t>
            </a:r>
            <a:r>
              <a:rPr lang="sv-SE" sz="2000" dirty="0" smtClean="0"/>
              <a:t> </a:t>
            </a:r>
            <a:r>
              <a:rPr lang="sv-SE" sz="2000" dirty="0" err="1" smtClean="0"/>
              <a:t>itself</a:t>
            </a:r>
            <a:r>
              <a:rPr lang="sv-SE" sz="2000" dirty="0" smtClean="0"/>
              <a:t> – </a:t>
            </a:r>
            <a:r>
              <a:rPr lang="sv-SE" sz="2000" dirty="0" err="1" smtClean="0"/>
              <a:t>including</a:t>
            </a:r>
            <a:r>
              <a:rPr lang="sv-SE" sz="2000" dirty="0" smtClean="0"/>
              <a:t> </a:t>
            </a:r>
            <a:r>
              <a:rPr lang="sv-SE" sz="2000" dirty="0" err="1" smtClean="0"/>
              <a:t>retaining</a:t>
            </a:r>
            <a:r>
              <a:rPr lang="sv-SE" sz="2000" dirty="0" smtClean="0"/>
              <a:t> </a:t>
            </a:r>
            <a:r>
              <a:rPr lang="sv-SE" sz="2000" dirty="0" err="1" smtClean="0"/>
              <a:t>its</a:t>
            </a:r>
            <a:r>
              <a:rPr lang="sv-SE" sz="2000" dirty="0" smtClean="0"/>
              <a:t> </a:t>
            </a:r>
            <a:r>
              <a:rPr lang="sv-SE" sz="2000" dirty="0" err="1" smtClean="0"/>
              <a:t>protending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itself</a:t>
            </a:r>
            <a:r>
              <a:rPr lang="sv-SE" sz="2000" dirty="0" smtClean="0"/>
              <a:t> and </a:t>
            </a:r>
            <a:r>
              <a:rPr lang="sv-SE" sz="2000" dirty="0" err="1" smtClean="0"/>
              <a:t>protending</a:t>
            </a:r>
            <a:r>
              <a:rPr lang="sv-SE" sz="2000" dirty="0" smtClean="0"/>
              <a:t> </a:t>
            </a:r>
            <a:r>
              <a:rPr lang="sv-SE" sz="2000" dirty="0" err="1" smtClean="0"/>
              <a:t>its</a:t>
            </a:r>
            <a:r>
              <a:rPr lang="sv-SE" sz="2000" dirty="0" smtClean="0"/>
              <a:t> </a:t>
            </a:r>
            <a:r>
              <a:rPr lang="sv-SE" sz="2000" dirty="0" err="1" smtClean="0"/>
              <a:t>retaining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itself</a:t>
            </a:r>
            <a:r>
              <a:rPr lang="sv-SE" sz="2000" dirty="0"/>
              <a:t> </a:t>
            </a:r>
            <a:r>
              <a:rPr lang="sv-SE" sz="2000" dirty="0" smtClean="0"/>
              <a:t>– and is in </a:t>
            </a:r>
            <a:r>
              <a:rPr lang="sv-SE" sz="2000" dirty="0" err="1" smtClean="0"/>
              <a:t>this</a:t>
            </a:r>
            <a:r>
              <a:rPr lang="sv-SE" sz="2000" dirty="0" smtClean="0"/>
              <a:t> </a:t>
            </a:r>
            <a:r>
              <a:rPr lang="sv-SE" sz="2000" dirty="0" err="1" smtClean="0"/>
              <a:t>way</a:t>
            </a:r>
            <a:r>
              <a:rPr lang="sv-SE" sz="2000" dirty="0" smtClean="0"/>
              <a:t> </a:t>
            </a:r>
            <a:r>
              <a:rPr lang="sv-SE" sz="2000" dirty="0" err="1" smtClean="0"/>
              <a:t>self-unifying</a:t>
            </a:r>
            <a:r>
              <a:rPr lang="sv-SE" sz="2000" dirty="0" smtClean="0"/>
              <a:t>.</a:t>
            </a:r>
          </a:p>
          <a:p>
            <a:r>
              <a:rPr lang="sv-SE" sz="2000" dirty="0" smtClean="0"/>
              <a:t>The absolute </a:t>
            </a:r>
            <a:r>
              <a:rPr lang="sv-SE" sz="2000" dirty="0" err="1" smtClean="0"/>
              <a:t>flow</a:t>
            </a:r>
            <a:r>
              <a:rPr lang="sv-SE" sz="2000" dirty="0" smtClean="0"/>
              <a:t> is </a:t>
            </a:r>
            <a:r>
              <a:rPr lang="sv-SE" sz="2000" dirty="0" err="1" smtClean="0"/>
              <a:t>self-organizing</a:t>
            </a:r>
            <a:r>
              <a:rPr lang="sv-SE" sz="2000" dirty="0" smtClean="0"/>
              <a:t>.</a:t>
            </a:r>
          </a:p>
          <a:p>
            <a:r>
              <a:rPr lang="sv-SE" sz="2000" dirty="0" smtClean="0"/>
              <a:t>William James, in </a:t>
            </a:r>
            <a:r>
              <a:rPr lang="sv-SE" sz="2000" dirty="0" err="1" smtClean="0"/>
              <a:t>experiencing</a:t>
            </a:r>
            <a:r>
              <a:rPr lang="sv-SE" sz="2000" dirty="0" smtClean="0"/>
              <a:t> the </a:t>
            </a:r>
            <a:r>
              <a:rPr lang="sv-SE" sz="2000" dirty="0" err="1" smtClean="0"/>
              <a:t>silence</a:t>
            </a:r>
            <a:r>
              <a:rPr lang="sv-SE" sz="2000" dirty="0" smtClean="0"/>
              <a:t> </a:t>
            </a:r>
            <a:r>
              <a:rPr lang="sv-SE" sz="2000" dirty="0" err="1" smtClean="0"/>
              <a:t>before</a:t>
            </a:r>
            <a:r>
              <a:rPr lang="sv-SE" sz="2000" dirty="0" smtClean="0"/>
              <a:t> the </a:t>
            </a:r>
            <a:r>
              <a:rPr lang="sv-SE" sz="2000" dirty="0" err="1" smtClean="0"/>
              <a:t>thunder</a:t>
            </a:r>
            <a:r>
              <a:rPr lang="sv-SE" sz="2000" dirty="0" smtClean="0"/>
              <a:t>, </a:t>
            </a:r>
            <a:r>
              <a:rPr lang="sv-SE" sz="2000" dirty="0" err="1" smtClean="0"/>
              <a:t>we</a:t>
            </a:r>
            <a:r>
              <a:rPr lang="sv-SE" sz="2000" dirty="0" smtClean="0"/>
              <a:t> do not </a:t>
            </a:r>
            <a:r>
              <a:rPr lang="sv-SE" sz="2000" dirty="0" err="1" smtClean="0"/>
              <a:t>deed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have</a:t>
            </a:r>
            <a:r>
              <a:rPr lang="sv-SE" sz="2000" dirty="0" smtClean="0"/>
              <a:t> </a:t>
            </a:r>
            <a:r>
              <a:rPr lang="sv-SE" sz="2000" dirty="0" err="1" smtClean="0"/>
              <a:t>first</a:t>
            </a:r>
            <a:r>
              <a:rPr lang="sv-SE" sz="2000" dirty="0" smtClean="0"/>
              <a:t> an </a:t>
            </a:r>
            <a:r>
              <a:rPr lang="sv-SE" sz="2000" dirty="0" err="1" smtClean="0"/>
              <a:t>experience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silence</a:t>
            </a:r>
            <a:r>
              <a:rPr lang="sv-SE" sz="2000" dirty="0" smtClean="0"/>
              <a:t> and </a:t>
            </a:r>
            <a:r>
              <a:rPr lang="sv-SE" sz="2000" dirty="0" err="1" smtClean="0"/>
              <a:t>then</a:t>
            </a:r>
            <a:r>
              <a:rPr lang="sv-SE" sz="2000" dirty="0" smtClean="0"/>
              <a:t> an </a:t>
            </a:r>
            <a:r>
              <a:rPr lang="sv-SE" sz="2000" dirty="0" err="1" smtClean="0"/>
              <a:t>experience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thunder</a:t>
            </a:r>
            <a:r>
              <a:rPr lang="sv-SE" sz="2000" dirty="0"/>
              <a:t> </a:t>
            </a:r>
            <a:r>
              <a:rPr lang="sv-SE" sz="2000" dirty="0" smtClean="0"/>
              <a:t>– </a:t>
            </a:r>
            <a:r>
              <a:rPr lang="sv-SE" sz="2000" dirty="0" err="1" smtClean="0"/>
              <a:t>but</a:t>
            </a:r>
            <a:r>
              <a:rPr lang="sv-SE" sz="2000" dirty="0" smtClean="0"/>
              <a:t> </a:t>
            </a:r>
            <a:r>
              <a:rPr lang="sv-SE" sz="2000" dirty="0" err="1" smtClean="0"/>
              <a:t>thunder</a:t>
            </a:r>
            <a:r>
              <a:rPr lang="sv-SE" sz="2000" dirty="0"/>
              <a:t> </a:t>
            </a:r>
            <a:r>
              <a:rPr lang="sv-SE" sz="2000" dirty="0" err="1" smtClean="0"/>
              <a:t>breaking</a:t>
            </a:r>
            <a:r>
              <a:rPr lang="sv-SE" sz="2000" dirty="0" smtClean="0"/>
              <a:t> </a:t>
            </a:r>
            <a:r>
              <a:rPr lang="sv-SE" sz="2000" dirty="0" err="1" smtClean="0"/>
              <a:t>upon</a:t>
            </a:r>
            <a:r>
              <a:rPr lang="sv-SE" sz="2000" dirty="0" smtClean="0"/>
              <a:t> </a:t>
            </a:r>
            <a:r>
              <a:rPr lang="sv-SE" sz="2000" dirty="0" err="1" smtClean="0"/>
              <a:t>silence</a:t>
            </a:r>
            <a:r>
              <a:rPr lang="sv-SE" sz="2000" dirty="0" smtClean="0"/>
              <a:t> and </a:t>
            </a:r>
            <a:r>
              <a:rPr lang="sv-SE" sz="2000" dirty="0" err="1" smtClean="0"/>
              <a:t>contrasting</a:t>
            </a:r>
            <a:r>
              <a:rPr lang="sv-SE" sz="2000" dirty="0" smtClean="0"/>
              <a:t> </a:t>
            </a:r>
            <a:r>
              <a:rPr lang="sv-SE" sz="2000" dirty="0" err="1" smtClean="0"/>
              <a:t>with</a:t>
            </a:r>
            <a:r>
              <a:rPr lang="sv-SE" sz="2000" dirty="0" smtClean="0"/>
              <a:t> it.</a:t>
            </a:r>
          </a:p>
          <a:p>
            <a:r>
              <a:rPr lang="sv-SE" sz="2000" dirty="0" smtClean="0"/>
              <a:t>Invariant </a:t>
            </a:r>
            <a:r>
              <a:rPr lang="sv-SE" sz="2000" dirty="0" err="1" smtClean="0"/>
              <a:t>structure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time-consciousness</a:t>
            </a:r>
            <a:r>
              <a:rPr lang="sv-SE" sz="2000" dirty="0" smtClean="0"/>
              <a:t>, </a:t>
            </a:r>
            <a:r>
              <a:rPr lang="sv-SE" sz="2000" dirty="0" err="1" smtClean="0"/>
              <a:t>which</a:t>
            </a:r>
            <a:r>
              <a:rPr lang="sv-SE" sz="2000" dirty="0" smtClean="0"/>
              <a:t> </a:t>
            </a:r>
            <a:r>
              <a:rPr lang="sv-SE" sz="2000" dirty="0" err="1" smtClean="0"/>
              <a:t>presumably</a:t>
            </a:r>
            <a:r>
              <a:rPr lang="sv-SE" sz="2000" dirty="0" smtClean="0"/>
              <a:t> </a:t>
            </a:r>
            <a:r>
              <a:rPr lang="sv-SE" sz="2000" dirty="0" err="1" smtClean="0"/>
              <a:t>constitutes</a:t>
            </a:r>
            <a:r>
              <a:rPr lang="sv-SE" sz="2000" dirty="0" smtClean="0"/>
              <a:t> the </a:t>
            </a:r>
            <a:r>
              <a:rPr lang="sv-SE" sz="2000" dirty="0" err="1" smtClean="0"/>
              <a:t>listening</a:t>
            </a:r>
            <a:r>
              <a:rPr lang="sv-SE" sz="2000" dirty="0" smtClean="0"/>
              <a:t> </a:t>
            </a:r>
            <a:r>
              <a:rPr lang="sv-SE" sz="2000" dirty="0" err="1" smtClean="0"/>
              <a:t>experience</a:t>
            </a:r>
            <a:r>
              <a:rPr lang="sv-SE" sz="2000" dirty="0" smtClean="0"/>
              <a:t> as </a:t>
            </a:r>
            <a:r>
              <a:rPr lang="sv-SE" sz="2000" dirty="0" err="1" smtClean="0"/>
              <a:t>such</a:t>
            </a:r>
            <a:r>
              <a:rPr lang="sv-SE" sz="2000" dirty="0" smtClean="0"/>
              <a:t> in </a:t>
            </a:r>
            <a:r>
              <a:rPr lang="sv-SE" sz="2000" dirty="0" err="1" smtClean="0"/>
              <a:t>any</a:t>
            </a:r>
            <a:r>
              <a:rPr lang="sv-SE" sz="2000" dirty="0" smtClean="0"/>
              <a:t> </a:t>
            </a:r>
            <a:r>
              <a:rPr lang="sv-SE" sz="2000" dirty="0" err="1" smtClean="0"/>
              <a:t>possible</a:t>
            </a:r>
            <a:r>
              <a:rPr lang="sv-SE" sz="2000" dirty="0" smtClean="0"/>
              <a:t> situation.</a:t>
            </a:r>
          </a:p>
          <a:p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2987824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325 -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819543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err="1" smtClean="0"/>
              <a:t>Summary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/>
              <a:t>P</a:t>
            </a:r>
            <a:r>
              <a:rPr lang="sv-SE" sz="3600" dirty="0" err="1" smtClean="0"/>
              <a:t>rereflective</a:t>
            </a:r>
            <a:r>
              <a:rPr lang="sv-SE" sz="3600" dirty="0" smtClean="0"/>
              <a:t> Self-</a:t>
            </a:r>
            <a:r>
              <a:rPr lang="sv-SE" sz="3600" dirty="0" err="1"/>
              <a:t>A</a:t>
            </a:r>
            <a:r>
              <a:rPr lang="sv-SE" sz="3600" dirty="0" err="1" smtClean="0"/>
              <a:t>wareness</a:t>
            </a:r>
            <a:r>
              <a:rPr lang="sv-SE" sz="3600" dirty="0" smtClean="0"/>
              <a:t> and Inner </a:t>
            </a:r>
            <a:r>
              <a:rPr lang="sv-SE" sz="3600" dirty="0" err="1" smtClean="0"/>
              <a:t>Time-Consciousness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r>
              <a:rPr lang="sv-SE" sz="2400" dirty="0" smtClean="0"/>
              <a:t>The absolute </a:t>
            </a:r>
            <a:r>
              <a:rPr lang="sv-SE" sz="2400" dirty="0" err="1" smtClean="0"/>
              <a:t>flow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experiencing</a:t>
            </a:r>
            <a:r>
              <a:rPr lang="sv-SE" sz="2400" dirty="0" smtClean="0"/>
              <a:t> </a:t>
            </a:r>
            <a:r>
              <a:rPr lang="sv-SE" sz="2400" dirty="0" err="1" smtClean="0"/>
              <a:t>simply</a:t>
            </a:r>
            <a:r>
              <a:rPr lang="sv-SE" sz="2400" dirty="0" smtClean="0"/>
              <a:t> is the pre-</a:t>
            </a:r>
            <a:r>
              <a:rPr lang="sv-SE" sz="2400" dirty="0" err="1" smtClean="0"/>
              <a:t>reflective</a:t>
            </a:r>
            <a:r>
              <a:rPr lang="sv-SE" sz="2400" dirty="0" smtClean="0"/>
              <a:t> </a:t>
            </a:r>
            <a:r>
              <a:rPr lang="sv-SE" sz="2400" dirty="0" err="1" smtClean="0"/>
              <a:t>self-manifistation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our</a:t>
            </a:r>
            <a:r>
              <a:rPr lang="sv-SE" sz="2400" dirty="0" smtClean="0"/>
              <a:t> </a:t>
            </a:r>
            <a:r>
              <a:rPr lang="sv-SE" sz="2400" dirty="0" err="1" smtClean="0"/>
              <a:t>experiences</a:t>
            </a:r>
            <a:r>
              <a:rPr lang="sv-SE" sz="2400" dirty="0" smtClean="0"/>
              <a:t> – </a:t>
            </a:r>
            <a:r>
              <a:rPr lang="sv-SE" sz="2400" dirty="0" err="1" smtClean="0"/>
              <a:t>Zahavi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Put</a:t>
            </a:r>
            <a:r>
              <a:rPr lang="sv-SE" sz="2400" dirty="0" smtClean="0"/>
              <a:t> </a:t>
            </a:r>
            <a:r>
              <a:rPr lang="sv-SE" sz="2400" dirty="0" err="1" smtClean="0"/>
              <a:t>another</a:t>
            </a:r>
            <a:r>
              <a:rPr lang="sv-SE" sz="2400" dirty="0" smtClean="0"/>
              <a:t> </a:t>
            </a:r>
            <a:r>
              <a:rPr lang="sv-SE" sz="2400" dirty="0" err="1" smtClean="0"/>
              <a:t>way</a:t>
            </a:r>
            <a:r>
              <a:rPr lang="sv-SE" sz="2400" dirty="0" smtClean="0"/>
              <a:t>, the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inner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 – primal impression-retention-</a:t>
            </a:r>
            <a:r>
              <a:rPr lang="sv-SE" sz="2400" dirty="0" err="1" smtClean="0"/>
              <a:t>protention</a:t>
            </a:r>
            <a:r>
              <a:rPr lang="sv-SE" sz="2400" dirty="0" smtClean="0"/>
              <a:t> – is </a:t>
            </a:r>
            <a:r>
              <a:rPr lang="sv-SE" sz="2400" dirty="0" err="1" smtClean="0"/>
              <a:t>exactly</a:t>
            </a:r>
            <a:r>
              <a:rPr lang="sv-SE" sz="2400" dirty="0" smtClean="0"/>
              <a:t> the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prereflective</a:t>
            </a:r>
            <a:r>
              <a:rPr lang="sv-SE" sz="2400" dirty="0" smtClean="0"/>
              <a:t> </a:t>
            </a:r>
            <a:r>
              <a:rPr lang="sv-SE" sz="2400" dirty="0" err="1" smtClean="0"/>
              <a:t>self-awareness</a:t>
            </a:r>
            <a:r>
              <a:rPr lang="sv-SE" sz="2400" dirty="0" smtClean="0"/>
              <a:t> and </a:t>
            </a:r>
            <a:r>
              <a:rPr lang="sv-SE" sz="2400" dirty="0" err="1" smtClean="0"/>
              <a:t>also</a:t>
            </a:r>
            <a:r>
              <a:rPr lang="sv-SE" sz="2400" dirty="0" smtClean="0"/>
              <a:t> </a:t>
            </a:r>
            <a:r>
              <a:rPr lang="sv-SE" sz="2400" dirty="0" err="1" smtClean="0"/>
              <a:t>precisely</a:t>
            </a:r>
            <a:r>
              <a:rPr lang="sv-SE" sz="2400" dirty="0" smtClean="0"/>
              <a:t> the absolute </a:t>
            </a:r>
            <a:r>
              <a:rPr lang="sv-SE" sz="2400" dirty="0" err="1" smtClean="0"/>
              <a:t>flow</a:t>
            </a:r>
            <a:r>
              <a:rPr lang="sv-SE" sz="2400" dirty="0" smtClean="0"/>
              <a:t>.</a:t>
            </a:r>
          </a:p>
          <a:p>
            <a:r>
              <a:rPr lang="sv-SE" sz="2400" dirty="0" smtClean="0"/>
              <a:t>The absolute </a:t>
            </a:r>
            <a:r>
              <a:rPr lang="sv-SE" sz="2400" dirty="0" err="1" smtClean="0"/>
              <a:t>flow</a:t>
            </a:r>
            <a:r>
              <a:rPr lang="sv-SE" sz="2400" dirty="0" smtClean="0"/>
              <a:t> is the </a:t>
            </a:r>
            <a:r>
              <a:rPr lang="sv-SE" sz="2400" dirty="0" err="1" smtClean="0"/>
              <a:t>standing</a:t>
            </a:r>
            <a:r>
              <a:rPr lang="sv-SE" sz="2400" dirty="0" smtClean="0"/>
              <a:t>-streaming </a:t>
            </a:r>
            <a:r>
              <a:rPr lang="sv-SE" sz="2400" dirty="0" err="1" smtClean="0"/>
              <a:t>living</a:t>
            </a:r>
            <a:r>
              <a:rPr lang="sv-SE" sz="2400" dirty="0" smtClean="0"/>
              <a:t> present.</a:t>
            </a:r>
          </a:p>
          <a:p>
            <a:r>
              <a:rPr lang="sv-SE" sz="2400" dirty="0" smtClean="0"/>
              <a:t>The </a:t>
            </a:r>
            <a:r>
              <a:rPr lang="sv-SE" sz="2400" dirty="0" err="1" smtClean="0"/>
              <a:t>living</a:t>
            </a:r>
            <a:r>
              <a:rPr lang="sv-SE" sz="2400" dirty="0" smtClean="0"/>
              <a:t> present is streaming </a:t>
            </a:r>
            <a:r>
              <a:rPr lang="sv-SE" sz="2400" dirty="0" err="1" smtClean="0"/>
              <a:t>because</a:t>
            </a:r>
            <a:r>
              <a:rPr lang="sv-SE" sz="2400" dirty="0" smtClean="0"/>
              <a:t> it is the </a:t>
            </a:r>
            <a:r>
              <a:rPr lang="sv-SE" sz="2400" dirty="0" err="1" smtClean="0"/>
              <a:t>continuous</a:t>
            </a:r>
            <a:r>
              <a:rPr lang="sv-SE" sz="2400" dirty="0" smtClean="0"/>
              <a:t> transformation (</a:t>
            </a:r>
            <a:r>
              <a:rPr lang="sv-SE" sz="2400" dirty="0" err="1" smtClean="0"/>
              <a:t>intentional</a:t>
            </a:r>
            <a:r>
              <a:rPr lang="sv-SE" sz="2400" dirty="0" smtClean="0"/>
              <a:t> </a:t>
            </a:r>
            <a:r>
              <a:rPr lang="sv-SE" sz="2400" dirty="0" err="1" smtClean="0"/>
              <a:t>modification</a:t>
            </a:r>
            <a:r>
              <a:rPr lang="sv-SE" sz="2400" dirty="0" smtClean="0"/>
              <a:t>)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about-to-happen</a:t>
            </a:r>
            <a:r>
              <a:rPr lang="sv-SE" sz="2400" dirty="0" smtClean="0"/>
              <a:t> </a:t>
            </a:r>
            <a:r>
              <a:rPr lang="sv-SE" sz="2400" dirty="0" err="1" smtClean="0"/>
              <a:t>into</a:t>
            </a:r>
            <a:r>
              <a:rPr lang="sv-SE" sz="2400" dirty="0" smtClean="0"/>
              <a:t> the happening </a:t>
            </a:r>
            <a:r>
              <a:rPr lang="sv-SE" sz="2400" dirty="0" err="1" smtClean="0"/>
              <a:t>into</a:t>
            </a:r>
            <a:r>
              <a:rPr lang="sv-SE" sz="2400" dirty="0" smtClean="0"/>
              <a:t> the just-</a:t>
            </a:r>
            <a:r>
              <a:rPr lang="sv-SE" sz="2400" dirty="0" err="1" smtClean="0"/>
              <a:t>happened</a:t>
            </a:r>
            <a:r>
              <a:rPr lang="sv-SE" sz="2400" dirty="0" smtClean="0"/>
              <a:t>.</a:t>
            </a:r>
            <a:endParaRPr lang="en-US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3635896" y="605264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328 -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8029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err="1" smtClean="0">
                <a:latin typeface="Arial" pitchFamily="34" charset="0"/>
                <a:cs typeface="Arial" pitchFamily="34" charset="0"/>
              </a:rPr>
              <a:t>Neurophenomenology</a:t>
            </a:r>
            <a:r>
              <a:rPr lang="sv-SE" sz="3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sv-SE" sz="3600" dirty="0" err="1" smtClean="0">
                <a:latin typeface="Arial" pitchFamily="34" charset="0"/>
                <a:cs typeface="Arial" pitchFamily="34" charset="0"/>
              </a:rPr>
              <a:t>Time-Consciousness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772816"/>
            <a:ext cx="670148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3131840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329 -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3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err="1" smtClean="0"/>
              <a:t>Varela’s</a:t>
            </a:r>
            <a:r>
              <a:rPr lang="sv-SE" sz="3600" dirty="0" smtClean="0"/>
              <a:t> </a:t>
            </a:r>
            <a:r>
              <a:rPr lang="sv-SE" sz="3600" dirty="0" err="1" smtClean="0"/>
              <a:t>Strategy</a:t>
            </a:r>
            <a:r>
              <a:rPr lang="sv-SE" sz="3600" dirty="0" smtClean="0"/>
              <a:t> in </a:t>
            </a:r>
            <a:r>
              <a:rPr lang="sv-SE" sz="3600" dirty="0" err="1" smtClean="0"/>
              <a:t>study</a:t>
            </a:r>
            <a:r>
              <a:rPr lang="sv-SE" sz="3600" dirty="0" smtClean="0"/>
              <a:t> </a:t>
            </a:r>
            <a:r>
              <a:rPr lang="sv-SE" sz="3600" dirty="0" err="1" smtClean="0"/>
              <a:t>time-consciousness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 </a:t>
            </a:r>
            <a:r>
              <a:rPr lang="sv-SE" sz="2400" dirty="0" err="1" smtClean="0"/>
              <a:t>Find</a:t>
            </a:r>
            <a:r>
              <a:rPr lang="sv-SE" sz="2400" dirty="0" smtClean="0"/>
              <a:t> a common </a:t>
            </a:r>
            <a:r>
              <a:rPr lang="sv-SE" sz="2400" dirty="0" err="1" smtClean="0"/>
              <a:t>structural</a:t>
            </a:r>
            <a:r>
              <a:rPr lang="sv-SE" sz="2400" dirty="0" smtClean="0"/>
              <a:t> </a:t>
            </a:r>
            <a:r>
              <a:rPr lang="sv-SE" sz="2400" dirty="0" err="1" smtClean="0"/>
              <a:t>level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description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captures</a:t>
            </a:r>
            <a:r>
              <a:rPr lang="sv-SE" sz="2400" dirty="0" smtClean="0"/>
              <a:t> the </a:t>
            </a:r>
            <a:r>
              <a:rPr lang="sv-SE" sz="2400" dirty="0" err="1" smtClean="0"/>
              <a:t>dynamics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both</a:t>
            </a:r>
            <a:r>
              <a:rPr lang="sv-SE" sz="2400" dirty="0" smtClean="0"/>
              <a:t> the </a:t>
            </a:r>
            <a:r>
              <a:rPr lang="sv-SE" sz="2400" dirty="0" err="1" smtClean="0"/>
              <a:t>impressional-retentional-potentional</a:t>
            </a:r>
            <a:r>
              <a:rPr lang="sv-SE" sz="2400" dirty="0" smtClean="0"/>
              <a:t> </a:t>
            </a:r>
            <a:r>
              <a:rPr lang="sv-SE" sz="2400" dirty="0" err="1" smtClean="0"/>
              <a:t>flow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 and the </a:t>
            </a:r>
            <a:r>
              <a:rPr lang="sv-SE" sz="2400" dirty="0" err="1" smtClean="0"/>
              <a:t>large-scale</a:t>
            </a:r>
            <a:r>
              <a:rPr lang="sv-SE" sz="2400" dirty="0" smtClean="0"/>
              <a:t> neural </a:t>
            </a:r>
            <a:r>
              <a:rPr lang="sv-SE" sz="2400" dirty="0" err="1" smtClean="0"/>
              <a:t>processes</a:t>
            </a:r>
            <a:r>
              <a:rPr lang="sv-SE" sz="2400" dirty="0" smtClean="0"/>
              <a:t> </a:t>
            </a:r>
            <a:r>
              <a:rPr lang="sv-SE" sz="2400" dirty="0" err="1" smtClean="0"/>
              <a:t>thought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be </a:t>
            </a:r>
            <a:r>
              <a:rPr lang="sv-SE" sz="2400" dirty="0" err="1" smtClean="0"/>
              <a:t>associated</a:t>
            </a:r>
            <a:r>
              <a:rPr lang="sv-SE" sz="2400" dirty="0" smtClean="0"/>
              <a:t> </a:t>
            </a:r>
            <a:r>
              <a:rPr lang="sv-SE" sz="2400" dirty="0" err="1" smtClean="0"/>
              <a:t>with</a:t>
            </a:r>
            <a:r>
              <a:rPr lang="sv-SE" sz="2400" dirty="0" smtClean="0"/>
              <a:t> </a:t>
            </a:r>
            <a:r>
              <a:rPr lang="sv-SE" sz="2400" dirty="0" err="1" smtClean="0"/>
              <a:t>consciousness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Neuroscientists</a:t>
            </a:r>
            <a:r>
              <a:rPr lang="sv-SE" sz="2400" dirty="0" smtClean="0"/>
              <a:t> </a:t>
            </a:r>
            <a:r>
              <a:rPr lang="sv-SE" sz="2400" dirty="0" err="1" smtClean="0"/>
              <a:t>also</a:t>
            </a:r>
            <a:r>
              <a:rPr lang="sv-SE" sz="2400" dirty="0" smtClean="0"/>
              <a:t> </a:t>
            </a:r>
            <a:r>
              <a:rPr lang="sv-SE" sz="2400" dirty="0" err="1" smtClean="0"/>
              <a:t>increasingly</a:t>
            </a:r>
            <a:r>
              <a:rPr lang="sv-SE" sz="2400" dirty="0" smtClean="0"/>
              <a:t> </a:t>
            </a:r>
            <a:r>
              <a:rPr lang="sv-SE" sz="2400" dirty="0" err="1" smtClean="0"/>
              <a:t>believe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moment-</a:t>
            </a:r>
            <a:r>
              <a:rPr lang="sv-SE" sz="2400" dirty="0" err="1" smtClean="0"/>
              <a:t>to</a:t>
            </a:r>
            <a:r>
              <a:rPr lang="sv-SE" sz="2400" dirty="0" smtClean="0"/>
              <a:t>-moment, transitive (</a:t>
            </a:r>
            <a:r>
              <a:rPr lang="sv-SE" sz="2400" dirty="0" err="1" smtClean="0"/>
              <a:t>object-directed</a:t>
            </a:r>
            <a:r>
              <a:rPr lang="sv-SE" sz="2400" dirty="0" smtClean="0"/>
              <a:t>) </a:t>
            </a:r>
            <a:r>
              <a:rPr lang="sv-SE" sz="2400" dirty="0" err="1" smtClean="0"/>
              <a:t>consciousness</a:t>
            </a:r>
            <a:r>
              <a:rPr lang="sv-SE" sz="2400" dirty="0" smtClean="0"/>
              <a:t> is </a:t>
            </a:r>
            <a:r>
              <a:rPr lang="sv-SE" sz="2400" dirty="0" err="1" smtClean="0"/>
              <a:t>associated</a:t>
            </a:r>
            <a:r>
              <a:rPr lang="sv-SE" sz="2400" dirty="0" smtClean="0"/>
              <a:t> </a:t>
            </a:r>
            <a:r>
              <a:rPr lang="sv-SE" sz="2400" dirty="0" err="1" smtClean="0"/>
              <a:t>with</a:t>
            </a:r>
            <a:r>
              <a:rPr lang="sv-SE" sz="2400" dirty="0" smtClean="0"/>
              <a:t> </a:t>
            </a:r>
            <a:r>
              <a:rPr lang="sv-SE" sz="2400" dirty="0" err="1" smtClean="0"/>
              <a:t>dynamic</a:t>
            </a:r>
            <a:r>
              <a:rPr lang="sv-SE" sz="2400" dirty="0" smtClean="0"/>
              <a:t>, </a:t>
            </a:r>
            <a:r>
              <a:rPr lang="sv-SE" sz="2400" dirty="0" err="1" smtClean="0"/>
              <a:t>large-scale</a:t>
            </a:r>
            <a:r>
              <a:rPr lang="sv-SE" sz="2400" dirty="0" smtClean="0"/>
              <a:t> neural </a:t>
            </a:r>
            <a:r>
              <a:rPr lang="sv-SE" sz="2400" dirty="0" err="1" smtClean="0"/>
              <a:t>activity</a:t>
            </a:r>
            <a:r>
              <a:rPr lang="sv-SE" sz="2400" dirty="0" smtClean="0"/>
              <a:t> </a:t>
            </a:r>
            <a:r>
              <a:rPr lang="sv-SE" sz="2400" dirty="0" err="1" smtClean="0"/>
              <a:t>rather</a:t>
            </a:r>
            <a:r>
              <a:rPr lang="sv-SE" sz="2400" dirty="0" smtClean="0"/>
              <a:t> </a:t>
            </a:r>
            <a:r>
              <a:rPr lang="sv-SE" sz="2400" dirty="0" err="1" smtClean="0"/>
              <a:t>than</a:t>
            </a:r>
            <a:r>
              <a:rPr lang="sv-SE" sz="2400" dirty="0" smtClean="0"/>
              <a:t> </a:t>
            </a:r>
            <a:r>
              <a:rPr lang="sv-SE" sz="2400" dirty="0" err="1" smtClean="0"/>
              <a:t>any</a:t>
            </a:r>
            <a:r>
              <a:rPr lang="sv-SE" sz="2400" dirty="0" smtClean="0"/>
              <a:t> </a:t>
            </a:r>
            <a:r>
              <a:rPr lang="sv-SE" sz="2400" dirty="0" err="1" smtClean="0"/>
              <a:t>single</a:t>
            </a:r>
            <a:r>
              <a:rPr lang="sv-SE" sz="2400" dirty="0" smtClean="0"/>
              <a:t> </a:t>
            </a:r>
            <a:r>
              <a:rPr lang="sv-SE" sz="2400" dirty="0" err="1" smtClean="0"/>
              <a:t>brain</a:t>
            </a:r>
            <a:r>
              <a:rPr lang="sv-SE" sz="2400" dirty="0" smtClean="0"/>
              <a:t> region or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This</a:t>
            </a:r>
            <a:r>
              <a:rPr lang="sv-SE" sz="2400" dirty="0" smtClean="0"/>
              <a:t> problem is </a:t>
            </a:r>
            <a:r>
              <a:rPr lang="sv-SE" sz="2400" dirty="0" err="1" smtClean="0"/>
              <a:t>known</a:t>
            </a:r>
            <a:r>
              <a:rPr lang="sv-SE" sz="2400" dirty="0" smtClean="0"/>
              <a:t> as the </a:t>
            </a:r>
            <a:r>
              <a:rPr lang="sv-SE" sz="2400" dirty="0" err="1" smtClean="0"/>
              <a:t>large-scale</a:t>
            </a:r>
            <a:r>
              <a:rPr lang="sv-SE" sz="2400" dirty="0" smtClean="0"/>
              <a:t> integration problem – Varela et al. 2001.</a:t>
            </a:r>
            <a:endParaRPr lang="en-US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3635896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330 -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0906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err="1" smtClean="0"/>
              <a:t>Time-Scales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/>
          </a:bodyPr>
          <a:lstStyle/>
          <a:p>
            <a:r>
              <a:rPr lang="sv-SE" sz="2400" dirty="0" smtClean="0"/>
              <a:t>Duration of the 1 </a:t>
            </a:r>
            <a:r>
              <a:rPr lang="sv-SE" sz="2400" dirty="0" err="1" smtClean="0"/>
              <a:t>scale</a:t>
            </a:r>
            <a:r>
              <a:rPr lang="sv-SE" sz="2400" dirty="0" smtClean="0"/>
              <a:t>: 250 – 500 ms (</a:t>
            </a:r>
            <a:r>
              <a:rPr lang="sv-SE" sz="2400" dirty="0" err="1" smtClean="0"/>
              <a:t>large-scale</a:t>
            </a:r>
            <a:r>
              <a:rPr lang="sv-SE" sz="2400" dirty="0" smtClean="0"/>
              <a:t> integration)</a:t>
            </a:r>
          </a:p>
          <a:p>
            <a:r>
              <a:rPr lang="sv-SE" sz="2400" dirty="0" smtClean="0"/>
              <a:t>1/10 </a:t>
            </a:r>
            <a:r>
              <a:rPr lang="sv-SE" sz="2400" dirty="0" err="1" smtClean="0"/>
              <a:t>scale</a:t>
            </a:r>
            <a:r>
              <a:rPr lang="sv-SE" sz="2400" dirty="0" smtClean="0"/>
              <a:t> – </a:t>
            </a:r>
            <a:r>
              <a:rPr lang="sv-SE" sz="2400" dirty="0" err="1" smtClean="0"/>
              <a:t>elementary</a:t>
            </a:r>
            <a:r>
              <a:rPr lang="sv-SE" sz="2400" dirty="0" smtClean="0"/>
              <a:t> </a:t>
            </a:r>
            <a:r>
              <a:rPr lang="sv-SE" sz="2400" dirty="0" err="1" smtClean="0"/>
              <a:t>sensorimotor</a:t>
            </a:r>
            <a:r>
              <a:rPr lang="sv-SE" sz="2400" dirty="0" smtClean="0"/>
              <a:t> and neural events of 10 – 100 ms.</a:t>
            </a:r>
          </a:p>
          <a:p>
            <a:r>
              <a:rPr lang="sv-SE" sz="2400" dirty="0" smtClean="0"/>
              <a:t>10 </a:t>
            </a:r>
            <a:r>
              <a:rPr lang="sv-SE" sz="2400" dirty="0" err="1" smtClean="0"/>
              <a:t>scale</a:t>
            </a:r>
            <a:r>
              <a:rPr lang="sv-SE" sz="2400" dirty="0" smtClean="0"/>
              <a:t> – </a:t>
            </a:r>
            <a:r>
              <a:rPr lang="sv-SE" sz="2400" dirty="0" err="1" smtClean="0"/>
              <a:t>descriptive</a:t>
            </a:r>
            <a:r>
              <a:rPr lang="sv-SE" sz="2400" dirty="0" smtClean="0"/>
              <a:t> and narrative </a:t>
            </a:r>
            <a:r>
              <a:rPr lang="sv-SE" sz="2400" dirty="0" err="1" smtClean="0"/>
              <a:t>assessments</a:t>
            </a:r>
            <a:r>
              <a:rPr lang="sv-SE" sz="2400" dirty="0" smtClean="0"/>
              <a:t> </a:t>
            </a:r>
            <a:r>
              <a:rPr lang="sv-SE" sz="2400" dirty="0" err="1" smtClean="0"/>
              <a:t>involving</a:t>
            </a:r>
            <a:r>
              <a:rPr lang="sv-SE" sz="2400" dirty="0" smtClean="0"/>
              <a:t> </a:t>
            </a:r>
            <a:r>
              <a:rPr lang="sv-SE" sz="2400" dirty="0" err="1" smtClean="0"/>
              <a:t>memory</a:t>
            </a:r>
            <a:r>
              <a:rPr lang="sv-SE" sz="2400" dirty="0" smtClean="0"/>
              <a:t>.</a:t>
            </a:r>
            <a:endParaRPr lang="sv-SE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3779912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331 -</a:t>
            </a: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err="1" smtClean="0"/>
              <a:t>Phase</a:t>
            </a:r>
            <a:r>
              <a:rPr lang="sv-SE" sz="4000" dirty="0" smtClean="0"/>
              <a:t> </a:t>
            </a:r>
            <a:r>
              <a:rPr lang="sv-SE" sz="4000" dirty="0" err="1" smtClean="0"/>
              <a:t>synchrony</a:t>
            </a:r>
            <a:endParaRPr lang="en-US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err="1" smtClean="0"/>
              <a:t>Quantitative</a:t>
            </a:r>
            <a:r>
              <a:rPr lang="sv-SE" sz="2400" dirty="0" smtClean="0"/>
              <a:t> and </a:t>
            </a:r>
            <a:r>
              <a:rPr lang="sv-SE" sz="2400" dirty="0" err="1" smtClean="0"/>
              <a:t>qualitative</a:t>
            </a:r>
            <a:r>
              <a:rPr lang="sv-SE" sz="2400" dirty="0" smtClean="0"/>
              <a:t> </a:t>
            </a:r>
            <a:r>
              <a:rPr lang="sv-SE" sz="2400" dirty="0" err="1" smtClean="0"/>
              <a:t>differences</a:t>
            </a:r>
            <a:r>
              <a:rPr lang="sv-SE" sz="2400" dirty="0" smtClean="0"/>
              <a:t> </a:t>
            </a:r>
            <a:r>
              <a:rPr lang="sv-SE" sz="2400" dirty="0" err="1" smtClean="0"/>
              <a:t>between</a:t>
            </a:r>
            <a:r>
              <a:rPr lang="sv-SE" sz="2400" dirty="0" smtClean="0"/>
              <a:t> the perception and no-perception </a:t>
            </a:r>
            <a:r>
              <a:rPr lang="sv-SE" sz="2400" dirty="0" err="1" smtClean="0"/>
              <a:t>conditions</a:t>
            </a:r>
            <a:r>
              <a:rPr lang="sv-SE" sz="2400" dirty="0" smtClean="0"/>
              <a:t>. </a:t>
            </a:r>
            <a:r>
              <a:rPr lang="sv-SE" sz="2400" dirty="0" err="1" smtClean="0"/>
              <a:t>Between</a:t>
            </a:r>
            <a:r>
              <a:rPr lang="sv-SE" sz="2400" dirty="0" smtClean="0"/>
              <a:t> 200 and 260 ms, a first period of </a:t>
            </a:r>
            <a:r>
              <a:rPr lang="sv-SE" sz="2400" dirty="0" err="1" smtClean="0"/>
              <a:t>significant</a:t>
            </a:r>
            <a:r>
              <a:rPr lang="sv-SE" sz="2400" dirty="0" smtClean="0"/>
              <a:t> </a:t>
            </a:r>
            <a:r>
              <a:rPr lang="sv-SE" sz="2400" dirty="0" err="1" smtClean="0"/>
              <a:t>synchronization</a:t>
            </a:r>
            <a:r>
              <a:rPr lang="sv-SE" sz="2400" dirty="0" smtClean="0"/>
              <a:t> </a:t>
            </a:r>
            <a:r>
              <a:rPr lang="sv-SE" sz="2400" dirty="0" err="1" smtClean="0"/>
              <a:t>was</a:t>
            </a:r>
            <a:r>
              <a:rPr lang="sv-SE" sz="2400" dirty="0" smtClean="0"/>
              <a:t> </a:t>
            </a:r>
            <a:r>
              <a:rPr lang="sv-SE" sz="2400" dirty="0" err="1" smtClean="0"/>
              <a:t>observed</a:t>
            </a:r>
            <a:r>
              <a:rPr lang="sv-SE" sz="2400" dirty="0" smtClean="0"/>
              <a:t> in the perception </a:t>
            </a:r>
            <a:r>
              <a:rPr lang="sv-SE" sz="2400" dirty="0" err="1" smtClean="0"/>
              <a:t>condition</a:t>
            </a:r>
            <a:r>
              <a:rPr lang="sv-SE" sz="2400" dirty="0"/>
              <a:t> </a:t>
            </a:r>
            <a:r>
              <a:rPr lang="sv-SE" sz="2400" dirty="0" err="1" smtClean="0"/>
              <a:t>but</a:t>
            </a:r>
            <a:r>
              <a:rPr lang="sv-SE" sz="2400" dirty="0" smtClean="0"/>
              <a:t> not in the no-perception </a:t>
            </a:r>
            <a:r>
              <a:rPr lang="sv-SE" sz="2400" dirty="0" err="1" smtClean="0"/>
              <a:t>condition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Self-organizing</a:t>
            </a:r>
            <a:r>
              <a:rPr lang="sv-SE" sz="2400" dirty="0" smtClean="0"/>
              <a:t> </a:t>
            </a:r>
            <a:r>
              <a:rPr lang="sv-SE" sz="2400" dirty="0" err="1" smtClean="0"/>
              <a:t>neurodynamics</a:t>
            </a:r>
            <a:r>
              <a:rPr lang="sv-SE" sz="2400" dirty="0" smtClean="0"/>
              <a:t>. </a:t>
            </a:r>
            <a:r>
              <a:rPr lang="sv-SE" sz="2400" dirty="0" err="1" smtClean="0"/>
              <a:t>According</a:t>
            </a:r>
            <a:r>
              <a:rPr lang="sv-SE" sz="2400" dirty="0" smtClean="0"/>
              <a:t> to Varela, this </a:t>
            </a:r>
            <a:r>
              <a:rPr lang="sv-SE" sz="2400" dirty="0" err="1" smtClean="0"/>
              <a:t>dynamics</a:t>
            </a:r>
            <a:r>
              <a:rPr lang="sv-SE" sz="2400" dirty="0" smtClean="0"/>
              <a:t> </a:t>
            </a:r>
            <a:r>
              <a:rPr lang="sv-SE" sz="2400" dirty="0" err="1" smtClean="0"/>
              <a:t>can</a:t>
            </a:r>
            <a:r>
              <a:rPr lang="sv-SE" sz="2400" dirty="0" smtClean="0"/>
              <a:t> be </a:t>
            </a:r>
            <a:r>
              <a:rPr lang="sv-SE" sz="2400" dirty="0" err="1" smtClean="0"/>
              <a:t>described</a:t>
            </a:r>
            <a:r>
              <a:rPr lang="sv-SE" sz="2400" dirty="0" smtClean="0"/>
              <a:t> as </a:t>
            </a:r>
            <a:r>
              <a:rPr lang="sv-SE" sz="2400" dirty="0" err="1" smtClean="0"/>
              <a:t>having</a:t>
            </a:r>
            <a:r>
              <a:rPr lang="sv-SE" sz="2400" dirty="0" smtClean="0"/>
              <a:t> a </a:t>
            </a:r>
            <a:r>
              <a:rPr lang="sv-SE" sz="2400" dirty="0" err="1" smtClean="0"/>
              <a:t>retentional-protentional</a:t>
            </a:r>
            <a:r>
              <a:rPr lang="sv-SE" sz="2400" dirty="0" smtClean="0"/>
              <a:t>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.</a:t>
            </a:r>
            <a:endParaRPr lang="en-US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3491880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332 - 335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591297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Dynamical</a:t>
            </a:r>
            <a:r>
              <a:rPr lang="sv-SE" dirty="0" smtClean="0"/>
              <a:t> </a:t>
            </a:r>
            <a:r>
              <a:rPr lang="sv-SE" dirty="0" err="1" smtClean="0"/>
              <a:t>Models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The </a:t>
            </a:r>
            <a:r>
              <a:rPr lang="sv-SE" sz="2800" dirty="0" err="1" smtClean="0"/>
              <a:t>dynamical</a:t>
            </a:r>
            <a:r>
              <a:rPr lang="sv-SE" sz="2800" dirty="0" smtClean="0"/>
              <a:t> </a:t>
            </a:r>
            <a:r>
              <a:rPr lang="sv-SE" sz="2800" dirty="0" err="1" smtClean="0"/>
              <a:t>models</a:t>
            </a:r>
            <a:r>
              <a:rPr lang="sv-SE" sz="2800" dirty="0" smtClean="0"/>
              <a:t> and the data shows that this </a:t>
            </a:r>
            <a:r>
              <a:rPr lang="sv-SE" sz="2800" dirty="0" err="1" smtClean="0"/>
              <a:t>synchronization</a:t>
            </a:r>
            <a:r>
              <a:rPr lang="sv-SE" sz="2800" dirty="0" smtClean="0"/>
              <a:t> is </a:t>
            </a:r>
            <a:r>
              <a:rPr lang="sv-SE" sz="2800" dirty="0" err="1" smtClean="0"/>
              <a:t>dynamically</a:t>
            </a:r>
            <a:r>
              <a:rPr lang="sv-SE" sz="2800" dirty="0" smtClean="0"/>
              <a:t> </a:t>
            </a:r>
            <a:r>
              <a:rPr lang="sv-SE" sz="2800" dirty="0" err="1" smtClean="0"/>
              <a:t>unstable</a:t>
            </a:r>
            <a:r>
              <a:rPr lang="sv-SE" sz="2800" dirty="0" smtClean="0"/>
              <a:t> and </a:t>
            </a:r>
            <a:r>
              <a:rPr lang="sv-SE" sz="2800" dirty="0" err="1" smtClean="0"/>
              <a:t>will</a:t>
            </a:r>
            <a:r>
              <a:rPr lang="sv-SE" sz="2800" dirty="0" smtClean="0"/>
              <a:t> </a:t>
            </a:r>
            <a:r>
              <a:rPr lang="sv-SE" sz="2800" dirty="0" err="1" smtClean="0"/>
              <a:t>thus</a:t>
            </a:r>
            <a:r>
              <a:rPr lang="sv-SE" sz="2800" dirty="0" smtClean="0"/>
              <a:t> </a:t>
            </a:r>
            <a:r>
              <a:rPr lang="sv-SE" sz="2800" dirty="0" err="1" smtClean="0"/>
              <a:t>constantly</a:t>
            </a:r>
            <a:r>
              <a:rPr lang="sv-SE" sz="2800" dirty="0" smtClean="0"/>
              <a:t> and </a:t>
            </a:r>
            <a:r>
              <a:rPr lang="sv-SE" sz="2800" dirty="0" err="1" smtClean="0"/>
              <a:t>successively</a:t>
            </a:r>
            <a:r>
              <a:rPr lang="sv-SE" sz="2800" dirty="0" smtClean="0"/>
              <a:t> </a:t>
            </a:r>
            <a:r>
              <a:rPr lang="sv-SE" sz="2800" dirty="0" err="1" smtClean="0"/>
              <a:t>give</a:t>
            </a:r>
            <a:r>
              <a:rPr lang="sv-SE" sz="2800" dirty="0" smtClean="0"/>
              <a:t> </a:t>
            </a:r>
            <a:r>
              <a:rPr lang="sv-SE" sz="2800" dirty="0" err="1" smtClean="0"/>
              <a:t>rise</a:t>
            </a:r>
            <a:r>
              <a:rPr lang="sv-SE" sz="2800" dirty="0" smtClean="0"/>
              <a:t> to new </a:t>
            </a:r>
            <a:r>
              <a:rPr lang="sv-SE" sz="2800" dirty="0" err="1" smtClean="0"/>
              <a:t>assemblies</a:t>
            </a:r>
            <a:r>
              <a:rPr lang="sv-SE" sz="2800" dirty="0" smtClean="0"/>
              <a:t> – </a:t>
            </a:r>
            <a:r>
              <a:rPr lang="sv-SE" sz="2800" dirty="0" err="1" smtClean="0"/>
              <a:t>these</a:t>
            </a:r>
            <a:r>
              <a:rPr lang="sv-SE" sz="2800" dirty="0" smtClean="0"/>
              <a:t> transformations </a:t>
            </a:r>
            <a:r>
              <a:rPr lang="sv-SE" sz="2800" dirty="0" err="1" smtClean="0"/>
              <a:t>define</a:t>
            </a:r>
            <a:r>
              <a:rPr lang="sv-SE" sz="2800" dirty="0" smtClean="0"/>
              <a:t> the </a:t>
            </a:r>
            <a:r>
              <a:rPr lang="sv-SE" sz="2800" dirty="0" err="1" smtClean="0"/>
              <a:t>trajectories</a:t>
            </a:r>
            <a:r>
              <a:rPr lang="sv-SE" sz="2800" dirty="0" smtClean="0"/>
              <a:t> of the system.</a:t>
            </a:r>
          </a:p>
          <a:p>
            <a:r>
              <a:rPr lang="sv-SE" sz="2800" dirty="0" err="1" smtClean="0"/>
              <a:t>Recall</a:t>
            </a:r>
            <a:r>
              <a:rPr lang="sv-SE" sz="2800" dirty="0" smtClean="0"/>
              <a:t> that the absolute flow is an invariant </a:t>
            </a:r>
            <a:r>
              <a:rPr lang="sv-SE" sz="2800" dirty="0" err="1" smtClean="0"/>
              <a:t>structure</a:t>
            </a:r>
            <a:r>
              <a:rPr lang="sv-SE" sz="2800" dirty="0" smtClean="0"/>
              <a:t> of </a:t>
            </a:r>
            <a:r>
              <a:rPr lang="sv-SE" sz="2800" dirty="0" err="1" smtClean="0"/>
              <a:t>experience</a:t>
            </a:r>
            <a:r>
              <a:rPr lang="sv-SE" sz="2800" dirty="0" smtClean="0"/>
              <a:t>, not a </a:t>
            </a:r>
            <a:r>
              <a:rPr lang="sv-SE" sz="2800" dirty="0" err="1" smtClean="0"/>
              <a:t>changing</a:t>
            </a:r>
            <a:r>
              <a:rPr lang="sv-SE" sz="2800" dirty="0" smtClean="0"/>
              <a:t> </a:t>
            </a:r>
            <a:r>
              <a:rPr lang="sv-SE" sz="2800" dirty="0" err="1" smtClean="0"/>
              <a:t>content</a:t>
            </a:r>
            <a:r>
              <a:rPr lang="sv-SE" sz="2800" dirty="0" smtClean="0"/>
              <a:t> of </a:t>
            </a:r>
            <a:r>
              <a:rPr lang="sv-SE" sz="2800" dirty="0" err="1" smtClean="0"/>
              <a:t>experience</a:t>
            </a:r>
            <a:r>
              <a:rPr lang="sv-SE" sz="2800" dirty="0" smtClean="0"/>
              <a:t>.</a:t>
            </a:r>
            <a:endParaRPr lang="sv-SE" sz="2800" dirty="0"/>
          </a:p>
        </p:txBody>
      </p:sp>
      <p:sp>
        <p:nvSpPr>
          <p:cNvPr id="4" name="textruta 3"/>
          <p:cNvSpPr txBox="1"/>
          <p:nvPr/>
        </p:nvSpPr>
        <p:spPr>
          <a:xfrm>
            <a:off x="3419872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336 - 337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4000" dirty="0" err="1" smtClean="0">
                <a:latin typeface="Arial" pitchFamily="34" charset="0"/>
                <a:cs typeface="Arial" pitchFamily="34" charset="0"/>
              </a:rPr>
              <a:t>Enactive</a:t>
            </a:r>
            <a:r>
              <a:rPr lang="sv-SE" sz="4000" dirty="0" smtClean="0">
                <a:latin typeface="Arial" pitchFamily="34" charset="0"/>
                <a:cs typeface="Arial" pitchFamily="34" charset="0"/>
              </a:rPr>
              <a:t> Approach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sv-SE" dirty="0" err="1" smtClean="0"/>
              <a:t>Time-consiousness</a:t>
            </a:r>
            <a:r>
              <a:rPr lang="sv-SE" dirty="0" smtClean="0"/>
              <a:t> as </a:t>
            </a:r>
            <a:r>
              <a:rPr lang="sv-SE" dirty="0" err="1" smtClean="0"/>
              <a:t>dynamicsystems</a:t>
            </a:r>
            <a:r>
              <a:rPr lang="sv-SE" dirty="0" smtClean="0"/>
              <a:t> (Gallagher and Varela 2003)</a:t>
            </a:r>
          </a:p>
          <a:p>
            <a:endParaRPr lang="sv-SE" dirty="0" smtClean="0"/>
          </a:p>
          <a:p>
            <a:r>
              <a:rPr lang="sv-SE" dirty="0" err="1" smtClean="0"/>
              <a:t>Neurophenomenology</a:t>
            </a:r>
            <a:r>
              <a:rPr lang="sv-SE" dirty="0" smtClean="0"/>
              <a:t> – temporal </a:t>
            </a:r>
            <a:r>
              <a:rPr lang="sv-SE" dirty="0" err="1" smtClean="0"/>
              <a:t>dynamics</a:t>
            </a:r>
            <a:r>
              <a:rPr lang="sv-SE" dirty="0" smtClean="0"/>
              <a:t> and </a:t>
            </a:r>
            <a:r>
              <a:rPr lang="sv-SE" dirty="0" err="1" smtClean="0"/>
              <a:t>brain</a:t>
            </a:r>
            <a:r>
              <a:rPr lang="sv-SE" dirty="0" smtClean="0"/>
              <a:t> </a:t>
            </a:r>
            <a:r>
              <a:rPr lang="sv-SE" dirty="0" err="1" smtClean="0"/>
              <a:t>activity</a:t>
            </a:r>
            <a:r>
              <a:rPr lang="sv-SE" dirty="0" smtClean="0"/>
              <a:t> (Lutz and Thompson 2003)</a:t>
            </a:r>
            <a:endParaRPr lang="en-US" dirty="0"/>
          </a:p>
        </p:txBody>
      </p:sp>
      <p:sp>
        <p:nvSpPr>
          <p:cNvPr id="4" name="textruta 3"/>
          <p:cNvSpPr txBox="1"/>
          <p:nvPr/>
        </p:nvSpPr>
        <p:spPr>
          <a:xfrm>
            <a:off x="3923928" y="63093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25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99592" y="83671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 err="1" smtClean="0">
                <a:latin typeface="Arial" pitchFamily="34" charset="0"/>
                <a:cs typeface="Arial" pitchFamily="34" charset="0"/>
              </a:rPr>
              <a:t>Time-consciousness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899592" y="2132856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 smtClean="0"/>
              <a:t>Husserl</a:t>
            </a:r>
            <a:r>
              <a:rPr lang="sv-SE" sz="2800" dirty="0" smtClean="0"/>
              <a:t> </a:t>
            </a:r>
            <a:r>
              <a:rPr lang="sv-SE" sz="2800" dirty="0" err="1" smtClean="0"/>
              <a:t>argus</a:t>
            </a:r>
            <a:r>
              <a:rPr lang="sv-SE" sz="2800" dirty="0" smtClean="0"/>
              <a:t> </a:t>
            </a:r>
            <a:r>
              <a:rPr lang="sv-SE" sz="2800" dirty="0" err="1" smtClean="0"/>
              <a:t>that</a:t>
            </a:r>
            <a:r>
              <a:rPr lang="sv-SE" sz="2800" dirty="0" smtClean="0"/>
              <a:t> it </a:t>
            </a:r>
            <a:r>
              <a:rPr lang="sv-SE" sz="2800" dirty="0" err="1" smtClean="0"/>
              <a:t>would</a:t>
            </a:r>
            <a:r>
              <a:rPr lang="sv-SE" sz="2800" dirty="0" smtClean="0"/>
              <a:t> be </a:t>
            </a:r>
            <a:r>
              <a:rPr lang="sv-SE" sz="2800" dirty="0" err="1" smtClean="0"/>
              <a:t>impossible</a:t>
            </a:r>
            <a:r>
              <a:rPr lang="sv-SE" sz="2800" dirty="0" smtClean="0"/>
              <a:t> </a:t>
            </a:r>
            <a:r>
              <a:rPr lang="sv-SE" sz="2800" dirty="0" err="1" smtClean="0"/>
              <a:t>to</a:t>
            </a:r>
            <a:r>
              <a:rPr lang="sv-SE" sz="2800" dirty="0" smtClean="0"/>
              <a:t> </a:t>
            </a:r>
            <a:r>
              <a:rPr lang="sv-SE" sz="2800" dirty="0" err="1" smtClean="0"/>
              <a:t>experience</a:t>
            </a:r>
            <a:r>
              <a:rPr lang="sv-SE" sz="2800" dirty="0" smtClean="0"/>
              <a:t> temporal </a:t>
            </a:r>
            <a:r>
              <a:rPr lang="sv-SE" sz="2800" dirty="0" err="1" smtClean="0"/>
              <a:t>objects</a:t>
            </a:r>
            <a:r>
              <a:rPr lang="sv-SE" sz="2800" dirty="0" smtClean="0"/>
              <a:t> </a:t>
            </a:r>
            <a:r>
              <a:rPr lang="sv-SE" sz="2800" dirty="0" err="1" smtClean="0"/>
              <a:t>if</a:t>
            </a:r>
            <a:r>
              <a:rPr lang="sv-SE" sz="2800" dirty="0" smtClean="0"/>
              <a:t> </a:t>
            </a:r>
            <a:r>
              <a:rPr lang="sv-SE" sz="2800" dirty="0" err="1" smtClean="0"/>
              <a:t>our</a:t>
            </a:r>
            <a:r>
              <a:rPr lang="sv-SE" sz="2800" dirty="0" smtClean="0"/>
              <a:t> </a:t>
            </a:r>
            <a:r>
              <a:rPr lang="sv-SE" sz="2800" dirty="0" err="1" smtClean="0"/>
              <a:t>consciousness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the present  moment </a:t>
            </a:r>
            <a:r>
              <a:rPr lang="sv-SE" sz="2800" dirty="0" err="1" smtClean="0"/>
              <a:t>were</a:t>
            </a:r>
            <a:r>
              <a:rPr lang="sv-SE" sz="2800" dirty="0" smtClean="0"/>
              <a:t> the </a:t>
            </a:r>
            <a:r>
              <a:rPr lang="sv-SE" sz="2800" dirty="0" err="1" smtClean="0"/>
              <a:t>experience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the </a:t>
            </a:r>
            <a:r>
              <a:rPr lang="sv-SE" sz="2800" dirty="0" err="1" smtClean="0"/>
              <a:t>punctual</a:t>
            </a:r>
            <a:r>
              <a:rPr lang="sv-SE" sz="2800" dirty="0" smtClean="0"/>
              <a:t> or </a:t>
            </a:r>
            <a:r>
              <a:rPr lang="sv-SE" sz="2800" dirty="0" err="1" smtClean="0"/>
              <a:t>instantaneous</a:t>
            </a:r>
            <a:r>
              <a:rPr lang="sv-SE" sz="2800" dirty="0" smtClean="0"/>
              <a:t> </a:t>
            </a:r>
            <a:r>
              <a:rPr lang="sv-SE" sz="2800" dirty="0" err="1" smtClean="0"/>
              <a:t>now</a:t>
            </a:r>
            <a:r>
              <a:rPr lang="sv-SE" sz="2800" dirty="0" smtClean="0"/>
              <a:t>.</a:t>
            </a:r>
          </a:p>
          <a:p>
            <a:endParaRPr lang="sv-SE" sz="2800" dirty="0" smtClean="0"/>
          </a:p>
          <a:p>
            <a:endParaRPr lang="sv-SE" sz="2800" dirty="0"/>
          </a:p>
          <a:p>
            <a:r>
              <a:rPr lang="sv-SE" sz="2800" dirty="0" smtClean="0"/>
              <a:t>The present is a ’</a:t>
            </a:r>
            <a:r>
              <a:rPr lang="sv-SE" sz="2800" dirty="0" err="1" smtClean="0"/>
              <a:t>durationblock</a:t>
            </a:r>
            <a:r>
              <a:rPr lang="sv-SE" sz="2800" dirty="0" smtClean="0"/>
              <a:t>’ a temporal </a:t>
            </a:r>
            <a:r>
              <a:rPr lang="sv-SE" sz="2800" dirty="0" err="1" smtClean="0"/>
              <a:t>expanse</a:t>
            </a:r>
            <a:r>
              <a:rPr lang="sv-SE" sz="2800" dirty="0" smtClean="0"/>
              <a:t> </a:t>
            </a:r>
            <a:r>
              <a:rPr lang="sv-SE" sz="2800" dirty="0" err="1" smtClean="0"/>
              <a:t>containing</a:t>
            </a:r>
            <a:r>
              <a:rPr lang="sv-SE" sz="2800" dirty="0" smtClean="0"/>
              <a:t> </a:t>
            </a:r>
            <a:r>
              <a:rPr lang="sv-SE" sz="2800" dirty="0" err="1" smtClean="0"/>
              <a:t>past</a:t>
            </a:r>
            <a:r>
              <a:rPr lang="sv-SE" sz="2800" dirty="0" smtClean="0"/>
              <a:t>, </a:t>
            </a:r>
            <a:r>
              <a:rPr lang="sv-SE" sz="2800" dirty="0" err="1" smtClean="0"/>
              <a:t>now</a:t>
            </a:r>
            <a:r>
              <a:rPr lang="sv-SE" sz="2800" dirty="0" smtClean="0"/>
              <a:t> and </a:t>
            </a:r>
            <a:r>
              <a:rPr lang="sv-SE" sz="2800" dirty="0" err="1" smtClean="0"/>
              <a:t>future</a:t>
            </a:r>
            <a:r>
              <a:rPr lang="sv-SE" sz="2800" dirty="0" smtClean="0"/>
              <a:t> </a:t>
            </a:r>
            <a:r>
              <a:rPr lang="sv-SE" sz="2800" dirty="0" err="1" smtClean="0"/>
              <a:t>phases</a:t>
            </a:r>
            <a:r>
              <a:rPr lang="sv-SE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68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>
                <a:latin typeface="Arial" pitchFamily="34" charset="0"/>
                <a:cs typeface="Arial" pitchFamily="34" charset="0"/>
              </a:rPr>
              <a:t>Neurophenomenology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err="1" smtClean="0"/>
              <a:t>Phenomenological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structure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experience</a:t>
            </a:r>
            <a:r>
              <a:rPr lang="sv-S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Formal </a:t>
            </a:r>
            <a:r>
              <a:rPr lang="sv-SE" dirty="0" err="1" smtClean="0"/>
              <a:t>dynamical</a:t>
            </a:r>
            <a:r>
              <a:rPr lang="sv-SE" dirty="0" smtClean="0"/>
              <a:t> </a:t>
            </a:r>
            <a:r>
              <a:rPr lang="sv-SE" dirty="0" err="1" smtClean="0"/>
              <a:t>models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structural</a:t>
            </a:r>
            <a:r>
              <a:rPr lang="sv-SE" dirty="0" smtClean="0"/>
              <a:t> invariants.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 smtClean="0"/>
              <a:t>Realization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models</a:t>
            </a:r>
            <a:r>
              <a:rPr lang="sv-SE" dirty="0" smtClean="0"/>
              <a:t> in </a:t>
            </a:r>
            <a:r>
              <a:rPr lang="sv-SE" dirty="0" err="1" smtClean="0"/>
              <a:t>biological</a:t>
            </a:r>
            <a:r>
              <a:rPr lang="sv-SE" dirty="0" smtClean="0"/>
              <a:t> system.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5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err="1" smtClean="0">
                <a:latin typeface="Arial" pitchFamily="34" charset="0"/>
                <a:cs typeface="Arial" pitchFamily="34" charset="0"/>
              </a:rPr>
              <a:t>Large-scale</a:t>
            </a:r>
            <a:r>
              <a:rPr lang="sv-SE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4000" dirty="0">
                <a:latin typeface="Arial" pitchFamily="34" charset="0"/>
                <a:cs typeface="Arial" pitchFamily="34" charset="0"/>
              </a:rPr>
              <a:t>N</a:t>
            </a:r>
            <a:r>
              <a:rPr lang="sv-SE" sz="4000" dirty="0" smtClean="0">
                <a:latin typeface="Arial" pitchFamily="34" charset="0"/>
                <a:cs typeface="Arial" pitchFamily="34" charset="0"/>
              </a:rPr>
              <a:t>eural Integration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err="1" smtClean="0"/>
              <a:t>Hypothesis</a:t>
            </a:r>
            <a:r>
              <a:rPr lang="sv-SE" sz="2400" dirty="0" smtClean="0"/>
              <a:t> 1: For </a:t>
            </a:r>
            <a:r>
              <a:rPr lang="sv-SE" sz="2400" dirty="0" err="1" smtClean="0"/>
              <a:t>every</a:t>
            </a:r>
            <a:r>
              <a:rPr lang="sv-SE" sz="2400" dirty="0" smtClean="0"/>
              <a:t> </a:t>
            </a:r>
            <a:r>
              <a:rPr lang="sv-SE" sz="2400" dirty="0" err="1" smtClean="0"/>
              <a:t>cognitive</a:t>
            </a:r>
            <a:r>
              <a:rPr lang="sv-SE" sz="2400" dirty="0" smtClean="0"/>
              <a:t> </a:t>
            </a:r>
            <a:r>
              <a:rPr lang="sv-SE" sz="2400" dirty="0" err="1" smtClean="0"/>
              <a:t>act</a:t>
            </a:r>
            <a:r>
              <a:rPr lang="sv-SE" sz="2400" dirty="0" smtClean="0"/>
              <a:t>, </a:t>
            </a:r>
            <a:r>
              <a:rPr lang="sv-SE" sz="2400" dirty="0" err="1" smtClean="0"/>
              <a:t>there</a:t>
            </a:r>
            <a:r>
              <a:rPr lang="sv-SE" sz="2400" dirty="0" smtClean="0"/>
              <a:t> is a singular, </a:t>
            </a:r>
            <a:r>
              <a:rPr lang="sv-SE" sz="2400" dirty="0" err="1" smtClean="0"/>
              <a:t>specific</a:t>
            </a:r>
            <a:r>
              <a:rPr lang="sv-SE" sz="2400" dirty="0" smtClean="0"/>
              <a:t> neural </a:t>
            </a:r>
            <a:r>
              <a:rPr lang="sv-SE" sz="2400" dirty="0" err="1" smtClean="0"/>
              <a:t>assembly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underlies</a:t>
            </a:r>
            <a:r>
              <a:rPr lang="sv-SE" sz="2400" dirty="0" smtClean="0"/>
              <a:t> </a:t>
            </a:r>
            <a:r>
              <a:rPr lang="sv-SE" sz="2400" dirty="0" err="1" smtClean="0"/>
              <a:t>its</a:t>
            </a:r>
            <a:r>
              <a:rPr lang="sv-SE" sz="2400" dirty="0" smtClean="0"/>
              <a:t> </a:t>
            </a:r>
            <a:r>
              <a:rPr lang="sv-SE" sz="2400" dirty="0" err="1" smtClean="0"/>
              <a:t>emergence</a:t>
            </a:r>
            <a:r>
              <a:rPr lang="sv-SE" sz="2400" dirty="0" smtClean="0"/>
              <a:t> and operation.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err="1" smtClean="0"/>
              <a:t>Hypothesis</a:t>
            </a:r>
            <a:r>
              <a:rPr lang="sv-SE" sz="2400" dirty="0" smtClean="0"/>
              <a:t> 2: A </a:t>
            </a:r>
            <a:r>
              <a:rPr lang="sv-SE" sz="2400" dirty="0" err="1" smtClean="0"/>
              <a:t>specific</a:t>
            </a:r>
            <a:r>
              <a:rPr lang="sv-SE" sz="2400" dirty="0" smtClean="0"/>
              <a:t> </a:t>
            </a:r>
            <a:r>
              <a:rPr lang="sv-SE" sz="2400" dirty="0" err="1" smtClean="0"/>
              <a:t>neuaral</a:t>
            </a:r>
            <a:r>
              <a:rPr lang="sv-SE" sz="2400" dirty="0" smtClean="0"/>
              <a:t> </a:t>
            </a:r>
            <a:r>
              <a:rPr lang="sv-SE" sz="2400" dirty="0" err="1" smtClean="0"/>
              <a:t>assembly</a:t>
            </a:r>
            <a:r>
              <a:rPr lang="sv-SE" sz="2400" dirty="0" smtClean="0"/>
              <a:t> is </a:t>
            </a:r>
            <a:r>
              <a:rPr lang="sv-SE" sz="2400" dirty="0" err="1" smtClean="0"/>
              <a:t>selected</a:t>
            </a:r>
            <a:r>
              <a:rPr lang="sv-SE" sz="2400" dirty="0" smtClean="0"/>
              <a:t> </a:t>
            </a:r>
            <a:r>
              <a:rPr lang="sv-SE" sz="2400" dirty="0" err="1" smtClean="0"/>
              <a:t>through</a:t>
            </a:r>
            <a:r>
              <a:rPr lang="sv-SE" sz="2400" dirty="0" smtClean="0"/>
              <a:t> the fast, </a:t>
            </a:r>
            <a:r>
              <a:rPr lang="sv-SE" sz="2400" dirty="0" err="1" smtClean="0"/>
              <a:t>transient</a:t>
            </a:r>
            <a:r>
              <a:rPr lang="sv-SE" sz="2400" dirty="0" smtClean="0"/>
              <a:t> </a:t>
            </a:r>
            <a:r>
              <a:rPr lang="sv-SE" sz="2400" dirty="0" err="1" smtClean="0"/>
              <a:t>phase-locking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activated</a:t>
            </a:r>
            <a:r>
              <a:rPr lang="sv-SE" sz="2400" dirty="0" smtClean="0"/>
              <a:t> neurons </a:t>
            </a:r>
            <a:r>
              <a:rPr lang="sv-SE" sz="2400" dirty="0" err="1" smtClean="0"/>
              <a:t>belonging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subthreshold</a:t>
            </a:r>
            <a:r>
              <a:rPr lang="sv-SE" sz="2400" dirty="0" smtClean="0"/>
              <a:t>, </a:t>
            </a:r>
            <a:r>
              <a:rPr lang="sv-SE" sz="2400" dirty="0" err="1" smtClean="0"/>
              <a:t>competing</a:t>
            </a:r>
            <a:r>
              <a:rPr lang="sv-SE" sz="2400" dirty="0" smtClean="0"/>
              <a:t> neural </a:t>
            </a:r>
            <a:r>
              <a:rPr lang="sv-SE" sz="2400" dirty="0" err="1" smtClean="0"/>
              <a:t>assemblies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err="1" smtClean="0"/>
              <a:t>Hypothesis</a:t>
            </a:r>
            <a:r>
              <a:rPr lang="sv-SE" sz="2400" dirty="0" smtClean="0"/>
              <a:t> 3: The integration-relaxation process at the 1 </a:t>
            </a:r>
            <a:r>
              <a:rPr lang="sv-SE" sz="2400" dirty="0" err="1" smtClean="0"/>
              <a:t>scale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strict</a:t>
            </a:r>
            <a:r>
              <a:rPr lang="sv-SE" sz="2400" dirty="0" smtClean="0"/>
              <a:t> </a:t>
            </a:r>
            <a:r>
              <a:rPr lang="sv-SE" sz="2400" dirty="0" err="1" smtClean="0"/>
              <a:t>correlates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present-</a:t>
            </a:r>
            <a:r>
              <a:rPr lang="sv-SE" sz="2400" dirty="0" err="1" smtClean="0"/>
              <a:t>time</a:t>
            </a:r>
            <a:r>
              <a:rPr lang="sv-SE" sz="2400" dirty="0" smtClean="0"/>
              <a:t> </a:t>
            </a:r>
            <a:r>
              <a:rPr lang="sv-SE" sz="2400" dirty="0" err="1" smtClean="0"/>
              <a:t>consiousness</a:t>
            </a:r>
            <a:r>
              <a:rPr lang="sv-SE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415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Integration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Neural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A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ssemblies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485570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41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 1"/>
          <p:cNvSpPr/>
          <p:nvPr/>
        </p:nvSpPr>
        <p:spPr>
          <a:xfrm>
            <a:off x="2889431" y="340239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 6"/>
          <p:cNvSpPr/>
          <p:nvPr/>
        </p:nvSpPr>
        <p:spPr>
          <a:xfrm>
            <a:off x="1099905" y="1642408"/>
            <a:ext cx="3851724" cy="38499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 7"/>
          <p:cNvSpPr/>
          <p:nvPr/>
        </p:nvSpPr>
        <p:spPr>
          <a:xfrm>
            <a:off x="4252583" y="4737889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 8"/>
          <p:cNvSpPr/>
          <p:nvPr/>
        </p:nvSpPr>
        <p:spPr>
          <a:xfrm>
            <a:off x="4286930" y="212305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 9"/>
          <p:cNvSpPr/>
          <p:nvPr/>
        </p:nvSpPr>
        <p:spPr>
          <a:xfrm>
            <a:off x="2881751" y="149839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 11"/>
          <p:cNvSpPr/>
          <p:nvPr/>
        </p:nvSpPr>
        <p:spPr>
          <a:xfrm>
            <a:off x="1478618" y="212305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 12"/>
          <p:cNvSpPr/>
          <p:nvPr/>
        </p:nvSpPr>
        <p:spPr>
          <a:xfrm>
            <a:off x="1478618" y="4721088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 13"/>
          <p:cNvSpPr/>
          <p:nvPr/>
        </p:nvSpPr>
        <p:spPr>
          <a:xfrm>
            <a:off x="2110709" y="2651348"/>
            <a:ext cx="1843847" cy="18320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 14"/>
          <p:cNvSpPr/>
          <p:nvPr/>
        </p:nvSpPr>
        <p:spPr>
          <a:xfrm>
            <a:off x="2198698" y="4008614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 15"/>
          <p:cNvSpPr/>
          <p:nvPr/>
        </p:nvSpPr>
        <p:spPr>
          <a:xfrm>
            <a:off x="3544267" y="4008614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 16"/>
          <p:cNvSpPr/>
          <p:nvPr/>
        </p:nvSpPr>
        <p:spPr>
          <a:xfrm>
            <a:off x="2198698" y="2784545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 17"/>
          <p:cNvSpPr/>
          <p:nvPr/>
        </p:nvSpPr>
        <p:spPr>
          <a:xfrm>
            <a:off x="2888616" y="2507332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 18"/>
          <p:cNvSpPr/>
          <p:nvPr/>
        </p:nvSpPr>
        <p:spPr>
          <a:xfrm>
            <a:off x="1966693" y="3423354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 19"/>
          <p:cNvSpPr/>
          <p:nvPr/>
        </p:nvSpPr>
        <p:spPr>
          <a:xfrm>
            <a:off x="2889431" y="4339377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 20"/>
          <p:cNvSpPr/>
          <p:nvPr/>
        </p:nvSpPr>
        <p:spPr>
          <a:xfrm>
            <a:off x="3810540" y="3387317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 10"/>
          <p:cNvSpPr/>
          <p:nvPr/>
        </p:nvSpPr>
        <p:spPr>
          <a:xfrm>
            <a:off x="3544267" y="2784545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llips 3"/>
          <p:cNvSpPr/>
          <p:nvPr/>
        </p:nvSpPr>
        <p:spPr>
          <a:xfrm>
            <a:off x="955889" y="3423355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lips 4"/>
          <p:cNvSpPr/>
          <p:nvPr/>
        </p:nvSpPr>
        <p:spPr>
          <a:xfrm>
            <a:off x="2889431" y="5348318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llips 2"/>
          <p:cNvSpPr/>
          <p:nvPr/>
        </p:nvSpPr>
        <p:spPr>
          <a:xfrm>
            <a:off x="4747339" y="3374809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Rak pil 22"/>
          <p:cNvCxnSpPr/>
          <p:nvPr/>
        </p:nvCxnSpPr>
        <p:spPr>
          <a:xfrm flipV="1">
            <a:off x="3033447" y="2861658"/>
            <a:ext cx="0" cy="45875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flipV="1">
            <a:off x="3021747" y="1893675"/>
            <a:ext cx="0" cy="45875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 27"/>
          <p:cNvSpPr/>
          <p:nvPr/>
        </p:nvSpPr>
        <p:spPr>
          <a:xfrm>
            <a:off x="3691663" y="1652787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lips 28"/>
          <p:cNvSpPr/>
          <p:nvPr/>
        </p:nvSpPr>
        <p:spPr>
          <a:xfrm>
            <a:off x="4645139" y="2640529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lips 29"/>
          <p:cNvSpPr/>
          <p:nvPr/>
        </p:nvSpPr>
        <p:spPr>
          <a:xfrm>
            <a:off x="4663597" y="4152630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lips 30"/>
          <p:cNvSpPr/>
          <p:nvPr/>
        </p:nvSpPr>
        <p:spPr>
          <a:xfrm>
            <a:off x="2059796" y="1652787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Rak pil 31"/>
          <p:cNvCxnSpPr/>
          <p:nvPr/>
        </p:nvCxnSpPr>
        <p:spPr>
          <a:xfrm flipH="1" flipV="1">
            <a:off x="2403490" y="2026804"/>
            <a:ext cx="371272" cy="3842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flipH="1" flipV="1">
            <a:off x="2510479" y="3029947"/>
            <a:ext cx="371272" cy="3842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36"/>
          <p:cNvSpPr/>
          <p:nvPr/>
        </p:nvSpPr>
        <p:spPr>
          <a:xfrm>
            <a:off x="1101932" y="271764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llips 37"/>
          <p:cNvSpPr/>
          <p:nvPr/>
        </p:nvSpPr>
        <p:spPr>
          <a:xfrm>
            <a:off x="1031615" y="4058917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llips 38"/>
          <p:cNvSpPr/>
          <p:nvPr/>
        </p:nvSpPr>
        <p:spPr>
          <a:xfrm>
            <a:off x="2054682" y="5155570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llips 39"/>
          <p:cNvSpPr/>
          <p:nvPr/>
        </p:nvSpPr>
        <p:spPr>
          <a:xfrm>
            <a:off x="3695788" y="5155570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Rak pil 40"/>
          <p:cNvCxnSpPr/>
          <p:nvPr/>
        </p:nvCxnSpPr>
        <p:spPr>
          <a:xfrm flipV="1">
            <a:off x="3185847" y="3091035"/>
            <a:ext cx="358420" cy="32319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V="1">
            <a:off x="3894163" y="2411084"/>
            <a:ext cx="358420" cy="32319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flipV="1">
            <a:off x="3195854" y="1988840"/>
            <a:ext cx="440042" cy="42224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flipH="1" flipV="1">
            <a:off x="1790755" y="2400265"/>
            <a:ext cx="371272" cy="3842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2254725" y="2123052"/>
            <a:ext cx="0" cy="5945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flipH="1">
            <a:off x="1478618" y="2928561"/>
            <a:ext cx="632092" cy="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flipV="1">
            <a:off x="3765760" y="2087891"/>
            <a:ext cx="42699" cy="58965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 56"/>
          <p:cNvCxnSpPr/>
          <p:nvPr/>
        </p:nvCxnSpPr>
        <p:spPr>
          <a:xfrm flipV="1">
            <a:off x="3979695" y="2812923"/>
            <a:ext cx="502436" cy="5566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ruta 60"/>
          <p:cNvSpPr txBox="1"/>
          <p:nvPr/>
        </p:nvSpPr>
        <p:spPr>
          <a:xfrm>
            <a:off x="6156177" y="331476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Life-World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Rak pil 62"/>
          <p:cNvCxnSpPr/>
          <p:nvPr/>
        </p:nvCxnSpPr>
        <p:spPr>
          <a:xfrm>
            <a:off x="5364089" y="3399555"/>
            <a:ext cx="576065" cy="1"/>
          </a:xfrm>
          <a:prstGeom prst="straightConnector1">
            <a:avLst/>
          </a:prstGeom>
          <a:ln w="571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pil 66"/>
          <p:cNvCxnSpPr/>
          <p:nvPr/>
        </p:nvCxnSpPr>
        <p:spPr>
          <a:xfrm flipH="1" flipV="1">
            <a:off x="5332176" y="3736030"/>
            <a:ext cx="576066" cy="2"/>
          </a:xfrm>
          <a:prstGeom prst="straightConnector1">
            <a:avLst/>
          </a:prstGeom>
          <a:ln w="571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Dubbel klammerparentes 70"/>
          <p:cNvSpPr/>
          <p:nvPr/>
        </p:nvSpPr>
        <p:spPr>
          <a:xfrm>
            <a:off x="6084169" y="3086617"/>
            <a:ext cx="1800200" cy="931598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ruta 85"/>
          <p:cNvSpPr txBox="1"/>
          <p:nvPr/>
        </p:nvSpPr>
        <p:spPr>
          <a:xfrm>
            <a:off x="821873" y="548680"/>
            <a:ext cx="764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Dynamic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Interactive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Temporal Cell </a:t>
            </a:r>
            <a:r>
              <a:rPr lang="sv-SE" sz="28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ssemblies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ruta 86"/>
          <p:cNvSpPr txBox="1"/>
          <p:nvPr/>
        </p:nvSpPr>
        <p:spPr>
          <a:xfrm>
            <a:off x="5085050" y="1417092"/>
            <a:ext cx="342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Invariant </a:t>
            </a:r>
            <a:r>
              <a:rPr lang="sv-SE" dirty="0" err="1" smtClean="0"/>
              <a:t>Structure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Experience</a:t>
            </a:r>
            <a:endParaRPr lang="en-US" dirty="0"/>
          </a:p>
        </p:txBody>
      </p:sp>
      <p:sp>
        <p:nvSpPr>
          <p:cNvPr id="88" name="textruta 87"/>
          <p:cNvSpPr txBox="1"/>
          <p:nvPr/>
        </p:nvSpPr>
        <p:spPr>
          <a:xfrm>
            <a:off x="5148066" y="2226418"/>
            <a:ext cx="208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Bayes</a:t>
            </a:r>
            <a:r>
              <a:rPr lang="sv-SE" dirty="0" smtClean="0"/>
              <a:t> </a:t>
            </a:r>
            <a:r>
              <a:rPr lang="sv-SE" dirty="0" err="1" smtClean="0"/>
              <a:t>rule</a:t>
            </a:r>
            <a:r>
              <a:rPr lang="sv-SE" dirty="0" smtClean="0"/>
              <a:t> </a:t>
            </a:r>
            <a:r>
              <a:rPr lang="sv-SE" dirty="0" err="1" smtClean="0"/>
              <a:t>Pr</a:t>
            </a:r>
            <a:r>
              <a:rPr lang="sv-SE" dirty="0" smtClean="0"/>
              <a:t>(A|B)</a:t>
            </a:r>
            <a:endParaRPr lang="en-US" dirty="0"/>
          </a:p>
        </p:txBody>
      </p:sp>
      <p:sp>
        <p:nvSpPr>
          <p:cNvPr id="94" name="textruta 93"/>
          <p:cNvSpPr txBox="1"/>
          <p:nvPr/>
        </p:nvSpPr>
        <p:spPr>
          <a:xfrm>
            <a:off x="5101716" y="1796803"/>
            <a:ext cx="339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Varela, Self-</a:t>
            </a:r>
            <a:r>
              <a:rPr lang="sv-SE" dirty="0" err="1" smtClean="0"/>
              <a:t>Organization</a:t>
            </a:r>
            <a:endParaRPr lang="en-US" dirty="0"/>
          </a:p>
        </p:txBody>
      </p:sp>
      <p:sp>
        <p:nvSpPr>
          <p:cNvPr id="95" name="textruta 94"/>
          <p:cNvSpPr txBox="1"/>
          <p:nvPr/>
        </p:nvSpPr>
        <p:spPr>
          <a:xfrm>
            <a:off x="5207714" y="4482684"/>
            <a:ext cx="238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Metastable</a:t>
            </a:r>
            <a:r>
              <a:rPr lang="sv-SE" dirty="0" smtClean="0"/>
              <a:t> </a:t>
            </a:r>
            <a:r>
              <a:rPr lang="sv-SE" dirty="0" err="1" smtClean="0"/>
              <a:t>Structure</a:t>
            </a:r>
            <a:endParaRPr lang="en-US" dirty="0"/>
          </a:p>
        </p:txBody>
      </p:sp>
      <p:sp>
        <p:nvSpPr>
          <p:cNvPr id="6" name="textruta 5"/>
          <p:cNvSpPr txBox="1"/>
          <p:nvPr/>
        </p:nvSpPr>
        <p:spPr>
          <a:xfrm>
            <a:off x="5085050" y="266061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Graph-</a:t>
            </a:r>
            <a:r>
              <a:rPr lang="sv-SE" dirty="0" err="1" smtClean="0"/>
              <a:t>models</a:t>
            </a:r>
            <a:r>
              <a:rPr lang="sv-SE" dirty="0" smtClean="0"/>
              <a:t> G(V,E)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9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Arial Narrow" pitchFamily="34" charset="0"/>
              </a:rPr>
              <a:t>Experimental </a:t>
            </a:r>
            <a:r>
              <a:rPr lang="sv-SE" dirty="0" err="1" smtClean="0">
                <a:latin typeface="Arial Narrow" pitchFamily="34" charset="0"/>
              </a:rPr>
              <a:t>Neurophenomenology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First</a:t>
            </a:r>
            <a:r>
              <a:rPr lang="sv-SE" dirty="0" smtClean="0"/>
              <a:t>-person </a:t>
            </a:r>
            <a:r>
              <a:rPr lang="sv-SE" dirty="0" err="1" smtClean="0"/>
              <a:t>description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subjective</a:t>
            </a:r>
            <a:r>
              <a:rPr lang="sv-SE" dirty="0" smtClean="0"/>
              <a:t> </a:t>
            </a:r>
            <a:r>
              <a:rPr lang="sv-SE" dirty="0" err="1" smtClean="0"/>
              <a:t>experience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err="1" smtClean="0"/>
              <a:t>Third</a:t>
            </a:r>
            <a:r>
              <a:rPr lang="sv-SE" dirty="0" smtClean="0"/>
              <a:t>-person data, for </a:t>
            </a:r>
            <a:r>
              <a:rPr lang="sv-SE" dirty="0" err="1" smtClean="0"/>
              <a:t>they</a:t>
            </a:r>
            <a:r>
              <a:rPr lang="sv-SE" dirty="0" smtClean="0"/>
              <a:t> record observations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biobehavioral</a:t>
            </a:r>
            <a:r>
              <a:rPr lang="sv-SE" dirty="0" smtClean="0"/>
              <a:t> </a:t>
            </a:r>
            <a:r>
              <a:rPr lang="sv-SE" dirty="0" err="1" smtClean="0"/>
              <a:t>phenomena</a:t>
            </a:r>
            <a:r>
              <a:rPr lang="sv-SE" dirty="0" smtClean="0"/>
              <a:t> </a:t>
            </a:r>
            <a:r>
              <a:rPr lang="sv-SE" dirty="0" err="1" smtClean="0"/>
              <a:t>made</a:t>
            </a:r>
            <a:r>
              <a:rPr lang="sv-SE" dirty="0" smtClean="0"/>
              <a:t> by scientist from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third</a:t>
            </a:r>
            <a:r>
              <a:rPr lang="sv-SE" dirty="0" smtClean="0"/>
              <a:t>-person </a:t>
            </a:r>
            <a:r>
              <a:rPr lang="sv-SE" dirty="0" err="1" smtClean="0"/>
              <a:t>perspective</a:t>
            </a:r>
            <a:r>
              <a:rPr lang="sv-S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1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Waves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Consciousness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Time-consciousness</a:t>
            </a:r>
            <a:r>
              <a:rPr lang="sv-SE" dirty="0" smtClean="0"/>
              <a:t> has the </a:t>
            </a:r>
            <a:r>
              <a:rPr lang="sv-SE" dirty="0" err="1" smtClean="0"/>
              <a:t>phenomenal</a:t>
            </a:r>
            <a:r>
              <a:rPr lang="sv-SE" dirty="0" smtClean="0"/>
              <a:t> </a:t>
            </a:r>
            <a:r>
              <a:rPr lang="sv-SE" dirty="0" err="1" smtClean="0"/>
              <a:t>structure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standing</a:t>
            </a:r>
            <a:r>
              <a:rPr lang="sv-SE" dirty="0" smtClean="0"/>
              <a:t>-streaming, an </a:t>
            </a:r>
            <a:r>
              <a:rPr lang="sv-SE" dirty="0" err="1" smtClean="0"/>
              <a:t>unceasing</a:t>
            </a:r>
            <a:r>
              <a:rPr lang="sv-SE" dirty="0" smtClean="0"/>
              <a:t> </a:t>
            </a:r>
            <a:r>
              <a:rPr lang="sv-SE" dirty="0" err="1" smtClean="0"/>
              <a:t>yet</a:t>
            </a:r>
            <a:r>
              <a:rPr lang="sv-SE" dirty="0" smtClean="0"/>
              <a:t> </a:t>
            </a:r>
            <a:r>
              <a:rPr lang="sv-SE" dirty="0" err="1" smtClean="0"/>
              <a:t>continually</a:t>
            </a:r>
            <a:r>
              <a:rPr lang="sv-SE" dirty="0" smtClean="0"/>
              <a:t> </a:t>
            </a:r>
            <a:r>
              <a:rPr lang="sv-SE" dirty="0" err="1" smtClean="0"/>
              <a:t>changing</a:t>
            </a:r>
            <a:r>
              <a:rPr lang="sv-SE" dirty="0" smtClean="0"/>
              <a:t> </a:t>
            </a:r>
            <a:r>
              <a:rPr lang="sv-SE" dirty="0" err="1" smtClean="0"/>
              <a:t>flow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moments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awareness</a:t>
            </a:r>
            <a:r>
              <a:rPr lang="sv-S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6889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Neurophenomenology</a:t>
            </a:r>
            <a:r>
              <a:rPr lang="sv-SE" dirty="0" smtClean="0"/>
              <a:t> and the Neural </a:t>
            </a:r>
            <a:r>
              <a:rPr lang="sv-SE" dirty="0" err="1" smtClean="0"/>
              <a:t>Correlates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Consciousness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D. Chalmers (2000) </a:t>
            </a:r>
            <a:r>
              <a:rPr lang="sv-SE" dirty="0" err="1" smtClean="0"/>
              <a:t>distinguishes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neural </a:t>
            </a:r>
            <a:r>
              <a:rPr lang="sv-SE" dirty="0" err="1" smtClean="0"/>
              <a:t>correlates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consciousness</a:t>
            </a:r>
            <a:r>
              <a:rPr lang="sv-SE" dirty="0" smtClean="0"/>
              <a:t>:</a:t>
            </a:r>
          </a:p>
          <a:p>
            <a:r>
              <a:rPr lang="sv-SE" dirty="0" smtClean="0"/>
              <a:t> NCC-neural </a:t>
            </a:r>
            <a:r>
              <a:rPr lang="sv-SE" dirty="0" err="1" smtClean="0"/>
              <a:t>corelates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background</a:t>
            </a:r>
            <a:r>
              <a:rPr lang="sv-SE" dirty="0" smtClean="0"/>
              <a:t> </a:t>
            </a:r>
            <a:r>
              <a:rPr lang="sv-SE" dirty="0" err="1" smtClean="0"/>
              <a:t>states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consciousness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Content</a:t>
            </a:r>
            <a:r>
              <a:rPr lang="sv-SE" dirty="0" smtClean="0"/>
              <a:t> NCCs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The </a:t>
            </a:r>
            <a:r>
              <a:rPr lang="sv-SE" dirty="0" err="1"/>
              <a:t>m</a:t>
            </a:r>
            <a:r>
              <a:rPr lang="sv-SE" dirty="0" err="1" smtClean="0"/>
              <a:t>atching</a:t>
            </a:r>
            <a:r>
              <a:rPr lang="sv-SE" dirty="0" smtClean="0"/>
              <a:t> </a:t>
            </a:r>
            <a:r>
              <a:rPr lang="sv-SE" dirty="0" err="1" smtClean="0"/>
              <a:t>content</a:t>
            </a:r>
            <a:r>
              <a:rPr lang="sv-SE" dirty="0" smtClean="0"/>
              <a:t> </a:t>
            </a:r>
            <a:r>
              <a:rPr lang="sv-SE" dirty="0" err="1" smtClean="0"/>
              <a:t>doctrine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602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Problems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Matching</a:t>
            </a:r>
            <a:r>
              <a:rPr lang="sv-SE" dirty="0" smtClean="0"/>
              <a:t> </a:t>
            </a:r>
            <a:r>
              <a:rPr lang="sv-SE" dirty="0" err="1"/>
              <a:t>C</a:t>
            </a:r>
            <a:r>
              <a:rPr lang="sv-SE" dirty="0" err="1" smtClean="0"/>
              <a:t>ontent</a:t>
            </a:r>
            <a:r>
              <a:rPr lang="sv-SE" dirty="0" smtClean="0"/>
              <a:t>  </a:t>
            </a:r>
            <a:r>
              <a:rPr lang="sv-SE" dirty="0" err="1" smtClean="0"/>
              <a:t>Doctrine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Noe</a:t>
            </a:r>
            <a:r>
              <a:rPr lang="sv-SE" dirty="0" smtClean="0"/>
              <a:t> and Thompson 2004: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correlates</a:t>
            </a:r>
            <a:r>
              <a:rPr lang="sv-SE" dirty="0" smtClean="0"/>
              <a:t> do not </a:t>
            </a:r>
            <a:r>
              <a:rPr lang="sv-SE" dirty="0" err="1" smtClean="0"/>
              <a:t>provide</a:t>
            </a:r>
            <a:r>
              <a:rPr lang="sv-SE" dirty="0" smtClean="0"/>
              <a:t> </a:t>
            </a:r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case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match </a:t>
            </a:r>
            <a:r>
              <a:rPr lang="sv-SE" dirty="0" err="1" smtClean="0"/>
              <a:t>between</a:t>
            </a:r>
            <a:r>
              <a:rPr lang="sv-SE" dirty="0" smtClean="0"/>
              <a:t> the </a:t>
            </a:r>
            <a:r>
              <a:rPr lang="sv-SE" dirty="0" err="1" smtClean="0"/>
              <a:t>content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neural system and the </a:t>
            </a:r>
            <a:r>
              <a:rPr lang="sv-SE" dirty="0" err="1" smtClean="0"/>
              <a:t>content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conscious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Rather</a:t>
            </a:r>
            <a:r>
              <a:rPr lang="sv-SE" dirty="0" smtClean="0"/>
              <a:t>, </a:t>
            </a:r>
            <a:r>
              <a:rPr lang="sv-SE" dirty="0" err="1" smtClean="0"/>
              <a:t>experience</a:t>
            </a:r>
            <a:r>
              <a:rPr lang="sv-SE" dirty="0" smtClean="0"/>
              <a:t> is </a:t>
            </a:r>
            <a:r>
              <a:rPr lang="sv-SE" dirty="0" err="1" smtClean="0"/>
              <a:t>intentional</a:t>
            </a:r>
            <a:r>
              <a:rPr lang="sv-SE" dirty="0" smtClean="0"/>
              <a:t> ”</a:t>
            </a:r>
            <a:r>
              <a:rPr lang="sv-SE" dirty="0" err="1" smtClean="0"/>
              <a:t>world-presenting</a:t>
            </a:r>
            <a:r>
              <a:rPr lang="sv-SE" dirty="0" smtClean="0"/>
              <a:t>”, </a:t>
            </a:r>
            <a:r>
              <a:rPr lang="sv-SE" dirty="0" err="1" smtClean="0"/>
              <a:t>holistic</a:t>
            </a:r>
            <a:r>
              <a:rPr lang="sv-SE" dirty="0" smtClean="0"/>
              <a:t> – </a:t>
            </a:r>
            <a:r>
              <a:rPr lang="sv-SE" dirty="0" err="1" smtClean="0"/>
              <a:t>constituted</a:t>
            </a:r>
            <a:r>
              <a:rPr lang="sv-SE" dirty="0" smtClean="0"/>
              <a:t> by </a:t>
            </a:r>
            <a:r>
              <a:rPr lang="sv-SE" dirty="0" err="1" smtClean="0"/>
              <a:t>interrelated</a:t>
            </a:r>
            <a:r>
              <a:rPr lang="sv-SE" dirty="0" smtClean="0"/>
              <a:t> perceptions, intentions, emotions, and actions. </a:t>
            </a:r>
            <a:r>
              <a:rPr lang="sv-SE" dirty="0" err="1" smtClean="0"/>
              <a:t>Intransitivily</a:t>
            </a:r>
            <a:r>
              <a:rPr lang="sv-SE" dirty="0" smtClean="0"/>
              <a:t> </a:t>
            </a:r>
            <a:r>
              <a:rPr lang="sv-SE" dirty="0" err="1" smtClean="0"/>
              <a:t>self-aware</a:t>
            </a:r>
            <a:r>
              <a:rPr lang="sv-SE" dirty="0" smtClean="0"/>
              <a:t> has a </a:t>
            </a:r>
            <a:r>
              <a:rPr lang="sv-SE" dirty="0" err="1" smtClean="0"/>
              <a:t>nonreflective</a:t>
            </a:r>
            <a:r>
              <a:rPr lang="sv-SE" dirty="0" smtClean="0"/>
              <a:t> </a:t>
            </a:r>
            <a:r>
              <a:rPr lang="sv-SE" dirty="0" err="1" smtClean="0"/>
              <a:t>subjective</a:t>
            </a:r>
            <a:r>
              <a:rPr lang="sv-SE" dirty="0" smtClean="0"/>
              <a:t> </a:t>
            </a:r>
            <a:r>
              <a:rPr lang="sv-SE" dirty="0" err="1" smtClean="0"/>
              <a:t>character</a:t>
            </a:r>
            <a:r>
              <a:rPr lang="sv-S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892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Neurophenomenology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It </a:t>
            </a:r>
            <a:r>
              <a:rPr lang="sv-SE" dirty="0" err="1" smtClean="0"/>
              <a:t>derives</a:t>
            </a:r>
            <a:r>
              <a:rPr lang="sv-SE" dirty="0" smtClean="0"/>
              <a:t> from </a:t>
            </a:r>
            <a:r>
              <a:rPr lang="sv-SE" dirty="0" err="1" smtClean="0"/>
              <a:t>embodied</a:t>
            </a:r>
            <a:r>
              <a:rPr lang="sv-SE" dirty="0" smtClean="0"/>
              <a:t> </a:t>
            </a:r>
            <a:r>
              <a:rPr lang="sv-SE" dirty="0" err="1" smtClean="0"/>
              <a:t>dynamicism</a:t>
            </a:r>
            <a:r>
              <a:rPr lang="sv-SE" dirty="0" smtClean="0"/>
              <a:t> in </a:t>
            </a:r>
            <a:r>
              <a:rPr lang="sv-SE" dirty="0" err="1" smtClean="0"/>
              <a:t>its</a:t>
            </a:r>
            <a:r>
              <a:rPr lang="sv-SE" dirty="0" smtClean="0"/>
              <a:t> </a:t>
            </a:r>
            <a:r>
              <a:rPr lang="sv-SE" dirty="0" err="1" smtClean="0"/>
              <a:t>enactive</a:t>
            </a:r>
            <a:r>
              <a:rPr lang="sv-SE" dirty="0" smtClean="0"/>
              <a:t> version and </a:t>
            </a:r>
            <a:r>
              <a:rPr lang="sv-SE" dirty="0" err="1" smtClean="0"/>
              <a:t>thus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not </a:t>
            </a:r>
            <a:r>
              <a:rPr lang="sv-SE" dirty="0" err="1" smtClean="0"/>
              <a:t>assume</a:t>
            </a:r>
            <a:r>
              <a:rPr lang="sv-SE" dirty="0" smtClean="0"/>
              <a:t> the standard </a:t>
            </a:r>
            <a:r>
              <a:rPr lang="sv-SE" dirty="0" err="1" smtClean="0"/>
              <a:t>representationlist</a:t>
            </a:r>
            <a:r>
              <a:rPr lang="sv-SE" dirty="0" smtClean="0"/>
              <a:t> </a:t>
            </a:r>
            <a:r>
              <a:rPr lang="sv-SE" dirty="0" err="1" smtClean="0"/>
              <a:t>view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brain</a:t>
            </a:r>
            <a:r>
              <a:rPr lang="sv-SE" dirty="0" smtClean="0"/>
              <a:t>.</a:t>
            </a:r>
          </a:p>
          <a:p>
            <a:r>
              <a:rPr lang="sv-SE" dirty="0" smtClean="0"/>
              <a:t>Varela: </a:t>
            </a:r>
            <a:r>
              <a:rPr lang="sv-SE" dirty="0" err="1" smtClean="0"/>
              <a:t>Bodily</a:t>
            </a:r>
            <a:r>
              <a:rPr lang="sv-SE" dirty="0" smtClean="0"/>
              <a:t> </a:t>
            </a:r>
            <a:r>
              <a:rPr lang="sv-SE" dirty="0" err="1" smtClean="0"/>
              <a:t>activity</a:t>
            </a:r>
            <a:r>
              <a:rPr lang="sv-SE" dirty="0" smtClean="0"/>
              <a:t> in </a:t>
            </a:r>
            <a:r>
              <a:rPr lang="sv-SE" dirty="0" err="1" smtClean="0"/>
              <a:t>skilful</a:t>
            </a:r>
            <a:r>
              <a:rPr lang="sv-SE" dirty="0" smtClean="0"/>
              <a:t> </a:t>
            </a:r>
            <a:r>
              <a:rPr lang="sv-SE" dirty="0" err="1" smtClean="0"/>
              <a:t>coping</a:t>
            </a:r>
            <a:r>
              <a:rPr lang="sv-SE" dirty="0" smtClean="0"/>
              <a:t> </a:t>
            </a:r>
            <a:r>
              <a:rPr lang="sv-SE" dirty="0" err="1" smtClean="0"/>
              <a:t>sculpts</a:t>
            </a:r>
            <a:r>
              <a:rPr lang="sv-SE" dirty="0" smtClean="0"/>
              <a:t> the </a:t>
            </a:r>
            <a:r>
              <a:rPr lang="sv-SE" dirty="0" err="1" smtClean="0"/>
              <a:t>entire</a:t>
            </a:r>
            <a:r>
              <a:rPr lang="sv-SE" dirty="0" smtClean="0"/>
              <a:t> </a:t>
            </a:r>
            <a:r>
              <a:rPr lang="sv-SE" dirty="0" err="1" smtClean="0"/>
              <a:t>dynamical</a:t>
            </a:r>
            <a:r>
              <a:rPr lang="sv-SE" dirty="0" smtClean="0"/>
              <a:t> landscape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time-consciousness</a:t>
            </a:r>
            <a:r>
              <a:rPr lang="sv-S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742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1196" y="188640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dirty="0" err="1" smtClean="0">
                <a:latin typeface="Arial" pitchFamily="34" charset="0"/>
                <a:cs typeface="Arial" pitchFamily="34" charset="0"/>
              </a:rPr>
              <a:t>Experience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sv-SE" sz="3200" dirty="0" err="1" smtClean="0">
                <a:latin typeface="Arial" pitchFamily="34" charset="0"/>
                <a:cs typeface="Arial" pitchFamily="34" charset="0"/>
              </a:rPr>
              <a:t>Flow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2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 Action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340768"/>
            <a:ext cx="8363272" cy="4824536"/>
          </a:xfrm>
        </p:spPr>
        <p:txBody>
          <a:bodyPr>
            <a:noAutofit/>
          </a:bodyPr>
          <a:lstStyle/>
          <a:p>
            <a:r>
              <a:rPr lang="sv-SE" sz="1600" dirty="0" err="1" smtClean="0"/>
              <a:t>Examples</a:t>
            </a:r>
            <a:r>
              <a:rPr lang="sv-SE" sz="1600" dirty="0" smtClean="0"/>
              <a:t> of my </a:t>
            </a:r>
            <a:r>
              <a:rPr lang="sv-SE" sz="1600" dirty="0" err="1" smtClean="0"/>
              <a:t>everyday</a:t>
            </a:r>
            <a:r>
              <a:rPr lang="sv-SE" sz="1600" dirty="0" smtClean="0"/>
              <a:t> </a:t>
            </a:r>
            <a:r>
              <a:rPr lang="sv-SE" sz="1600" dirty="0" err="1" smtClean="0"/>
              <a:t>life</a:t>
            </a:r>
            <a:r>
              <a:rPr lang="sv-SE" sz="1600" dirty="0" smtClean="0"/>
              <a:t> </a:t>
            </a:r>
            <a:r>
              <a:rPr lang="sv-SE" sz="1600" dirty="0" err="1" smtClean="0"/>
              <a:t>actings</a:t>
            </a:r>
            <a:r>
              <a:rPr lang="sv-SE" sz="1600" dirty="0"/>
              <a:t> </a:t>
            </a:r>
            <a:r>
              <a:rPr lang="sv-SE" sz="1600" dirty="0" smtClean="0"/>
              <a:t>as for </a:t>
            </a:r>
            <a:r>
              <a:rPr lang="sv-SE" sz="1600" dirty="0" err="1" smtClean="0"/>
              <a:t>example</a:t>
            </a:r>
            <a:r>
              <a:rPr lang="sv-SE" sz="1600" dirty="0" smtClean="0"/>
              <a:t>, </a:t>
            </a:r>
            <a:r>
              <a:rPr lang="sv-SE" sz="1600" dirty="0" err="1"/>
              <a:t>w</a:t>
            </a:r>
            <a:r>
              <a:rPr lang="sv-SE" sz="1600" dirty="0" err="1" smtClean="0"/>
              <a:t>ashing</a:t>
            </a:r>
            <a:r>
              <a:rPr lang="sv-SE" sz="1600" dirty="0" smtClean="0"/>
              <a:t>, dressing, eating, playing </a:t>
            </a:r>
            <a:r>
              <a:rPr lang="sv-SE" sz="1600" dirty="0" err="1" smtClean="0"/>
              <a:t>guitar</a:t>
            </a:r>
            <a:r>
              <a:rPr lang="sv-SE" sz="1600" dirty="0" smtClean="0"/>
              <a:t>, and etc.</a:t>
            </a:r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sz="1600" dirty="0" smtClean="0"/>
              <a:t>Temporal </a:t>
            </a:r>
            <a:r>
              <a:rPr lang="sv-SE" sz="1600" dirty="0" err="1" smtClean="0"/>
              <a:t>structure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</a:t>
            </a:r>
            <a:r>
              <a:rPr lang="sv-SE" sz="1600" dirty="0" err="1" smtClean="0"/>
              <a:t>experience</a:t>
            </a:r>
            <a:r>
              <a:rPr lang="sv-SE" sz="1600" dirty="0" smtClean="0"/>
              <a:t>.</a:t>
            </a:r>
          </a:p>
          <a:p>
            <a:endParaRPr lang="sv-SE" sz="1600" dirty="0" smtClean="0"/>
          </a:p>
          <a:p>
            <a:r>
              <a:rPr lang="sv-SE" sz="1600" dirty="0" err="1"/>
              <a:t>Merleau-Ponty</a:t>
            </a:r>
            <a:r>
              <a:rPr lang="sv-SE" sz="1600" dirty="0"/>
              <a:t> </a:t>
            </a:r>
            <a:r>
              <a:rPr lang="sv-SE" sz="1600" dirty="0" err="1"/>
              <a:t>idea</a:t>
            </a:r>
            <a:r>
              <a:rPr lang="sv-SE" sz="1600" dirty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: </a:t>
            </a:r>
            <a:r>
              <a:rPr lang="sv-SE" sz="1600" dirty="0" err="1"/>
              <a:t>B</a:t>
            </a:r>
            <a:r>
              <a:rPr lang="sv-SE" sz="1600" dirty="0" err="1" smtClean="0"/>
              <a:t>odily</a:t>
            </a:r>
            <a:r>
              <a:rPr lang="sv-SE" sz="1600" dirty="0" smtClean="0"/>
              <a:t> </a:t>
            </a:r>
            <a:r>
              <a:rPr lang="sv-SE" sz="1600" dirty="0" err="1"/>
              <a:t>intentionality</a:t>
            </a:r>
            <a:r>
              <a:rPr lang="sv-SE" sz="1600" dirty="0"/>
              <a:t> or motor </a:t>
            </a:r>
            <a:r>
              <a:rPr lang="sv-SE" sz="1600" dirty="0" err="1" smtClean="0"/>
              <a:t>intentionality</a:t>
            </a:r>
            <a:r>
              <a:rPr lang="sv-SE" sz="1600" dirty="0" smtClean="0"/>
              <a:t> </a:t>
            </a:r>
            <a:r>
              <a:rPr lang="sv-SE" sz="1600" dirty="0" err="1"/>
              <a:t>c</a:t>
            </a:r>
            <a:r>
              <a:rPr lang="sv-SE" sz="1600" dirty="0" err="1" smtClean="0"/>
              <a:t>harachterizes</a:t>
            </a:r>
            <a:r>
              <a:rPr lang="sv-SE" sz="1600" dirty="0" smtClean="0"/>
              <a:t> </a:t>
            </a:r>
            <a:r>
              <a:rPr lang="sv-SE" sz="1600" dirty="0" err="1"/>
              <a:t>habitual</a:t>
            </a:r>
            <a:r>
              <a:rPr lang="sv-SE" sz="1600" dirty="0"/>
              <a:t> actions and </a:t>
            </a:r>
            <a:r>
              <a:rPr lang="sv-SE" sz="1600" dirty="0" err="1"/>
              <a:t>bodily</a:t>
            </a:r>
            <a:r>
              <a:rPr lang="sv-SE" sz="1600" dirty="0"/>
              <a:t> </a:t>
            </a:r>
            <a:r>
              <a:rPr lang="sv-SE" sz="1600" dirty="0" err="1"/>
              <a:t>skills</a:t>
            </a:r>
            <a:r>
              <a:rPr lang="sv-SE" sz="1600" dirty="0"/>
              <a:t>.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/>
              <a:t>Dreyfus calls it </a:t>
            </a:r>
            <a:r>
              <a:rPr lang="sv-SE" sz="1600" dirty="0" err="1"/>
              <a:t>absorbed</a:t>
            </a:r>
            <a:r>
              <a:rPr lang="sv-SE" sz="1600" dirty="0"/>
              <a:t> </a:t>
            </a:r>
            <a:r>
              <a:rPr lang="sv-SE" sz="1600" dirty="0" err="1"/>
              <a:t>skillful</a:t>
            </a:r>
            <a:r>
              <a:rPr lang="sv-SE" sz="1600" dirty="0"/>
              <a:t> </a:t>
            </a:r>
            <a:r>
              <a:rPr lang="sv-SE" sz="1600" dirty="0" err="1"/>
              <a:t>coping</a:t>
            </a:r>
            <a:r>
              <a:rPr lang="sv-SE" sz="1600" dirty="0"/>
              <a:t> – </a:t>
            </a:r>
            <a:r>
              <a:rPr lang="sv-SE" sz="1600" dirty="0" err="1"/>
              <a:t>however</a:t>
            </a:r>
            <a:r>
              <a:rPr lang="sv-SE" sz="1600" dirty="0"/>
              <a:t>, it </a:t>
            </a:r>
            <a:r>
              <a:rPr lang="sv-SE" sz="1600" dirty="0" err="1"/>
              <a:t>does</a:t>
            </a:r>
            <a:r>
              <a:rPr lang="sv-SE" sz="1600" dirty="0"/>
              <a:t> not </a:t>
            </a:r>
            <a:r>
              <a:rPr lang="sv-SE" sz="1600" dirty="0" err="1"/>
              <a:t>have</a:t>
            </a:r>
            <a:r>
              <a:rPr lang="sv-SE" sz="1600" dirty="0"/>
              <a:t> a ’</a:t>
            </a:r>
            <a:r>
              <a:rPr lang="sv-SE" sz="1600" dirty="0" err="1"/>
              <a:t>subject-object</a:t>
            </a:r>
            <a:r>
              <a:rPr lang="sv-SE" sz="1600" dirty="0"/>
              <a:t>’ </a:t>
            </a:r>
            <a:r>
              <a:rPr lang="sv-SE" sz="1600" dirty="0" err="1"/>
              <a:t>struture</a:t>
            </a:r>
            <a:r>
              <a:rPr lang="sv-SE" sz="1600" dirty="0"/>
              <a:t>.</a:t>
            </a:r>
            <a:endParaRPr lang="en-US" sz="1600" dirty="0"/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sz="1600" dirty="0" err="1" smtClean="0"/>
              <a:t>Skillful</a:t>
            </a:r>
            <a:r>
              <a:rPr lang="sv-SE" sz="1600" dirty="0" smtClean="0"/>
              <a:t> </a:t>
            </a:r>
            <a:r>
              <a:rPr lang="sv-SE" sz="1600" dirty="0" err="1" smtClean="0"/>
              <a:t>coping</a:t>
            </a:r>
            <a:r>
              <a:rPr lang="sv-SE" sz="1600" dirty="0" smtClean="0"/>
              <a:t>, I </a:t>
            </a:r>
            <a:r>
              <a:rPr lang="sv-SE" sz="1600" dirty="0" err="1" smtClean="0"/>
              <a:t>don’t</a:t>
            </a:r>
            <a:r>
              <a:rPr lang="sv-SE" sz="1600" dirty="0" smtClean="0"/>
              <a:t> </a:t>
            </a:r>
            <a:r>
              <a:rPr lang="sv-SE" sz="1600" dirty="0" err="1" smtClean="0"/>
              <a:t>need</a:t>
            </a:r>
            <a:r>
              <a:rPr lang="sv-SE" sz="1600" dirty="0" smtClean="0"/>
              <a:t> a mental representation </a:t>
            </a:r>
            <a:r>
              <a:rPr lang="sv-SE" sz="1600" dirty="0" err="1" smtClean="0"/>
              <a:t>of</a:t>
            </a:r>
            <a:r>
              <a:rPr lang="sv-SE" sz="1600" dirty="0" smtClean="0"/>
              <a:t> my </a:t>
            </a:r>
            <a:r>
              <a:rPr lang="sv-SE" sz="1600" dirty="0" err="1" smtClean="0"/>
              <a:t>goal</a:t>
            </a:r>
            <a:r>
              <a:rPr lang="sv-SE" sz="1600" dirty="0" smtClean="0"/>
              <a:t>. </a:t>
            </a:r>
            <a:r>
              <a:rPr lang="sv-SE" sz="1600" dirty="0" err="1" smtClean="0"/>
              <a:t>Rather</a:t>
            </a:r>
            <a:r>
              <a:rPr lang="sv-SE" sz="1600" dirty="0" smtClean="0"/>
              <a:t> </a:t>
            </a:r>
            <a:r>
              <a:rPr lang="sv-SE" sz="1600" dirty="0" err="1" smtClean="0"/>
              <a:t>acting</a:t>
            </a:r>
            <a:r>
              <a:rPr lang="sv-SE" sz="1600" dirty="0" smtClean="0"/>
              <a:t> is </a:t>
            </a:r>
            <a:r>
              <a:rPr lang="sv-SE" sz="1600" dirty="0" err="1" smtClean="0"/>
              <a:t>experienced</a:t>
            </a:r>
            <a:r>
              <a:rPr lang="sv-SE" sz="1600" dirty="0" smtClean="0"/>
              <a:t> as a </a:t>
            </a:r>
            <a:r>
              <a:rPr lang="sv-SE" sz="1600" dirty="0" err="1" smtClean="0"/>
              <a:t>steady</a:t>
            </a:r>
            <a:r>
              <a:rPr lang="sv-SE" sz="1600" dirty="0" smtClean="0"/>
              <a:t> </a:t>
            </a:r>
            <a:r>
              <a:rPr lang="sv-SE" sz="1600" dirty="0" err="1" smtClean="0"/>
              <a:t>flow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</a:t>
            </a:r>
            <a:r>
              <a:rPr lang="sv-SE" sz="1600" dirty="0" err="1" smtClean="0"/>
              <a:t>skillful</a:t>
            </a:r>
            <a:r>
              <a:rPr lang="sv-SE" sz="1600" dirty="0" smtClean="0"/>
              <a:t> </a:t>
            </a:r>
            <a:r>
              <a:rPr lang="sv-SE" sz="1600" dirty="0" err="1" smtClean="0"/>
              <a:t>activity</a:t>
            </a:r>
            <a:r>
              <a:rPr lang="sv-SE" sz="1600" dirty="0" smtClean="0"/>
              <a:t> in </a:t>
            </a:r>
            <a:r>
              <a:rPr lang="sv-SE" sz="1600" dirty="0" err="1" smtClean="0"/>
              <a:t>response</a:t>
            </a:r>
            <a:r>
              <a:rPr lang="sv-SE" sz="1600" dirty="0" smtClean="0"/>
              <a:t> </a:t>
            </a:r>
            <a:r>
              <a:rPr lang="sv-SE" sz="1600" dirty="0" err="1" smtClean="0"/>
              <a:t>to</a:t>
            </a:r>
            <a:r>
              <a:rPr lang="sv-SE" sz="1600" dirty="0" smtClean="0"/>
              <a:t> </a:t>
            </a:r>
            <a:r>
              <a:rPr lang="sv-SE" sz="1600" dirty="0" err="1" smtClean="0"/>
              <a:t>one’s</a:t>
            </a:r>
            <a:r>
              <a:rPr lang="sv-SE" sz="1600" dirty="0" smtClean="0"/>
              <a:t> sense </a:t>
            </a:r>
            <a:r>
              <a:rPr lang="sv-SE" sz="1600" dirty="0" err="1" smtClean="0"/>
              <a:t>of</a:t>
            </a:r>
            <a:r>
              <a:rPr lang="sv-SE" sz="1600" dirty="0" smtClean="0"/>
              <a:t> the situation.</a:t>
            </a: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 err="1" smtClean="0"/>
              <a:t>Complex</a:t>
            </a:r>
            <a:r>
              <a:rPr lang="sv-SE" sz="1600" dirty="0" smtClean="0"/>
              <a:t> relation </a:t>
            </a:r>
            <a:r>
              <a:rPr lang="sv-SE" sz="1600" dirty="0" err="1" smtClean="0"/>
              <a:t>between</a:t>
            </a:r>
            <a:r>
              <a:rPr lang="sv-SE" sz="1600" dirty="0" smtClean="0"/>
              <a:t> </a:t>
            </a:r>
            <a:r>
              <a:rPr lang="sv-SE" sz="1600" dirty="0" err="1" smtClean="0"/>
              <a:t>embodied</a:t>
            </a:r>
            <a:r>
              <a:rPr lang="sv-SE" sz="1600" dirty="0" smtClean="0"/>
              <a:t> action and the temporal </a:t>
            </a:r>
            <a:r>
              <a:rPr lang="sv-SE" sz="1600" dirty="0" err="1" smtClean="0"/>
              <a:t>structure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</a:t>
            </a:r>
            <a:r>
              <a:rPr lang="sv-SE" sz="1600" dirty="0" err="1" smtClean="0"/>
              <a:t>experience</a:t>
            </a:r>
            <a:endParaRPr lang="sv-SE" sz="1600" dirty="0" smtClean="0"/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 err="1" smtClean="0"/>
              <a:t>Husserl</a:t>
            </a:r>
            <a:r>
              <a:rPr lang="sv-SE" sz="1600" dirty="0" smtClean="0"/>
              <a:t> and </a:t>
            </a:r>
            <a:r>
              <a:rPr lang="sv-SE" sz="1600" dirty="0" err="1" smtClean="0"/>
              <a:t>Merleau-Ponty</a:t>
            </a:r>
            <a:r>
              <a:rPr lang="sv-SE" sz="1600" dirty="0" smtClean="0"/>
              <a:t>:  </a:t>
            </a:r>
            <a:r>
              <a:rPr lang="sv-SE" sz="1600" dirty="0" err="1" smtClean="0"/>
              <a:t>Kinesthetic</a:t>
            </a:r>
            <a:r>
              <a:rPr lang="sv-SE" sz="1600" dirty="0" smtClean="0"/>
              <a:t>, </a:t>
            </a:r>
            <a:r>
              <a:rPr lang="sv-SE" sz="1600" dirty="0" err="1" smtClean="0"/>
              <a:t>bodily</a:t>
            </a:r>
            <a:r>
              <a:rPr lang="sv-SE" sz="1600" dirty="0" smtClean="0"/>
              <a:t> </a:t>
            </a:r>
            <a:r>
              <a:rPr lang="sv-SE" sz="1600" dirty="0" err="1" smtClean="0"/>
              <a:t>movement</a:t>
            </a:r>
            <a:r>
              <a:rPr lang="sv-SE" sz="1600" dirty="0" smtClean="0"/>
              <a:t> </a:t>
            </a:r>
            <a:r>
              <a:rPr lang="sv-SE" sz="1600" dirty="0" err="1"/>
              <a:t>i</a:t>
            </a:r>
            <a:r>
              <a:rPr lang="sv-SE" sz="1600" dirty="0" err="1" smtClean="0"/>
              <a:t>ntentional</a:t>
            </a:r>
            <a:r>
              <a:rPr lang="sv-SE" sz="1600" dirty="0" smtClean="0"/>
              <a:t> </a:t>
            </a:r>
            <a:r>
              <a:rPr lang="sv-SE" sz="1600" dirty="0" err="1" smtClean="0"/>
              <a:t>structure</a:t>
            </a:r>
            <a:r>
              <a:rPr lang="sv-SE" sz="1600" dirty="0"/>
              <a:t> a</a:t>
            </a:r>
            <a:r>
              <a:rPr lang="sv-SE" sz="1600" dirty="0" smtClean="0"/>
              <a:t>s ”I </a:t>
            </a:r>
            <a:r>
              <a:rPr lang="sv-SE" sz="1600" dirty="0" err="1" smtClean="0"/>
              <a:t>can</a:t>
            </a:r>
            <a:r>
              <a:rPr lang="sv-SE" sz="1600" dirty="0" smtClean="0"/>
              <a:t>” </a:t>
            </a:r>
            <a:r>
              <a:rPr lang="sv-SE" sz="1600" dirty="0" err="1" smtClean="0"/>
              <a:t>rather</a:t>
            </a:r>
            <a:r>
              <a:rPr lang="sv-SE" sz="1600" dirty="0" smtClean="0"/>
              <a:t> </a:t>
            </a:r>
            <a:r>
              <a:rPr lang="sv-SE" sz="1600" dirty="0" err="1" smtClean="0"/>
              <a:t>than</a:t>
            </a:r>
            <a:r>
              <a:rPr lang="sv-SE" sz="1600" dirty="0" smtClean="0"/>
              <a:t> ”I </a:t>
            </a:r>
            <a:r>
              <a:rPr lang="sv-SE" sz="1600" dirty="0" err="1" smtClean="0"/>
              <a:t>think</a:t>
            </a:r>
            <a:r>
              <a:rPr lang="sv-SE" sz="1600" dirty="0" smtClean="0"/>
              <a:t>”</a:t>
            </a:r>
            <a:endParaRPr lang="en-US" sz="1600" dirty="0"/>
          </a:p>
        </p:txBody>
      </p:sp>
      <p:sp>
        <p:nvSpPr>
          <p:cNvPr id="5" name="textruta 4"/>
          <p:cNvSpPr txBox="1"/>
          <p:nvPr/>
        </p:nvSpPr>
        <p:spPr>
          <a:xfrm>
            <a:off x="3635896" y="63813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312-313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20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Necker</a:t>
            </a:r>
            <a:r>
              <a:rPr lang="sv-SE" dirty="0" smtClean="0"/>
              <a:t> </a:t>
            </a:r>
            <a:r>
              <a:rPr lang="sv-SE" dirty="0" err="1" smtClean="0"/>
              <a:t>Cube</a:t>
            </a:r>
            <a:endParaRPr lang="en-US" dirty="0"/>
          </a:p>
        </p:txBody>
      </p:sp>
      <p:grpSp>
        <p:nvGrpSpPr>
          <p:cNvPr id="9" name="Grupp 8"/>
          <p:cNvGrpSpPr/>
          <p:nvPr/>
        </p:nvGrpSpPr>
        <p:grpSpPr>
          <a:xfrm>
            <a:off x="3059832" y="3861048"/>
            <a:ext cx="2241001" cy="2232247"/>
            <a:chOff x="2761180" y="2103579"/>
            <a:chExt cx="3519395" cy="3676162"/>
          </a:xfrm>
        </p:grpSpPr>
        <p:sp>
          <p:nvSpPr>
            <p:cNvPr id="6" name="Rektangel 5"/>
            <p:cNvSpPr/>
            <p:nvPr/>
          </p:nvSpPr>
          <p:spPr>
            <a:xfrm>
              <a:off x="3716288" y="3255707"/>
              <a:ext cx="2564287" cy="2524034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2761180" y="2103579"/>
              <a:ext cx="2564287" cy="2524034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Rak 7"/>
            <p:cNvCxnSpPr/>
            <p:nvPr/>
          </p:nvCxnSpPr>
          <p:spPr>
            <a:xfrm>
              <a:off x="2761180" y="2103579"/>
              <a:ext cx="955108" cy="115212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12"/>
            <p:cNvCxnSpPr/>
            <p:nvPr/>
          </p:nvCxnSpPr>
          <p:spPr>
            <a:xfrm>
              <a:off x="2761180" y="4627613"/>
              <a:ext cx="955108" cy="115212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k 13"/>
            <p:cNvCxnSpPr/>
            <p:nvPr/>
          </p:nvCxnSpPr>
          <p:spPr>
            <a:xfrm>
              <a:off x="5325467" y="4627613"/>
              <a:ext cx="955108" cy="115212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k 14"/>
            <p:cNvCxnSpPr/>
            <p:nvPr/>
          </p:nvCxnSpPr>
          <p:spPr>
            <a:xfrm>
              <a:off x="5325467" y="2103579"/>
              <a:ext cx="955108" cy="115212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ruta 10"/>
          <p:cNvSpPr txBox="1"/>
          <p:nvPr/>
        </p:nvSpPr>
        <p:spPr>
          <a:xfrm>
            <a:off x="539552" y="155679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/>
              <a:t>The perception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Necker</a:t>
            </a:r>
            <a:r>
              <a:rPr lang="sv-SE" sz="2400" dirty="0" smtClean="0"/>
              <a:t> </a:t>
            </a:r>
            <a:r>
              <a:rPr lang="sv-SE" sz="2400" dirty="0" err="1" smtClean="0"/>
              <a:t>Cube</a:t>
            </a:r>
            <a:r>
              <a:rPr lang="sv-SE" sz="2400" dirty="0" smtClean="0"/>
              <a:t> is a </a:t>
            </a:r>
            <a:r>
              <a:rPr lang="sv-SE" sz="2400" dirty="0" err="1" smtClean="0"/>
              <a:t>metastable</a:t>
            </a:r>
            <a:r>
              <a:rPr lang="sv-SE" sz="2400" dirty="0" smtClean="0"/>
              <a:t> </a:t>
            </a:r>
            <a:r>
              <a:rPr lang="sv-SE" sz="2400" dirty="0" err="1" smtClean="0"/>
              <a:t>dynamic</a:t>
            </a:r>
            <a:r>
              <a:rPr lang="sv-SE" sz="2400" dirty="0" smtClean="0"/>
              <a:t>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 </a:t>
            </a:r>
            <a:r>
              <a:rPr lang="sv-SE" sz="2400" dirty="0" err="1" smtClean="0"/>
              <a:t>rather</a:t>
            </a:r>
            <a:r>
              <a:rPr lang="sv-SE" sz="2400" dirty="0" smtClean="0"/>
              <a:t> </a:t>
            </a:r>
            <a:r>
              <a:rPr lang="sv-SE" sz="2400" dirty="0" err="1" smtClean="0"/>
              <a:t>than</a:t>
            </a:r>
            <a:r>
              <a:rPr lang="sv-SE" sz="2400" dirty="0" smtClean="0"/>
              <a:t> a </a:t>
            </a:r>
            <a:r>
              <a:rPr lang="sv-SE" sz="2400" dirty="0" err="1" smtClean="0"/>
              <a:t>building</a:t>
            </a:r>
            <a:r>
              <a:rPr lang="sv-SE" sz="2400" dirty="0"/>
              <a:t>-</a:t>
            </a:r>
            <a:r>
              <a:rPr lang="sv-SE" sz="2400" dirty="0" smtClean="0"/>
              <a:t>block </a:t>
            </a:r>
            <a:r>
              <a:rPr lang="sv-SE" sz="2400" dirty="0" err="1" smtClean="0"/>
              <a:t>content</a:t>
            </a:r>
            <a:r>
              <a:rPr lang="sv-SE" sz="2400" dirty="0" smtClean="0"/>
              <a:t>.</a:t>
            </a:r>
          </a:p>
          <a:p>
            <a:endParaRPr lang="sv-SE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/>
              <a:t>Mind </a:t>
            </a:r>
            <a:r>
              <a:rPr lang="sv-SE" sz="2400" dirty="0" err="1" smtClean="0"/>
              <a:t>itself</a:t>
            </a:r>
            <a:r>
              <a:rPr lang="sv-SE" sz="2400" dirty="0" smtClean="0"/>
              <a:t> is a </a:t>
            </a:r>
            <a:r>
              <a:rPr lang="sv-SE" sz="2400" dirty="0" err="1" smtClean="0"/>
              <a:t>spatiotemporal</a:t>
            </a:r>
            <a:r>
              <a:rPr lang="sv-SE" sz="2400" dirty="0" smtClean="0"/>
              <a:t> </a:t>
            </a:r>
            <a:r>
              <a:rPr lang="sv-SE" sz="2400" dirty="0" err="1" smtClean="0"/>
              <a:t>pattern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molds</a:t>
            </a:r>
            <a:r>
              <a:rPr lang="sv-SE" sz="2400" dirty="0" smtClean="0"/>
              <a:t> the </a:t>
            </a:r>
            <a:r>
              <a:rPr lang="sv-SE" sz="2400" dirty="0" err="1" smtClean="0"/>
              <a:t>metastable</a:t>
            </a:r>
            <a:r>
              <a:rPr lang="sv-SE" sz="2400" dirty="0" smtClean="0"/>
              <a:t> </a:t>
            </a:r>
            <a:r>
              <a:rPr lang="sv-SE" sz="2400" dirty="0" err="1" smtClean="0"/>
              <a:t>dynamic</a:t>
            </a:r>
            <a:r>
              <a:rPr lang="sv-SE" sz="2400" dirty="0" smtClean="0"/>
              <a:t> </a:t>
            </a:r>
            <a:r>
              <a:rPr lang="sv-SE" sz="2400" dirty="0" err="1" smtClean="0"/>
              <a:t>patterns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brain</a:t>
            </a:r>
            <a:r>
              <a:rPr lang="sv-SE" sz="2400" dirty="0" smtClean="0"/>
              <a:t> (</a:t>
            </a:r>
            <a:r>
              <a:rPr lang="sv-SE" sz="2400" dirty="0" err="1" smtClean="0"/>
              <a:t>Kelso</a:t>
            </a:r>
            <a:r>
              <a:rPr lang="sv-SE" sz="2400" dirty="0" smtClean="0"/>
              <a:t>, 1995)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770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Optical</a:t>
            </a:r>
            <a:r>
              <a:rPr lang="sv-SE" dirty="0" smtClean="0"/>
              <a:t> Illusions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96855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14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Neurophenomenology</a:t>
            </a:r>
            <a:r>
              <a:rPr lang="sv-SE" dirty="0" smtClean="0"/>
              <a:t> and Naturalism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dirty="0" err="1" smtClean="0"/>
              <a:t>synthesis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consciousness</a:t>
            </a:r>
            <a:r>
              <a:rPr lang="sv-SE" dirty="0" smtClean="0"/>
              <a:t> is </a:t>
            </a:r>
            <a:r>
              <a:rPr lang="sv-SE" dirty="0" err="1" smtClean="0"/>
              <a:t>completely</a:t>
            </a:r>
            <a:r>
              <a:rPr lang="sv-SE" dirty="0" smtClean="0"/>
              <a:t> different from the </a:t>
            </a:r>
            <a:r>
              <a:rPr lang="sv-SE" dirty="0" err="1" smtClean="0"/>
              <a:t>external</a:t>
            </a:r>
            <a:r>
              <a:rPr lang="sv-SE" dirty="0" smtClean="0"/>
              <a:t> combinations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natural</a:t>
            </a:r>
            <a:r>
              <a:rPr lang="sv-SE" dirty="0" smtClean="0"/>
              <a:t> elements…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spatial </a:t>
            </a:r>
            <a:r>
              <a:rPr lang="sv-SE" dirty="0" err="1" smtClean="0"/>
              <a:t>mutual</a:t>
            </a:r>
            <a:r>
              <a:rPr lang="sv-SE" dirty="0" smtClean="0"/>
              <a:t> </a:t>
            </a:r>
            <a:r>
              <a:rPr lang="sv-SE" dirty="0" err="1" smtClean="0"/>
              <a:t>externality</a:t>
            </a:r>
            <a:r>
              <a:rPr lang="sv-SE" dirty="0" smtClean="0"/>
              <a:t>, spatial </a:t>
            </a:r>
            <a:r>
              <a:rPr lang="sv-SE" dirty="0" err="1" smtClean="0"/>
              <a:t>intermingling</a:t>
            </a:r>
            <a:r>
              <a:rPr lang="sv-SE" dirty="0" smtClean="0"/>
              <a:t> and interpretation, and spatial </a:t>
            </a:r>
            <a:r>
              <a:rPr lang="sv-SE" dirty="0" err="1" smtClean="0"/>
              <a:t>totality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44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Now-Phase</a:t>
            </a:r>
            <a:r>
              <a:rPr lang="sv-SE" dirty="0" smtClean="0"/>
              <a:t> </a:t>
            </a:r>
            <a:r>
              <a:rPr lang="sv-SE" dirty="0" err="1" smtClean="0"/>
              <a:t>Structure</a:t>
            </a:r>
            <a:endParaRPr lang="en-US" dirty="0"/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80"/>
          <p:cNvSpPr txBox="1">
            <a:spLocks noChangeArrowheads="1"/>
          </p:cNvSpPr>
          <p:nvPr/>
        </p:nvSpPr>
        <p:spPr bwMode="auto">
          <a:xfrm>
            <a:off x="3131840" y="2596130"/>
            <a:ext cx="7715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Now-phase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29" name="AutoShape 81"/>
          <p:cNvCxnSpPr>
            <a:cxnSpLocks noChangeShapeType="1"/>
          </p:cNvCxnSpPr>
          <p:nvPr/>
        </p:nvCxnSpPr>
        <p:spPr bwMode="auto">
          <a:xfrm>
            <a:off x="2950865" y="3275580"/>
            <a:ext cx="0" cy="1860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31" name="AutoShape 83"/>
          <p:cNvCxnSpPr>
            <a:cxnSpLocks noChangeShapeType="1"/>
          </p:cNvCxnSpPr>
          <p:nvPr/>
        </p:nvCxnSpPr>
        <p:spPr bwMode="auto">
          <a:xfrm>
            <a:off x="2117428" y="5098030"/>
            <a:ext cx="1665287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32" name="AutoShape 84"/>
          <p:cNvCxnSpPr>
            <a:cxnSpLocks noChangeShapeType="1"/>
          </p:cNvCxnSpPr>
          <p:nvPr/>
        </p:nvCxnSpPr>
        <p:spPr bwMode="auto">
          <a:xfrm>
            <a:off x="2623840" y="3048568"/>
            <a:ext cx="1588" cy="208756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33" name="AutoShape 85"/>
          <p:cNvCxnSpPr>
            <a:cxnSpLocks noChangeShapeType="1"/>
          </p:cNvCxnSpPr>
          <p:nvPr/>
        </p:nvCxnSpPr>
        <p:spPr bwMode="auto">
          <a:xfrm>
            <a:off x="3276303" y="3275580"/>
            <a:ext cx="1587" cy="1860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3" name="Text Box 86"/>
          <p:cNvSpPr txBox="1">
            <a:spLocks noChangeArrowheads="1"/>
          </p:cNvSpPr>
          <p:nvPr/>
        </p:nvSpPr>
        <p:spPr bwMode="auto">
          <a:xfrm>
            <a:off x="2442865" y="5136130"/>
            <a:ext cx="36195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t-1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Text Box 87"/>
          <p:cNvSpPr txBox="1">
            <a:spLocks noChangeArrowheads="1"/>
          </p:cNvSpPr>
          <p:nvPr/>
        </p:nvSpPr>
        <p:spPr bwMode="auto">
          <a:xfrm>
            <a:off x="2190453" y="3278755"/>
            <a:ext cx="398462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Weight-function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 Box 88"/>
          <p:cNvSpPr txBox="1">
            <a:spLocks noChangeArrowheads="1"/>
          </p:cNvSpPr>
          <p:nvPr/>
        </p:nvSpPr>
        <p:spPr bwMode="auto">
          <a:xfrm>
            <a:off x="2804815" y="5136130"/>
            <a:ext cx="29051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Text Box 89"/>
          <p:cNvSpPr txBox="1">
            <a:spLocks noChangeArrowheads="1"/>
          </p:cNvSpPr>
          <p:nvPr/>
        </p:nvSpPr>
        <p:spPr bwMode="auto">
          <a:xfrm>
            <a:off x="3095328" y="5136130"/>
            <a:ext cx="3984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t+1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083" name="Text Box 90"/>
          <p:cNvSpPr txBox="1">
            <a:spLocks noChangeArrowheads="1"/>
          </p:cNvSpPr>
          <p:nvPr/>
        </p:nvSpPr>
        <p:spPr bwMode="auto">
          <a:xfrm>
            <a:off x="2461122" y="4418579"/>
            <a:ext cx="290512" cy="26511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Oval 91"/>
          <p:cNvSpPr>
            <a:spLocks noChangeArrowheads="1"/>
          </p:cNvSpPr>
          <p:nvPr/>
        </p:nvSpPr>
        <p:spPr bwMode="auto">
          <a:xfrm>
            <a:off x="2479378" y="4418580"/>
            <a:ext cx="254000" cy="265113"/>
          </a:xfrm>
          <a:prstGeom prst="ellips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085" name="Oval 92"/>
          <p:cNvSpPr>
            <a:spLocks noChangeArrowheads="1"/>
          </p:cNvSpPr>
          <p:nvPr/>
        </p:nvSpPr>
        <p:spPr bwMode="auto">
          <a:xfrm>
            <a:off x="2804815" y="4418580"/>
            <a:ext cx="254000" cy="265113"/>
          </a:xfrm>
          <a:prstGeom prst="ellipse">
            <a:avLst/>
          </a:prstGeom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087" name="Oval 94"/>
          <p:cNvSpPr>
            <a:spLocks noChangeArrowheads="1"/>
          </p:cNvSpPr>
          <p:nvPr/>
        </p:nvSpPr>
        <p:spPr bwMode="auto">
          <a:xfrm>
            <a:off x="3131840" y="4418580"/>
            <a:ext cx="252413" cy="265113"/>
          </a:xfrm>
          <a:prstGeom prst="ellipse">
            <a:avLst/>
          </a:prstGeom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8" name="Text Box 95"/>
          <p:cNvSpPr txBox="1">
            <a:spLocks noChangeArrowheads="1"/>
          </p:cNvSpPr>
          <p:nvPr/>
        </p:nvSpPr>
        <p:spPr bwMode="auto">
          <a:xfrm>
            <a:off x="3133427" y="4421189"/>
            <a:ext cx="288925" cy="301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089" name="Text Box 96"/>
          <p:cNvSpPr txBox="1">
            <a:spLocks noChangeArrowheads="1"/>
          </p:cNvSpPr>
          <p:nvPr/>
        </p:nvSpPr>
        <p:spPr bwMode="auto">
          <a:xfrm>
            <a:off x="2298403" y="4764655"/>
            <a:ext cx="1337493" cy="3032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Perceptual elements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Text Box 97"/>
          <p:cNvSpPr txBox="1">
            <a:spLocks noChangeArrowheads="1"/>
          </p:cNvSpPr>
          <p:nvPr/>
        </p:nvSpPr>
        <p:spPr bwMode="auto">
          <a:xfrm>
            <a:off x="2841328" y="2596130"/>
            <a:ext cx="21748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ABC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46" name="AutoShape 98"/>
          <p:cNvCxnSpPr>
            <a:cxnSpLocks noChangeShapeType="1"/>
          </p:cNvCxnSpPr>
          <p:nvPr/>
        </p:nvCxnSpPr>
        <p:spPr bwMode="auto">
          <a:xfrm flipH="1" flipV="1">
            <a:off x="3065165" y="2939030"/>
            <a:ext cx="211138" cy="336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47" name="AutoShape 99"/>
          <p:cNvCxnSpPr>
            <a:cxnSpLocks noChangeShapeType="1"/>
          </p:cNvCxnSpPr>
          <p:nvPr/>
        </p:nvCxnSpPr>
        <p:spPr bwMode="auto">
          <a:xfrm flipV="1">
            <a:off x="2623840" y="2689793"/>
            <a:ext cx="231775" cy="3587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91" name="Oval 100"/>
          <p:cNvSpPr>
            <a:spLocks noChangeArrowheads="1"/>
          </p:cNvSpPr>
          <p:nvPr/>
        </p:nvSpPr>
        <p:spPr bwMode="auto">
          <a:xfrm>
            <a:off x="2852440" y="2451668"/>
            <a:ext cx="215900" cy="827087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9" name="AutoShape 101"/>
          <p:cNvCxnSpPr>
            <a:cxnSpLocks noChangeShapeType="1"/>
          </p:cNvCxnSpPr>
          <p:nvPr/>
        </p:nvCxnSpPr>
        <p:spPr bwMode="auto">
          <a:xfrm>
            <a:off x="4579640" y="5098030"/>
            <a:ext cx="2497138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0" name="AutoShape 102"/>
          <p:cNvCxnSpPr>
            <a:cxnSpLocks noChangeShapeType="1"/>
          </p:cNvCxnSpPr>
          <p:nvPr/>
        </p:nvCxnSpPr>
        <p:spPr bwMode="auto">
          <a:xfrm flipV="1">
            <a:off x="4579640" y="4155055"/>
            <a:ext cx="0" cy="1019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92" name="Freeform 103"/>
          <p:cNvSpPr>
            <a:spLocks/>
          </p:cNvSpPr>
          <p:nvPr/>
        </p:nvSpPr>
        <p:spPr bwMode="auto">
          <a:xfrm>
            <a:off x="4724103" y="4267768"/>
            <a:ext cx="1303337" cy="762000"/>
          </a:xfrm>
          <a:custGeom>
            <a:avLst/>
            <a:gdLst>
              <a:gd name="T0" fmla="*/ 0 w 3648"/>
              <a:gd name="T1" fmla="*/ 2061 h 2061"/>
              <a:gd name="T2" fmla="*/ 1197 w 3648"/>
              <a:gd name="T3" fmla="*/ 1605 h 2061"/>
              <a:gd name="T4" fmla="*/ 1824 w 3648"/>
              <a:gd name="T5" fmla="*/ 9 h 2061"/>
              <a:gd name="T6" fmla="*/ 2672 w 3648"/>
              <a:gd name="T7" fmla="*/ 1662 h 2061"/>
              <a:gd name="T8" fmla="*/ 3648 w 3648"/>
              <a:gd name="T9" fmla="*/ 206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8" h="2061">
                <a:moveTo>
                  <a:pt x="0" y="2061"/>
                </a:moveTo>
                <a:cubicBezTo>
                  <a:pt x="446" y="2004"/>
                  <a:pt x="893" y="1947"/>
                  <a:pt x="1197" y="1605"/>
                </a:cubicBezTo>
                <a:cubicBezTo>
                  <a:pt x="1501" y="1263"/>
                  <a:pt x="1578" y="0"/>
                  <a:pt x="1824" y="9"/>
                </a:cubicBezTo>
                <a:cubicBezTo>
                  <a:pt x="2070" y="18"/>
                  <a:pt x="2368" y="1320"/>
                  <a:pt x="2672" y="1662"/>
                </a:cubicBezTo>
                <a:cubicBezTo>
                  <a:pt x="2976" y="2004"/>
                  <a:pt x="3312" y="2032"/>
                  <a:pt x="3648" y="2061"/>
                </a:cubicBezTo>
              </a:path>
            </a:pathLst>
          </a:cu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" name="Freeform 104"/>
          <p:cNvSpPr>
            <a:spLocks/>
          </p:cNvSpPr>
          <p:nvPr/>
        </p:nvSpPr>
        <p:spPr bwMode="auto">
          <a:xfrm>
            <a:off x="4868565" y="4267768"/>
            <a:ext cx="1303338" cy="762000"/>
          </a:xfrm>
          <a:custGeom>
            <a:avLst/>
            <a:gdLst>
              <a:gd name="T0" fmla="*/ 0 w 3648"/>
              <a:gd name="T1" fmla="*/ 2061 h 2061"/>
              <a:gd name="T2" fmla="*/ 1197 w 3648"/>
              <a:gd name="T3" fmla="*/ 1605 h 2061"/>
              <a:gd name="T4" fmla="*/ 1824 w 3648"/>
              <a:gd name="T5" fmla="*/ 9 h 2061"/>
              <a:gd name="T6" fmla="*/ 2672 w 3648"/>
              <a:gd name="T7" fmla="*/ 1662 h 2061"/>
              <a:gd name="T8" fmla="*/ 3648 w 3648"/>
              <a:gd name="T9" fmla="*/ 206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8" h="2061">
                <a:moveTo>
                  <a:pt x="0" y="2061"/>
                </a:moveTo>
                <a:cubicBezTo>
                  <a:pt x="446" y="2004"/>
                  <a:pt x="893" y="1947"/>
                  <a:pt x="1197" y="1605"/>
                </a:cubicBezTo>
                <a:cubicBezTo>
                  <a:pt x="1501" y="1263"/>
                  <a:pt x="1578" y="0"/>
                  <a:pt x="1824" y="9"/>
                </a:cubicBezTo>
                <a:cubicBezTo>
                  <a:pt x="2070" y="18"/>
                  <a:pt x="2368" y="1320"/>
                  <a:pt x="2672" y="1662"/>
                </a:cubicBezTo>
                <a:cubicBezTo>
                  <a:pt x="2976" y="2004"/>
                  <a:pt x="3312" y="2032"/>
                  <a:pt x="3648" y="2061"/>
                </a:cubicBezTo>
              </a:path>
            </a:pathLst>
          </a:cu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" name="Freeform 105"/>
          <p:cNvSpPr>
            <a:spLocks/>
          </p:cNvSpPr>
          <p:nvPr/>
        </p:nvSpPr>
        <p:spPr bwMode="auto">
          <a:xfrm>
            <a:off x="5014615" y="4267768"/>
            <a:ext cx="1301750" cy="762000"/>
          </a:xfrm>
          <a:custGeom>
            <a:avLst/>
            <a:gdLst>
              <a:gd name="T0" fmla="*/ 0 w 3648"/>
              <a:gd name="T1" fmla="*/ 2061 h 2061"/>
              <a:gd name="T2" fmla="*/ 1197 w 3648"/>
              <a:gd name="T3" fmla="*/ 1605 h 2061"/>
              <a:gd name="T4" fmla="*/ 1824 w 3648"/>
              <a:gd name="T5" fmla="*/ 9 h 2061"/>
              <a:gd name="T6" fmla="*/ 2672 w 3648"/>
              <a:gd name="T7" fmla="*/ 1662 h 2061"/>
              <a:gd name="T8" fmla="*/ 3648 w 3648"/>
              <a:gd name="T9" fmla="*/ 206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8" h="2061">
                <a:moveTo>
                  <a:pt x="0" y="2061"/>
                </a:moveTo>
                <a:cubicBezTo>
                  <a:pt x="446" y="2004"/>
                  <a:pt x="893" y="1947"/>
                  <a:pt x="1197" y="1605"/>
                </a:cubicBezTo>
                <a:cubicBezTo>
                  <a:pt x="1501" y="1263"/>
                  <a:pt x="1578" y="0"/>
                  <a:pt x="1824" y="9"/>
                </a:cubicBezTo>
                <a:cubicBezTo>
                  <a:pt x="2070" y="18"/>
                  <a:pt x="2368" y="1320"/>
                  <a:pt x="2672" y="1662"/>
                </a:cubicBezTo>
                <a:cubicBezTo>
                  <a:pt x="2976" y="2004"/>
                  <a:pt x="3312" y="2032"/>
                  <a:pt x="3648" y="2061"/>
                </a:cubicBezTo>
              </a:path>
            </a:pathLst>
          </a:cu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5" name="Freeform 106"/>
          <p:cNvSpPr>
            <a:spLocks/>
          </p:cNvSpPr>
          <p:nvPr/>
        </p:nvSpPr>
        <p:spPr bwMode="auto">
          <a:xfrm>
            <a:off x="5195590" y="4267768"/>
            <a:ext cx="1301750" cy="762000"/>
          </a:xfrm>
          <a:custGeom>
            <a:avLst/>
            <a:gdLst>
              <a:gd name="T0" fmla="*/ 0 w 3648"/>
              <a:gd name="T1" fmla="*/ 2061 h 2061"/>
              <a:gd name="T2" fmla="*/ 1197 w 3648"/>
              <a:gd name="T3" fmla="*/ 1605 h 2061"/>
              <a:gd name="T4" fmla="*/ 1824 w 3648"/>
              <a:gd name="T5" fmla="*/ 9 h 2061"/>
              <a:gd name="T6" fmla="*/ 2672 w 3648"/>
              <a:gd name="T7" fmla="*/ 1662 h 2061"/>
              <a:gd name="T8" fmla="*/ 3648 w 3648"/>
              <a:gd name="T9" fmla="*/ 206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8" h="2061">
                <a:moveTo>
                  <a:pt x="0" y="2061"/>
                </a:moveTo>
                <a:cubicBezTo>
                  <a:pt x="446" y="2004"/>
                  <a:pt x="893" y="1947"/>
                  <a:pt x="1197" y="1605"/>
                </a:cubicBezTo>
                <a:cubicBezTo>
                  <a:pt x="1501" y="1263"/>
                  <a:pt x="1578" y="0"/>
                  <a:pt x="1824" y="9"/>
                </a:cubicBezTo>
                <a:cubicBezTo>
                  <a:pt x="2070" y="18"/>
                  <a:pt x="2368" y="1320"/>
                  <a:pt x="2672" y="1662"/>
                </a:cubicBezTo>
                <a:cubicBezTo>
                  <a:pt x="2976" y="2004"/>
                  <a:pt x="3312" y="2032"/>
                  <a:pt x="3648" y="2061"/>
                </a:cubicBezTo>
              </a:path>
            </a:pathLst>
          </a:cu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5" name="AutoShape 107"/>
          <p:cNvCxnSpPr>
            <a:cxnSpLocks noChangeShapeType="1"/>
          </p:cNvCxnSpPr>
          <p:nvPr/>
        </p:nvCxnSpPr>
        <p:spPr bwMode="auto">
          <a:xfrm>
            <a:off x="5340053" y="4078855"/>
            <a:ext cx="687387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96" name="Text Box 108"/>
          <p:cNvSpPr txBox="1">
            <a:spLocks noChangeArrowheads="1"/>
          </p:cNvSpPr>
          <p:nvPr/>
        </p:nvSpPr>
        <p:spPr bwMode="auto">
          <a:xfrm>
            <a:off x="4617740" y="3728018"/>
            <a:ext cx="18970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Temporal flow of now-phases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7" name="Text Box 109"/>
          <p:cNvSpPr txBox="1">
            <a:spLocks noChangeArrowheads="1"/>
          </p:cNvSpPr>
          <p:nvPr/>
        </p:nvSpPr>
        <p:spPr bwMode="auto">
          <a:xfrm>
            <a:off x="6606878" y="5098030"/>
            <a:ext cx="50641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time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Text Box 93"/>
          <p:cNvSpPr txBox="1">
            <a:spLocks noChangeArrowheads="1"/>
          </p:cNvSpPr>
          <p:nvPr/>
        </p:nvSpPr>
        <p:spPr bwMode="auto">
          <a:xfrm>
            <a:off x="2815133" y="4424930"/>
            <a:ext cx="290513" cy="2651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Freeform 82"/>
          <p:cNvSpPr>
            <a:spLocks/>
          </p:cNvSpPr>
          <p:nvPr/>
        </p:nvSpPr>
        <p:spPr bwMode="auto">
          <a:xfrm>
            <a:off x="2117428" y="3681980"/>
            <a:ext cx="1665287" cy="762000"/>
          </a:xfrm>
          <a:custGeom>
            <a:avLst/>
            <a:gdLst>
              <a:gd name="T0" fmla="*/ 0 w 3648"/>
              <a:gd name="T1" fmla="*/ 2061 h 2061"/>
              <a:gd name="T2" fmla="*/ 1197 w 3648"/>
              <a:gd name="T3" fmla="*/ 1605 h 2061"/>
              <a:gd name="T4" fmla="*/ 1824 w 3648"/>
              <a:gd name="T5" fmla="*/ 9 h 2061"/>
              <a:gd name="T6" fmla="*/ 2672 w 3648"/>
              <a:gd name="T7" fmla="*/ 1662 h 2061"/>
              <a:gd name="T8" fmla="*/ 3648 w 3648"/>
              <a:gd name="T9" fmla="*/ 206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8" h="2061">
                <a:moveTo>
                  <a:pt x="0" y="2061"/>
                </a:moveTo>
                <a:cubicBezTo>
                  <a:pt x="446" y="2004"/>
                  <a:pt x="893" y="1947"/>
                  <a:pt x="1197" y="1605"/>
                </a:cubicBezTo>
                <a:cubicBezTo>
                  <a:pt x="1501" y="1263"/>
                  <a:pt x="1578" y="0"/>
                  <a:pt x="1824" y="9"/>
                </a:cubicBezTo>
                <a:cubicBezTo>
                  <a:pt x="2070" y="18"/>
                  <a:pt x="2368" y="1320"/>
                  <a:pt x="2672" y="1662"/>
                </a:cubicBezTo>
                <a:cubicBezTo>
                  <a:pt x="2976" y="2004"/>
                  <a:pt x="3312" y="2032"/>
                  <a:pt x="3648" y="2061"/>
                </a:cubicBezTo>
              </a:path>
            </a:pathLst>
          </a:cu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9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236303" y="5407705"/>
            <a:ext cx="374559" cy="27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v-SE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36303" y="5407705"/>
            <a:ext cx="374559" cy="27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v-SE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81846" y="3506124"/>
            <a:ext cx="406664" cy="27874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392548" y="3476783"/>
            <a:ext cx="325331" cy="318560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7202" name="Text Box 10"/>
          <p:cNvSpPr txBox="1">
            <a:spLocks noChangeArrowheads="1"/>
          </p:cNvSpPr>
          <p:nvPr/>
        </p:nvSpPr>
        <p:spPr bwMode="auto">
          <a:xfrm>
            <a:off x="6002490" y="3505909"/>
            <a:ext cx="389541" cy="31856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03" name="Oval 11"/>
          <p:cNvSpPr>
            <a:spLocks noChangeArrowheads="1"/>
          </p:cNvSpPr>
          <p:nvPr/>
        </p:nvSpPr>
        <p:spPr bwMode="auto">
          <a:xfrm>
            <a:off x="6002490" y="3482855"/>
            <a:ext cx="325331" cy="318560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672967" y="3527915"/>
            <a:ext cx="406664" cy="31856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6653207" y="3493549"/>
            <a:ext cx="325331" cy="318560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189216" y="3340556"/>
            <a:ext cx="1992655" cy="68113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457220" y="2265415"/>
            <a:ext cx="894661" cy="358380"/>
          </a:xfrm>
          <a:prstGeom prst="rect">
            <a:avLst/>
          </a:prstGeom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Bias=0.3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84" name="AutoShape 16"/>
          <p:cNvCxnSpPr>
            <a:cxnSpLocks noChangeShapeType="1"/>
          </p:cNvCxnSpPr>
          <p:nvPr/>
        </p:nvCxnSpPr>
        <p:spPr bwMode="auto">
          <a:xfrm flipH="1">
            <a:off x="5408243" y="2465214"/>
            <a:ext cx="406664" cy="0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85" name="AutoShape 17"/>
          <p:cNvCxnSpPr>
            <a:cxnSpLocks noChangeShapeType="1"/>
          </p:cNvCxnSpPr>
          <p:nvPr/>
        </p:nvCxnSpPr>
        <p:spPr bwMode="auto">
          <a:xfrm>
            <a:off x="4863884" y="2616944"/>
            <a:ext cx="0" cy="1041958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86" name="AutoShape 18"/>
          <p:cNvCxnSpPr>
            <a:cxnSpLocks noChangeShapeType="1"/>
          </p:cNvCxnSpPr>
          <p:nvPr/>
        </p:nvCxnSpPr>
        <p:spPr bwMode="auto">
          <a:xfrm>
            <a:off x="4863884" y="3619996"/>
            <a:ext cx="325331" cy="0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 useBgFill="1"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651237" y="2265415"/>
            <a:ext cx="894661" cy="358380"/>
          </a:xfrm>
          <a:prstGeom prst="rect">
            <a:avLst/>
          </a:prstGeom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Bias=0.3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88" name="AutoShape 20"/>
          <p:cNvCxnSpPr>
            <a:cxnSpLocks noChangeShapeType="1"/>
          </p:cNvCxnSpPr>
          <p:nvPr/>
        </p:nvCxnSpPr>
        <p:spPr bwMode="auto">
          <a:xfrm flipH="1">
            <a:off x="2586565" y="2465214"/>
            <a:ext cx="406664" cy="0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89" name="AutoShape 21"/>
          <p:cNvCxnSpPr>
            <a:cxnSpLocks noChangeShapeType="1"/>
          </p:cNvCxnSpPr>
          <p:nvPr/>
        </p:nvCxnSpPr>
        <p:spPr bwMode="auto">
          <a:xfrm flipH="1">
            <a:off x="2057847" y="2617294"/>
            <a:ext cx="54" cy="1028200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 useBgFill="1">
        <p:nvSpPr>
          <p:cNvPr id="7195" name="Text Box 23"/>
          <p:cNvSpPr txBox="1">
            <a:spLocks noChangeArrowheads="1"/>
          </p:cNvSpPr>
          <p:nvPr/>
        </p:nvSpPr>
        <p:spPr bwMode="auto">
          <a:xfrm>
            <a:off x="3731591" y="5102901"/>
            <a:ext cx="1951988" cy="67694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12  13   14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196" name="Text Box 24"/>
          <p:cNvSpPr txBox="1">
            <a:spLocks noChangeArrowheads="1"/>
          </p:cNvSpPr>
          <p:nvPr/>
        </p:nvSpPr>
        <p:spPr bwMode="auto">
          <a:xfrm>
            <a:off x="4463587" y="4465781"/>
            <a:ext cx="470874" cy="55748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199" name="Text Box 25"/>
          <p:cNvSpPr txBox="1">
            <a:spLocks noChangeArrowheads="1"/>
          </p:cNvSpPr>
          <p:nvPr/>
        </p:nvSpPr>
        <p:spPr bwMode="auto">
          <a:xfrm>
            <a:off x="4422920" y="5620562"/>
            <a:ext cx="505120" cy="5973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200" name="Text Box 26"/>
          <p:cNvSpPr txBox="1">
            <a:spLocks noChangeArrowheads="1"/>
          </p:cNvSpPr>
          <p:nvPr/>
        </p:nvSpPr>
        <p:spPr bwMode="auto">
          <a:xfrm>
            <a:off x="4463587" y="5023261"/>
            <a:ext cx="470874" cy="5973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3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4433676" y="4497433"/>
            <a:ext cx="528663" cy="1752081"/>
          </a:xfrm>
          <a:prstGeom prst="rect">
            <a:avLst/>
          </a:prstGeom>
          <a:noFill/>
          <a:ln w="9525" algn="ctr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197" name="AutoShape 29"/>
          <p:cNvCxnSpPr>
            <a:cxnSpLocks noChangeShapeType="1"/>
          </p:cNvCxnSpPr>
          <p:nvPr/>
        </p:nvCxnSpPr>
        <p:spPr bwMode="auto">
          <a:xfrm rot="10800000">
            <a:off x="3277894" y="4056618"/>
            <a:ext cx="975994" cy="676940"/>
          </a:xfrm>
          <a:prstGeom prst="bentConnector3">
            <a:avLst>
              <a:gd name="adj1" fmla="val 101532"/>
            </a:avLst>
          </a:prstGeom>
          <a:noFill/>
          <a:ln w="571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98" name="AutoShape 30"/>
          <p:cNvCxnSpPr>
            <a:cxnSpLocks noChangeShapeType="1"/>
          </p:cNvCxnSpPr>
          <p:nvPr/>
        </p:nvCxnSpPr>
        <p:spPr bwMode="auto">
          <a:xfrm flipV="1">
            <a:off x="5970439" y="4056618"/>
            <a:ext cx="171227" cy="1316157"/>
          </a:xfrm>
          <a:prstGeom prst="bentConnector3">
            <a:avLst>
              <a:gd name="adj1" fmla="val 99366"/>
            </a:avLst>
          </a:prstGeom>
          <a:noFill/>
          <a:ln w="571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 useBgFill="1"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3633190" y="4129971"/>
            <a:ext cx="2260197" cy="31856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Direction of the Attention Field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651237" y="2783076"/>
            <a:ext cx="365998" cy="836221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Feedback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4504307" y="2736968"/>
            <a:ext cx="359577" cy="83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Feedback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3716663" y="5073775"/>
            <a:ext cx="1994795" cy="557480"/>
          </a:xfrm>
          <a:prstGeom prst="rect">
            <a:avLst/>
          </a:prstGeom>
          <a:noFill/>
          <a:ln w="9525" algn="ctr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35"/>
          <p:cNvGrpSpPr>
            <a:grpSpLocks/>
          </p:cNvGrpSpPr>
          <p:nvPr/>
        </p:nvGrpSpPr>
        <p:grpSpPr bwMode="auto">
          <a:xfrm>
            <a:off x="2505178" y="2963099"/>
            <a:ext cx="1305606" cy="345806"/>
            <a:chOff x="4128" y="3949"/>
            <a:chExt cx="1830" cy="495"/>
          </a:xfrm>
        </p:grpSpPr>
        <p:sp>
          <p:nvSpPr>
            <p:cNvPr id="7192" name="Text Box 36"/>
            <p:cNvSpPr txBox="1">
              <a:spLocks noChangeArrowheads="1"/>
            </p:cNvSpPr>
            <p:nvPr/>
          </p:nvSpPr>
          <p:spPr bwMode="auto">
            <a:xfrm>
              <a:off x="4128" y="3949"/>
              <a:ext cx="66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3" name="Text Box 37"/>
            <p:cNvSpPr txBox="1">
              <a:spLocks noChangeArrowheads="1"/>
            </p:cNvSpPr>
            <p:nvPr/>
          </p:nvSpPr>
          <p:spPr bwMode="auto">
            <a:xfrm>
              <a:off x="4758" y="3964"/>
              <a:ext cx="6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4" name="Text Box 38"/>
            <p:cNvSpPr txBox="1">
              <a:spLocks noChangeArrowheads="1"/>
            </p:cNvSpPr>
            <p:nvPr/>
          </p:nvSpPr>
          <p:spPr bwMode="auto">
            <a:xfrm>
              <a:off x="5328" y="3964"/>
              <a:ext cx="63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39"/>
          <p:cNvGrpSpPr>
            <a:grpSpLocks/>
          </p:cNvGrpSpPr>
          <p:nvPr/>
        </p:nvGrpSpPr>
        <p:grpSpPr bwMode="auto">
          <a:xfrm>
            <a:off x="5326143" y="2963099"/>
            <a:ext cx="1305606" cy="345806"/>
            <a:chOff x="4128" y="3949"/>
            <a:chExt cx="1830" cy="495"/>
          </a:xfrm>
        </p:grpSpPr>
        <p:sp>
          <p:nvSpPr>
            <p:cNvPr id="7187" name="Text Box 40"/>
            <p:cNvSpPr txBox="1">
              <a:spLocks noChangeArrowheads="1"/>
            </p:cNvSpPr>
            <p:nvPr/>
          </p:nvSpPr>
          <p:spPr bwMode="auto">
            <a:xfrm>
              <a:off x="4128" y="3949"/>
              <a:ext cx="66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0" name="Text Box 41"/>
            <p:cNvSpPr txBox="1">
              <a:spLocks noChangeArrowheads="1"/>
            </p:cNvSpPr>
            <p:nvPr/>
          </p:nvSpPr>
          <p:spPr bwMode="auto">
            <a:xfrm>
              <a:off x="4758" y="3964"/>
              <a:ext cx="6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1" name="Text Box 42"/>
            <p:cNvSpPr txBox="1">
              <a:spLocks noChangeArrowheads="1"/>
            </p:cNvSpPr>
            <p:nvPr/>
          </p:nvSpPr>
          <p:spPr bwMode="auto">
            <a:xfrm>
              <a:off x="5328" y="3964"/>
              <a:ext cx="63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1758967" y="4051029"/>
            <a:ext cx="1369816" cy="57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Weight function    W1 &lt; W2 &gt; W3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172" name="Text Box 45"/>
          <p:cNvSpPr txBox="1">
            <a:spLocks noChangeArrowheads="1"/>
          </p:cNvSpPr>
          <p:nvPr/>
        </p:nvSpPr>
        <p:spPr bwMode="auto">
          <a:xfrm>
            <a:off x="2577949" y="3531585"/>
            <a:ext cx="325331" cy="27874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Oval 46"/>
          <p:cNvSpPr>
            <a:spLocks noChangeArrowheads="1"/>
          </p:cNvSpPr>
          <p:nvPr/>
        </p:nvSpPr>
        <p:spPr bwMode="auto">
          <a:xfrm>
            <a:off x="2545844" y="3499622"/>
            <a:ext cx="325331" cy="318560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7182" name="Text Box 48"/>
          <p:cNvSpPr txBox="1">
            <a:spLocks noChangeArrowheads="1"/>
          </p:cNvSpPr>
          <p:nvPr/>
        </p:nvSpPr>
        <p:spPr bwMode="auto">
          <a:xfrm>
            <a:off x="3188658" y="3527915"/>
            <a:ext cx="325331" cy="27874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Oval 49"/>
          <p:cNvSpPr>
            <a:spLocks noChangeArrowheads="1"/>
          </p:cNvSpPr>
          <p:nvPr/>
        </p:nvSpPr>
        <p:spPr bwMode="auto">
          <a:xfrm>
            <a:off x="3155841" y="3495431"/>
            <a:ext cx="325331" cy="318560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7175" name="Text Box 50"/>
          <p:cNvSpPr txBox="1">
            <a:spLocks noChangeArrowheads="1"/>
          </p:cNvSpPr>
          <p:nvPr/>
        </p:nvSpPr>
        <p:spPr bwMode="auto">
          <a:xfrm>
            <a:off x="3797472" y="3520208"/>
            <a:ext cx="325331" cy="31856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Oval 51"/>
          <p:cNvSpPr>
            <a:spLocks noChangeArrowheads="1"/>
          </p:cNvSpPr>
          <p:nvPr/>
        </p:nvSpPr>
        <p:spPr bwMode="auto">
          <a:xfrm>
            <a:off x="3767377" y="3475018"/>
            <a:ext cx="325331" cy="318560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AutoShape 52"/>
          <p:cNvSpPr>
            <a:spLocks noChangeArrowheads="1"/>
          </p:cNvSpPr>
          <p:nvPr/>
        </p:nvSpPr>
        <p:spPr bwMode="auto">
          <a:xfrm>
            <a:off x="2383178" y="3340342"/>
            <a:ext cx="1870656" cy="68113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221" name="AutoShape 53"/>
          <p:cNvCxnSpPr>
            <a:cxnSpLocks noChangeShapeType="1"/>
          </p:cNvCxnSpPr>
          <p:nvPr/>
        </p:nvCxnSpPr>
        <p:spPr bwMode="auto">
          <a:xfrm>
            <a:off x="2057847" y="3619297"/>
            <a:ext cx="325331" cy="699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7178" name="Group 54"/>
          <p:cNvGrpSpPr>
            <a:grpSpLocks/>
          </p:cNvGrpSpPr>
          <p:nvPr/>
        </p:nvGrpSpPr>
        <p:grpSpPr bwMode="auto">
          <a:xfrm>
            <a:off x="2529435" y="3768582"/>
            <a:ext cx="1712271" cy="335327"/>
            <a:chOff x="-106399647" y="-104827031"/>
            <a:chExt cx="2400" cy="480"/>
          </a:xfrm>
        </p:grpSpPr>
        <p:sp>
          <p:nvSpPr>
            <p:cNvPr id="7179" name="Text Box 55"/>
            <p:cNvSpPr txBox="1">
              <a:spLocks noChangeArrowheads="1"/>
            </p:cNvSpPr>
            <p:nvPr/>
          </p:nvSpPr>
          <p:spPr bwMode="auto">
            <a:xfrm>
              <a:off x="-106399647" y="-104827016"/>
              <a:ext cx="60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0" name="Text Box 56"/>
            <p:cNvSpPr txBox="1">
              <a:spLocks noChangeArrowheads="1"/>
            </p:cNvSpPr>
            <p:nvPr/>
          </p:nvSpPr>
          <p:spPr bwMode="auto">
            <a:xfrm>
              <a:off x="-106398732" y="-104827016"/>
              <a:ext cx="51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1" name="Text Box 57"/>
            <p:cNvSpPr txBox="1">
              <a:spLocks noChangeArrowheads="1"/>
            </p:cNvSpPr>
            <p:nvPr/>
          </p:nvSpPr>
          <p:spPr bwMode="auto">
            <a:xfrm>
              <a:off x="-106397967" y="-104827031"/>
              <a:ext cx="72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2630085" y="1744262"/>
            <a:ext cx="1707276" cy="30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Now-phase structure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59"/>
          <p:cNvGrpSpPr>
            <a:grpSpLocks/>
          </p:cNvGrpSpPr>
          <p:nvPr/>
        </p:nvGrpSpPr>
        <p:grpSpPr bwMode="auto">
          <a:xfrm>
            <a:off x="5386786" y="3768582"/>
            <a:ext cx="1712270" cy="335327"/>
            <a:chOff x="4128" y="5119"/>
            <a:chExt cx="2400" cy="480"/>
          </a:xfrm>
        </p:grpSpPr>
        <p:sp>
          <p:nvSpPr>
            <p:cNvPr id="7169" name="Text Box 60"/>
            <p:cNvSpPr txBox="1">
              <a:spLocks noChangeArrowheads="1"/>
            </p:cNvSpPr>
            <p:nvPr/>
          </p:nvSpPr>
          <p:spPr bwMode="auto">
            <a:xfrm>
              <a:off x="4128" y="5134"/>
              <a:ext cx="60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0" name="Text Box 61"/>
            <p:cNvSpPr txBox="1">
              <a:spLocks noChangeArrowheads="1"/>
            </p:cNvSpPr>
            <p:nvPr/>
          </p:nvSpPr>
          <p:spPr bwMode="auto">
            <a:xfrm>
              <a:off x="5043" y="5134"/>
              <a:ext cx="51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1" name="Text Box 62"/>
            <p:cNvSpPr txBox="1">
              <a:spLocks noChangeArrowheads="1"/>
            </p:cNvSpPr>
            <p:nvPr/>
          </p:nvSpPr>
          <p:spPr bwMode="auto">
            <a:xfrm>
              <a:off x="5808" y="5119"/>
              <a:ext cx="72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5595880" y="1744262"/>
            <a:ext cx="1587417" cy="25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Now-phase structure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33" name="AutoShape 65"/>
          <p:cNvCxnSpPr>
            <a:cxnSpLocks noChangeShapeType="1"/>
            <a:endCxn id="7168" idx="7"/>
          </p:cNvCxnSpPr>
          <p:nvPr/>
        </p:nvCxnSpPr>
        <p:spPr bwMode="auto">
          <a:xfrm flipV="1">
            <a:off x="2768439" y="2183080"/>
            <a:ext cx="444910" cy="13234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234" name="AutoShape 66"/>
          <p:cNvCxnSpPr>
            <a:cxnSpLocks noChangeShapeType="1"/>
          </p:cNvCxnSpPr>
          <p:nvPr/>
        </p:nvCxnSpPr>
        <p:spPr bwMode="auto">
          <a:xfrm flipV="1">
            <a:off x="3336342" y="2863200"/>
            <a:ext cx="713" cy="6133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235" name="AutoShape 67"/>
          <p:cNvCxnSpPr>
            <a:cxnSpLocks noChangeShapeType="1"/>
            <a:endCxn id="7168" idx="4"/>
          </p:cNvCxnSpPr>
          <p:nvPr/>
        </p:nvCxnSpPr>
        <p:spPr bwMode="auto">
          <a:xfrm flipH="1" flipV="1">
            <a:off x="3546452" y="2464650"/>
            <a:ext cx="381337" cy="1030781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" name="AutoShape 68"/>
          <p:cNvSpPr>
            <a:spLocks noChangeArrowheads="1"/>
          </p:cNvSpPr>
          <p:nvPr/>
        </p:nvSpPr>
        <p:spPr bwMode="auto">
          <a:xfrm>
            <a:off x="3193824" y="2067013"/>
            <a:ext cx="378126" cy="79640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 C 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" name="Oval 69"/>
          <p:cNvSpPr>
            <a:spLocks noChangeArrowheads="1"/>
          </p:cNvSpPr>
          <p:nvPr/>
        </p:nvSpPr>
        <p:spPr bwMode="auto">
          <a:xfrm rot="16200000">
            <a:off x="2953124" y="2269523"/>
            <a:ext cx="796401" cy="390255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238" name="AutoShape 70"/>
          <p:cNvCxnSpPr>
            <a:cxnSpLocks noChangeShapeType="1"/>
          </p:cNvCxnSpPr>
          <p:nvPr/>
        </p:nvCxnSpPr>
        <p:spPr bwMode="auto">
          <a:xfrm flipV="1">
            <a:off x="5595880" y="2207432"/>
            <a:ext cx="413799" cy="1250489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239" name="AutoShape 71"/>
          <p:cNvCxnSpPr>
            <a:cxnSpLocks noChangeShapeType="1"/>
          </p:cNvCxnSpPr>
          <p:nvPr/>
        </p:nvCxnSpPr>
        <p:spPr bwMode="auto">
          <a:xfrm flipV="1">
            <a:off x="6163783" y="2844552"/>
            <a:ext cx="713" cy="6133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240" name="AutoShape 72"/>
          <p:cNvCxnSpPr>
            <a:cxnSpLocks noChangeShapeType="1"/>
          </p:cNvCxnSpPr>
          <p:nvPr/>
        </p:nvCxnSpPr>
        <p:spPr bwMode="auto">
          <a:xfrm flipH="1" flipV="1">
            <a:off x="6360694" y="2465214"/>
            <a:ext cx="394536" cy="10115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" name="AutoShape 73"/>
          <p:cNvSpPr>
            <a:spLocks noChangeArrowheads="1"/>
          </p:cNvSpPr>
          <p:nvPr/>
        </p:nvSpPr>
        <p:spPr bwMode="auto">
          <a:xfrm>
            <a:off x="5977136" y="2068674"/>
            <a:ext cx="406664" cy="79640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12 14 13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74"/>
          <p:cNvSpPr>
            <a:spLocks noChangeArrowheads="1"/>
          </p:cNvSpPr>
          <p:nvPr/>
        </p:nvSpPr>
        <p:spPr bwMode="auto">
          <a:xfrm rot="16200000">
            <a:off x="5767723" y="2250875"/>
            <a:ext cx="796401" cy="390255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7205" name="Rektangel 7204"/>
          <p:cNvSpPr/>
          <p:nvPr/>
        </p:nvSpPr>
        <p:spPr>
          <a:xfrm>
            <a:off x="4631598" y="5135775"/>
            <a:ext cx="45719" cy="4753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8" name="textruta 7207"/>
          <p:cNvSpPr txBox="1"/>
          <p:nvPr/>
        </p:nvSpPr>
        <p:spPr>
          <a:xfrm>
            <a:off x="1187624" y="620687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err="1" smtClean="0">
                <a:latin typeface="Arial" pitchFamily="34" charset="0"/>
                <a:cs typeface="Arial" pitchFamily="34" charset="0"/>
              </a:rPr>
              <a:t>Context</a:t>
            </a:r>
            <a:r>
              <a:rPr lang="sv-SE" sz="3600" dirty="0" smtClean="0">
                <a:latin typeface="Arial" pitchFamily="34" charset="0"/>
                <a:cs typeface="Arial" pitchFamily="34" charset="0"/>
              </a:rPr>
              <a:t> and Temporal </a:t>
            </a:r>
            <a:r>
              <a:rPr lang="sv-SE" sz="3600" dirty="0" err="1" smtClean="0">
                <a:latin typeface="Arial" pitchFamily="34" charset="0"/>
                <a:cs typeface="Arial" pitchFamily="34" charset="0"/>
              </a:rPr>
              <a:t>Objects</a:t>
            </a:r>
            <a:r>
              <a:rPr lang="sv-SE" sz="36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2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995178" y="2489499"/>
            <a:ext cx="333375" cy="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v-SE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532523" y="3764269"/>
            <a:ext cx="209550" cy="209499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751973" y="3754746"/>
            <a:ext cx="209550" cy="209499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151773" y="3745224"/>
            <a:ext cx="209550" cy="209499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066173" y="4267067"/>
            <a:ext cx="209550" cy="209499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380248" y="4286112"/>
            <a:ext cx="209550" cy="209499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2646823" y="3935677"/>
            <a:ext cx="1552575" cy="234893"/>
          </a:xfrm>
          <a:custGeom>
            <a:avLst/>
            <a:gdLst>
              <a:gd name="T0" fmla="*/ 0 w 2445"/>
              <a:gd name="T1" fmla="*/ 60 h 460"/>
              <a:gd name="T2" fmla="*/ 1155 w 2445"/>
              <a:gd name="T3" fmla="*/ 450 h 460"/>
              <a:gd name="T4" fmla="*/ 2445 w 2445"/>
              <a:gd name="T5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5" h="460">
                <a:moveTo>
                  <a:pt x="0" y="60"/>
                </a:moveTo>
                <a:cubicBezTo>
                  <a:pt x="374" y="260"/>
                  <a:pt x="748" y="460"/>
                  <a:pt x="1155" y="450"/>
                </a:cubicBezTo>
                <a:cubicBezTo>
                  <a:pt x="1562" y="440"/>
                  <a:pt x="2230" y="75"/>
                  <a:pt x="2445" y="0"/>
                </a:cubicBezTo>
              </a:path>
            </a:pathLst>
          </a:cu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361323" y="3859496"/>
            <a:ext cx="1409700" cy="154267"/>
          </a:xfrm>
          <a:custGeom>
            <a:avLst/>
            <a:gdLst>
              <a:gd name="T0" fmla="*/ 0 w 2220"/>
              <a:gd name="T1" fmla="*/ 0 h 393"/>
              <a:gd name="T2" fmla="*/ 1215 w 2220"/>
              <a:gd name="T3" fmla="*/ 375 h 393"/>
              <a:gd name="T4" fmla="*/ 2220 w 2220"/>
              <a:gd name="T5" fmla="*/ 105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0" h="393">
                <a:moveTo>
                  <a:pt x="0" y="0"/>
                </a:moveTo>
                <a:cubicBezTo>
                  <a:pt x="422" y="178"/>
                  <a:pt x="845" y="357"/>
                  <a:pt x="1215" y="375"/>
                </a:cubicBezTo>
                <a:cubicBezTo>
                  <a:pt x="1585" y="393"/>
                  <a:pt x="2053" y="150"/>
                  <a:pt x="2220" y="105"/>
                </a:cubicBezTo>
              </a:path>
            </a:pathLst>
          </a:cu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275723" y="3964245"/>
            <a:ext cx="721995" cy="428521"/>
          </a:xfrm>
          <a:custGeom>
            <a:avLst/>
            <a:gdLst>
              <a:gd name="T0" fmla="*/ 975 w 1137"/>
              <a:gd name="T1" fmla="*/ 0 h 675"/>
              <a:gd name="T2" fmla="*/ 975 w 1137"/>
              <a:gd name="T3" fmla="*/ 555 h 675"/>
              <a:gd name="T4" fmla="*/ 0 w 1137"/>
              <a:gd name="T5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37" h="675">
                <a:moveTo>
                  <a:pt x="975" y="0"/>
                </a:moveTo>
                <a:cubicBezTo>
                  <a:pt x="1056" y="221"/>
                  <a:pt x="1137" y="443"/>
                  <a:pt x="975" y="555"/>
                </a:cubicBezTo>
                <a:cubicBezTo>
                  <a:pt x="813" y="667"/>
                  <a:pt x="162" y="655"/>
                  <a:pt x="0" y="675"/>
                </a:cubicBezTo>
              </a:path>
            </a:pathLst>
          </a:cu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580273" y="4392766"/>
            <a:ext cx="1485900" cy="137762"/>
          </a:xfrm>
          <a:custGeom>
            <a:avLst/>
            <a:gdLst>
              <a:gd name="T0" fmla="*/ 2340 w 2340"/>
              <a:gd name="T1" fmla="*/ 0 h 217"/>
              <a:gd name="T2" fmla="*/ 1485 w 2340"/>
              <a:gd name="T3" fmla="*/ 210 h 217"/>
              <a:gd name="T4" fmla="*/ 0 w 2340"/>
              <a:gd name="T5" fmla="*/ 45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0" h="217">
                <a:moveTo>
                  <a:pt x="2340" y="0"/>
                </a:moveTo>
                <a:cubicBezTo>
                  <a:pt x="2107" y="101"/>
                  <a:pt x="1875" y="203"/>
                  <a:pt x="1485" y="210"/>
                </a:cubicBezTo>
                <a:cubicBezTo>
                  <a:pt x="1095" y="217"/>
                  <a:pt x="247" y="72"/>
                  <a:pt x="0" y="45"/>
                </a:cubicBezTo>
              </a:path>
            </a:pathLst>
          </a:cu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2294398" y="3907109"/>
            <a:ext cx="1095375" cy="514225"/>
          </a:xfrm>
          <a:custGeom>
            <a:avLst/>
            <a:gdLst>
              <a:gd name="T0" fmla="*/ 375 w 1725"/>
              <a:gd name="T1" fmla="*/ 0 h 810"/>
              <a:gd name="T2" fmla="*/ 225 w 1725"/>
              <a:gd name="T3" fmla="*/ 615 h 810"/>
              <a:gd name="T4" fmla="*/ 1725 w 1725"/>
              <a:gd name="T5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5" h="810">
                <a:moveTo>
                  <a:pt x="375" y="0"/>
                </a:moveTo>
                <a:cubicBezTo>
                  <a:pt x="187" y="240"/>
                  <a:pt x="0" y="480"/>
                  <a:pt x="225" y="615"/>
                </a:cubicBezTo>
                <a:cubicBezTo>
                  <a:pt x="450" y="750"/>
                  <a:pt x="1475" y="778"/>
                  <a:pt x="1725" y="810"/>
                </a:cubicBezTo>
              </a:path>
            </a:pathLst>
          </a:custGeom>
          <a:noFill/>
          <a:ln w="9525" algn="ctr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2742073" y="2162553"/>
            <a:ext cx="3019425" cy="1792169"/>
          </a:xfrm>
          <a:custGeom>
            <a:avLst/>
            <a:gdLst>
              <a:gd name="T0" fmla="*/ 0 w 4755"/>
              <a:gd name="T1" fmla="*/ 2673 h 2823"/>
              <a:gd name="T2" fmla="*/ 915 w 4755"/>
              <a:gd name="T3" fmla="*/ 2433 h 2823"/>
              <a:gd name="T4" fmla="*/ 1335 w 4755"/>
              <a:gd name="T5" fmla="*/ 333 h 2823"/>
              <a:gd name="T6" fmla="*/ 3510 w 4755"/>
              <a:gd name="T7" fmla="*/ 438 h 2823"/>
              <a:gd name="T8" fmla="*/ 3735 w 4755"/>
              <a:gd name="T9" fmla="*/ 2298 h 2823"/>
              <a:gd name="T10" fmla="*/ 4755 w 4755"/>
              <a:gd name="T11" fmla="*/ 2628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55" h="2823">
                <a:moveTo>
                  <a:pt x="0" y="2673"/>
                </a:moveTo>
                <a:cubicBezTo>
                  <a:pt x="346" y="2748"/>
                  <a:pt x="693" y="2823"/>
                  <a:pt x="915" y="2433"/>
                </a:cubicBezTo>
                <a:cubicBezTo>
                  <a:pt x="1137" y="2043"/>
                  <a:pt x="903" y="666"/>
                  <a:pt x="1335" y="333"/>
                </a:cubicBezTo>
                <a:cubicBezTo>
                  <a:pt x="1767" y="0"/>
                  <a:pt x="3110" y="110"/>
                  <a:pt x="3510" y="438"/>
                </a:cubicBezTo>
                <a:cubicBezTo>
                  <a:pt x="3910" y="766"/>
                  <a:pt x="3528" y="1933"/>
                  <a:pt x="3735" y="2298"/>
                </a:cubicBezTo>
                <a:cubicBezTo>
                  <a:pt x="3942" y="2663"/>
                  <a:pt x="4585" y="2573"/>
                  <a:pt x="4755" y="2628"/>
                </a:cubicBezTo>
              </a:path>
            </a:pathLst>
          </a:cu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3570748" y="3964245"/>
            <a:ext cx="2274570" cy="371385"/>
          </a:xfrm>
          <a:custGeom>
            <a:avLst/>
            <a:gdLst>
              <a:gd name="T0" fmla="*/ 3555 w 3582"/>
              <a:gd name="T1" fmla="*/ 0 h 585"/>
              <a:gd name="T2" fmla="*/ 3270 w 3582"/>
              <a:gd name="T3" fmla="*/ 375 h 585"/>
              <a:gd name="T4" fmla="*/ 1680 w 3582"/>
              <a:gd name="T5" fmla="*/ 300 h 585"/>
              <a:gd name="T6" fmla="*/ 0 w 3582"/>
              <a:gd name="T7" fmla="*/ 585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82" h="585">
                <a:moveTo>
                  <a:pt x="3555" y="0"/>
                </a:moveTo>
                <a:cubicBezTo>
                  <a:pt x="3568" y="162"/>
                  <a:pt x="3582" y="325"/>
                  <a:pt x="3270" y="375"/>
                </a:cubicBezTo>
                <a:cubicBezTo>
                  <a:pt x="2958" y="425"/>
                  <a:pt x="2225" y="265"/>
                  <a:pt x="1680" y="300"/>
                </a:cubicBezTo>
                <a:cubicBezTo>
                  <a:pt x="1135" y="335"/>
                  <a:pt x="280" y="540"/>
                  <a:pt x="0" y="585"/>
                </a:cubicBezTo>
              </a:path>
            </a:pathLst>
          </a:cu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2723023" y="3916632"/>
            <a:ext cx="2371725" cy="469786"/>
          </a:xfrm>
          <a:custGeom>
            <a:avLst/>
            <a:gdLst>
              <a:gd name="T0" fmla="*/ 0 w 3735"/>
              <a:gd name="T1" fmla="*/ 0 h 740"/>
              <a:gd name="T2" fmla="*/ 1110 w 3735"/>
              <a:gd name="T3" fmla="*/ 240 h 740"/>
              <a:gd name="T4" fmla="*/ 2685 w 3735"/>
              <a:gd name="T5" fmla="*/ 675 h 740"/>
              <a:gd name="T6" fmla="*/ 3735 w 3735"/>
              <a:gd name="T7" fmla="*/ 63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35" h="740">
                <a:moveTo>
                  <a:pt x="0" y="0"/>
                </a:moveTo>
                <a:cubicBezTo>
                  <a:pt x="331" y="63"/>
                  <a:pt x="663" y="127"/>
                  <a:pt x="1110" y="240"/>
                </a:cubicBezTo>
                <a:cubicBezTo>
                  <a:pt x="1557" y="353"/>
                  <a:pt x="2248" y="610"/>
                  <a:pt x="2685" y="675"/>
                </a:cubicBezTo>
                <a:cubicBezTo>
                  <a:pt x="3122" y="740"/>
                  <a:pt x="3560" y="637"/>
                  <a:pt x="3735" y="630"/>
                </a:cubicBezTo>
              </a:path>
            </a:pathLst>
          </a:custGeom>
          <a:noFill/>
          <a:ln w="9525" algn="ctr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3494548" y="3615080"/>
            <a:ext cx="666750" cy="682459"/>
          </a:xfrm>
          <a:custGeom>
            <a:avLst/>
            <a:gdLst>
              <a:gd name="T0" fmla="*/ 1050 w 1050"/>
              <a:gd name="T1" fmla="*/ 295 h 1075"/>
              <a:gd name="T2" fmla="*/ 360 w 1050"/>
              <a:gd name="T3" fmla="*/ 130 h 1075"/>
              <a:gd name="T4" fmla="*/ 0 w 1050"/>
              <a:gd name="T5" fmla="*/ 1075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0" h="1075">
                <a:moveTo>
                  <a:pt x="1050" y="295"/>
                </a:moveTo>
                <a:cubicBezTo>
                  <a:pt x="792" y="147"/>
                  <a:pt x="535" y="0"/>
                  <a:pt x="360" y="130"/>
                </a:cubicBezTo>
                <a:cubicBezTo>
                  <a:pt x="185" y="260"/>
                  <a:pt x="60" y="918"/>
                  <a:pt x="0" y="1075"/>
                </a:cubicBezTo>
              </a:path>
            </a:pathLst>
          </a:custGeom>
          <a:noFill/>
          <a:ln w="9525" algn="ctr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789698" y="3148469"/>
            <a:ext cx="342900" cy="27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v-SE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(a)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42473" y="3167514"/>
            <a:ext cx="333375" cy="22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(c)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685048" y="5405345"/>
            <a:ext cx="361950" cy="23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(d)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332873" y="5395822"/>
            <a:ext cx="333375" cy="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v-SE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484898" y="3748398"/>
            <a:ext cx="371475" cy="29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104148" y="3729352"/>
            <a:ext cx="361950" cy="27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704348" y="3738875"/>
            <a:ext cx="371475" cy="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3313573" y="4272145"/>
            <a:ext cx="371475" cy="27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018548" y="4253100"/>
            <a:ext cx="361950" cy="27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2414413" y="3575402"/>
            <a:ext cx="464820" cy="292029"/>
          </a:xfrm>
          <a:custGeom>
            <a:avLst/>
            <a:gdLst>
              <a:gd name="T0" fmla="*/ 542 w 732"/>
              <a:gd name="T1" fmla="*/ 460 h 460"/>
              <a:gd name="T2" fmla="*/ 722 w 732"/>
              <a:gd name="T3" fmla="*/ 220 h 460"/>
              <a:gd name="T4" fmla="*/ 602 w 732"/>
              <a:gd name="T5" fmla="*/ 40 h 460"/>
              <a:gd name="T6" fmla="*/ 167 w 732"/>
              <a:gd name="T7" fmla="*/ 40 h 460"/>
              <a:gd name="T8" fmla="*/ 2 w 732"/>
              <a:gd name="T9" fmla="*/ 280 h 460"/>
              <a:gd name="T10" fmla="*/ 182 w 732"/>
              <a:gd name="T11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2" h="460">
                <a:moveTo>
                  <a:pt x="542" y="460"/>
                </a:moveTo>
                <a:cubicBezTo>
                  <a:pt x="627" y="375"/>
                  <a:pt x="712" y="290"/>
                  <a:pt x="722" y="220"/>
                </a:cubicBezTo>
                <a:cubicBezTo>
                  <a:pt x="732" y="150"/>
                  <a:pt x="694" y="70"/>
                  <a:pt x="602" y="40"/>
                </a:cubicBezTo>
                <a:cubicBezTo>
                  <a:pt x="510" y="10"/>
                  <a:pt x="267" y="0"/>
                  <a:pt x="167" y="40"/>
                </a:cubicBezTo>
                <a:cubicBezTo>
                  <a:pt x="67" y="80"/>
                  <a:pt x="0" y="210"/>
                  <a:pt x="2" y="280"/>
                </a:cubicBezTo>
                <a:cubicBezTo>
                  <a:pt x="4" y="350"/>
                  <a:pt x="152" y="430"/>
                  <a:pt x="182" y="460"/>
                </a:cubicBezTo>
              </a:path>
            </a:pathLst>
          </a:custGeom>
          <a:noFill/>
          <a:ln w="38100" algn="ctr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4036203" y="3523028"/>
            <a:ext cx="464820" cy="292029"/>
          </a:xfrm>
          <a:custGeom>
            <a:avLst/>
            <a:gdLst>
              <a:gd name="T0" fmla="*/ 542 w 732"/>
              <a:gd name="T1" fmla="*/ 460 h 460"/>
              <a:gd name="T2" fmla="*/ 722 w 732"/>
              <a:gd name="T3" fmla="*/ 220 h 460"/>
              <a:gd name="T4" fmla="*/ 602 w 732"/>
              <a:gd name="T5" fmla="*/ 40 h 460"/>
              <a:gd name="T6" fmla="*/ 167 w 732"/>
              <a:gd name="T7" fmla="*/ 40 h 460"/>
              <a:gd name="T8" fmla="*/ 2 w 732"/>
              <a:gd name="T9" fmla="*/ 280 h 460"/>
              <a:gd name="T10" fmla="*/ 182 w 732"/>
              <a:gd name="T11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2" h="460">
                <a:moveTo>
                  <a:pt x="542" y="460"/>
                </a:moveTo>
                <a:cubicBezTo>
                  <a:pt x="627" y="375"/>
                  <a:pt x="712" y="290"/>
                  <a:pt x="722" y="220"/>
                </a:cubicBezTo>
                <a:cubicBezTo>
                  <a:pt x="732" y="150"/>
                  <a:pt x="694" y="70"/>
                  <a:pt x="602" y="40"/>
                </a:cubicBezTo>
                <a:cubicBezTo>
                  <a:pt x="510" y="10"/>
                  <a:pt x="267" y="0"/>
                  <a:pt x="167" y="40"/>
                </a:cubicBezTo>
                <a:cubicBezTo>
                  <a:pt x="67" y="80"/>
                  <a:pt x="0" y="210"/>
                  <a:pt x="2" y="280"/>
                </a:cubicBezTo>
                <a:cubicBezTo>
                  <a:pt x="4" y="350"/>
                  <a:pt x="152" y="430"/>
                  <a:pt x="182" y="460"/>
                </a:cubicBezTo>
              </a:path>
            </a:pathLst>
          </a:custGeom>
          <a:noFill/>
          <a:ln w="38100" algn="ctr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2"/>
          <p:cNvSpPr>
            <a:spLocks/>
          </p:cNvSpPr>
          <p:nvPr/>
        </p:nvSpPr>
        <p:spPr bwMode="auto">
          <a:xfrm>
            <a:off x="5636403" y="3561118"/>
            <a:ext cx="464820" cy="292029"/>
          </a:xfrm>
          <a:custGeom>
            <a:avLst/>
            <a:gdLst>
              <a:gd name="T0" fmla="*/ 542 w 732"/>
              <a:gd name="T1" fmla="*/ 460 h 460"/>
              <a:gd name="T2" fmla="*/ 722 w 732"/>
              <a:gd name="T3" fmla="*/ 220 h 460"/>
              <a:gd name="T4" fmla="*/ 602 w 732"/>
              <a:gd name="T5" fmla="*/ 40 h 460"/>
              <a:gd name="T6" fmla="*/ 167 w 732"/>
              <a:gd name="T7" fmla="*/ 40 h 460"/>
              <a:gd name="T8" fmla="*/ 2 w 732"/>
              <a:gd name="T9" fmla="*/ 280 h 460"/>
              <a:gd name="T10" fmla="*/ 182 w 732"/>
              <a:gd name="T11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2" h="460">
                <a:moveTo>
                  <a:pt x="542" y="460"/>
                </a:moveTo>
                <a:cubicBezTo>
                  <a:pt x="627" y="375"/>
                  <a:pt x="712" y="290"/>
                  <a:pt x="722" y="220"/>
                </a:cubicBezTo>
                <a:cubicBezTo>
                  <a:pt x="732" y="150"/>
                  <a:pt x="694" y="70"/>
                  <a:pt x="602" y="40"/>
                </a:cubicBezTo>
                <a:cubicBezTo>
                  <a:pt x="510" y="10"/>
                  <a:pt x="267" y="0"/>
                  <a:pt x="167" y="40"/>
                </a:cubicBezTo>
                <a:cubicBezTo>
                  <a:pt x="67" y="80"/>
                  <a:pt x="0" y="210"/>
                  <a:pt x="2" y="280"/>
                </a:cubicBezTo>
                <a:cubicBezTo>
                  <a:pt x="4" y="350"/>
                  <a:pt x="152" y="430"/>
                  <a:pt x="182" y="460"/>
                </a:cubicBezTo>
              </a:path>
            </a:pathLst>
          </a:custGeom>
          <a:noFill/>
          <a:ln w="38100" algn="ctr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3"/>
          <p:cNvSpPr>
            <a:spLocks/>
          </p:cNvSpPr>
          <p:nvPr/>
        </p:nvSpPr>
        <p:spPr bwMode="auto">
          <a:xfrm>
            <a:off x="3255153" y="4084866"/>
            <a:ext cx="464820" cy="292029"/>
          </a:xfrm>
          <a:custGeom>
            <a:avLst/>
            <a:gdLst>
              <a:gd name="T0" fmla="*/ 542 w 732"/>
              <a:gd name="T1" fmla="*/ 460 h 460"/>
              <a:gd name="T2" fmla="*/ 722 w 732"/>
              <a:gd name="T3" fmla="*/ 220 h 460"/>
              <a:gd name="T4" fmla="*/ 602 w 732"/>
              <a:gd name="T5" fmla="*/ 40 h 460"/>
              <a:gd name="T6" fmla="*/ 167 w 732"/>
              <a:gd name="T7" fmla="*/ 40 h 460"/>
              <a:gd name="T8" fmla="*/ 2 w 732"/>
              <a:gd name="T9" fmla="*/ 280 h 460"/>
              <a:gd name="T10" fmla="*/ 182 w 732"/>
              <a:gd name="T11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2" h="460">
                <a:moveTo>
                  <a:pt x="542" y="460"/>
                </a:moveTo>
                <a:cubicBezTo>
                  <a:pt x="627" y="375"/>
                  <a:pt x="712" y="290"/>
                  <a:pt x="722" y="220"/>
                </a:cubicBezTo>
                <a:cubicBezTo>
                  <a:pt x="732" y="150"/>
                  <a:pt x="694" y="70"/>
                  <a:pt x="602" y="40"/>
                </a:cubicBezTo>
                <a:cubicBezTo>
                  <a:pt x="510" y="10"/>
                  <a:pt x="267" y="0"/>
                  <a:pt x="167" y="40"/>
                </a:cubicBezTo>
                <a:cubicBezTo>
                  <a:pt x="67" y="80"/>
                  <a:pt x="0" y="210"/>
                  <a:pt x="2" y="280"/>
                </a:cubicBezTo>
                <a:cubicBezTo>
                  <a:pt x="4" y="350"/>
                  <a:pt x="152" y="430"/>
                  <a:pt x="182" y="460"/>
                </a:cubicBezTo>
              </a:path>
            </a:pathLst>
          </a:custGeom>
          <a:noFill/>
          <a:ln w="38100" algn="ctr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4941078" y="4075343"/>
            <a:ext cx="464820" cy="292029"/>
          </a:xfrm>
          <a:custGeom>
            <a:avLst/>
            <a:gdLst>
              <a:gd name="T0" fmla="*/ 542 w 732"/>
              <a:gd name="T1" fmla="*/ 460 h 460"/>
              <a:gd name="T2" fmla="*/ 722 w 732"/>
              <a:gd name="T3" fmla="*/ 220 h 460"/>
              <a:gd name="T4" fmla="*/ 602 w 732"/>
              <a:gd name="T5" fmla="*/ 40 h 460"/>
              <a:gd name="T6" fmla="*/ 167 w 732"/>
              <a:gd name="T7" fmla="*/ 40 h 460"/>
              <a:gd name="T8" fmla="*/ 2 w 732"/>
              <a:gd name="T9" fmla="*/ 280 h 460"/>
              <a:gd name="T10" fmla="*/ 182 w 732"/>
              <a:gd name="T11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2" h="460">
                <a:moveTo>
                  <a:pt x="542" y="460"/>
                </a:moveTo>
                <a:cubicBezTo>
                  <a:pt x="627" y="375"/>
                  <a:pt x="712" y="290"/>
                  <a:pt x="722" y="220"/>
                </a:cubicBezTo>
                <a:cubicBezTo>
                  <a:pt x="732" y="150"/>
                  <a:pt x="694" y="70"/>
                  <a:pt x="602" y="40"/>
                </a:cubicBezTo>
                <a:cubicBezTo>
                  <a:pt x="510" y="10"/>
                  <a:pt x="267" y="0"/>
                  <a:pt x="167" y="40"/>
                </a:cubicBezTo>
                <a:cubicBezTo>
                  <a:pt x="67" y="80"/>
                  <a:pt x="0" y="210"/>
                  <a:pt x="2" y="280"/>
                </a:cubicBezTo>
                <a:cubicBezTo>
                  <a:pt x="4" y="350"/>
                  <a:pt x="152" y="430"/>
                  <a:pt x="182" y="460"/>
                </a:cubicBezTo>
              </a:path>
            </a:pathLst>
          </a:custGeom>
          <a:noFill/>
          <a:ln w="38100" algn="ctr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5618623" y="4395940"/>
            <a:ext cx="1400175" cy="54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Network of active units i.e. vision agents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1799098" y="1723875"/>
            <a:ext cx="1447800" cy="65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v-S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Focus of attention in the network is now pointing at this view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09" name="Picture 37" descr="F16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5920" y="2494408"/>
            <a:ext cx="876300" cy="97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8" descr="F16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1795" y="2503930"/>
            <a:ext cx="1076325" cy="81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2656348" y="2266668"/>
            <a:ext cx="257175" cy="39043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12" name="Picture 40" descr="F16_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6950" y="4776183"/>
            <a:ext cx="1095375" cy="86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1" descr="F16_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0475" y="4772884"/>
            <a:ext cx="1076325" cy="86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F16_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1300" y="2506485"/>
            <a:ext cx="1085850" cy="81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ruta 37"/>
          <p:cNvSpPr txBox="1"/>
          <p:nvPr/>
        </p:nvSpPr>
        <p:spPr>
          <a:xfrm>
            <a:off x="755576" y="69269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Arial" pitchFamily="34" charset="0"/>
                <a:cs typeface="Arial" pitchFamily="34" charset="0"/>
              </a:rPr>
              <a:t>Temporal </a:t>
            </a:r>
            <a:r>
              <a:rPr lang="sv-SE" sz="3600" dirty="0" err="1" smtClean="0">
                <a:latin typeface="Arial" pitchFamily="34" charset="0"/>
                <a:cs typeface="Arial" pitchFamily="34" charset="0"/>
              </a:rPr>
              <a:t>Synthesis</a:t>
            </a:r>
            <a:r>
              <a:rPr lang="sv-SE" sz="3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sv-SE" sz="3600" dirty="0" err="1" smtClean="0">
                <a:latin typeface="Arial" pitchFamily="34" charset="0"/>
                <a:cs typeface="Arial" pitchFamily="34" charset="0"/>
              </a:rPr>
              <a:t>Anticipation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1027"/>
          <p:cNvSpPr>
            <a:spLocks noChangeShapeType="1"/>
          </p:cNvSpPr>
          <p:nvPr/>
        </p:nvSpPr>
        <p:spPr bwMode="auto">
          <a:xfrm flipH="1" flipV="1">
            <a:off x="5557838" y="2590800"/>
            <a:ext cx="4762" cy="79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1028"/>
          <p:cNvSpPr>
            <a:spLocks noChangeShapeType="1"/>
          </p:cNvSpPr>
          <p:nvPr/>
        </p:nvSpPr>
        <p:spPr bwMode="auto">
          <a:xfrm flipV="1">
            <a:off x="4262438" y="2590800"/>
            <a:ext cx="4762" cy="7889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2" name="Group 1029"/>
          <p:cNvGrpSpPr>
            <a:grpSpLocks/>
          </p:cNvGrpSpPr>
          <p:nvPr/>
        </p:nvGrpSpPr>
        <p:grpSpPr bwMode="auto">
          <a:xfrm rot="10770508">
            <a:off x="5114925" y="3575050"/>
            <a:ext cx="914400" cy="1133475"/>
            <a:chOff x="3900" y="13795"/>
            <a:chExt cx="1440" cy="1785"/>
          </a:xfrm>
        </p:grpSpPr>
        <p:sp>
          <p:nvSpPr>
            <p:cNvPr id="27831" name="AutoShape 1030"/>
            <p:cNvSpPr>
              <a:spLocks noChangeArrowheads="1"/>
            </p:cNvSpPr>
            <p:nvPr/>
          </p:nvSpPr>
          <p:spPr bwMode="auto">
            <a:xfrm>
              <a:off x="3900" y="13795"/>
              <a:ext cx="1440" cy="17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2" name="Oval 1031"/>
            <p:cNvSpPr>
              <a:spLocks noChangeArrowheads="1"/>
            </p:cNvSpPr>
            <p:nvPr/>
          </p:nvSpPr>
          <p:spPr bwMode="auto">
            <a:xfrm>
              <a:off x="4770" y="15185"/>
              <a:ext cx="330" cy="3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3" name="Oval 1032"/>
            <p:cNvSpPr>
              <a:spLocks noChangeArrowheads="1"/>
            </p:cNvSpPr>
            <p:nvPr/>
          </p:nvSpPr>
          <p:spPr bwMode="auto">
            <a:xfrm>
              <a:off x="4110" y="15185"/>
              <a:ext cx="330" cy="31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4" name="Oval 1033"/>
            <p:cNvSpPr>
              <a:spLocks noChangeArrowheads="1"/>
            </p:cNvSpPr>
            <p:nvPr/>
          </p:nvSpPr>
          <p:spPr bwMode="auto">
            <a:xfrm>
              <a:off x="4440" y="15185"/>
              <a:ext cx="330" cy="3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5" name="Oval 1034"/>
            <p:cNvSpPr>
              <a:spLocks noChangeArrowheads="1"/>
            </p:cNvSpPr>
            <p:nvPr/>
          </p:nvSpPr>
          <p:spPr bwMode="auto">
            <a:xfrm>
              <a:off x="4719" y="14793"/>
              <a:ext cx="244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6" name="Oval 1035"/>
            <p:cNvSpPr>
              <a:spLocks noChangeArrowheads="1"/>
            </p:cNvSpPr>
            <p:nvPr/>
          </p:nvSpPr>
          <p:spPr bwMode="auto">
            <a:xfrm>
              <a:off x="4230" y="14793"/>
              <a:ext cx="244" cy="227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7" name="Oval 1036"/>
            <p:cNvSpPr>
              <a:spLocks noChangeArrowheads="1"/>
            </p:cNvSpPr>
            <p:nvPr/>
          </p:nvSpPr>
          <p:spPr bwMode="auto">
            <a:xfrm>
              <a:off x="4474" y="14793"/>
              <a:ext cx="245" cy="22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8" name="Oval 1037"/>
            <p:cNvSpPr>
              <a:spLocks noChangeArrowheads="1"/>
            </p:cNvSpPr>
            <p:nvPr/>
          </p:nvSpPr>
          <p:spPr bwMode="auto">
            <a:xfrm>
              <a:off x="4705" y="14451"/>
              <a:ext cx="155" cy="1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9" name="Oval 1038"/>
            <p:cNvSpPr>
              <a:spLocks noChangeArrowheads="1"/>
            </p:cNvSpPr>
            <p:nvPr/>
          </p:nvSpPr>
          <p:spPr bwMode="auto">
            <a:xfrm>
              <a:off x="4395" y="14451"/>
              <a:ext cx="155" cy="16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40" name="Oval 1039"/>
            <p:cNvSpPr>
              <a:spLocks noChangeArrowheads="1"/>
            </p:cNvSpPr>
            <p:nvPr/>
          </p:nvSpPr>
          <p:spPr bwMode="auto">
            <a:xfrm>
              <a:off x="4550" y="14451"/>
              <a:ext cx="155" cy="16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41" name="Line 1040"/>
            <p:cNvSpPr>
              <a:spLocks noChangeShapeType="1"/>
            </p:cNvSpPr>
            <p:nvPr/>
          </p:nvSpPr>
          <p:spPr bwMode="auto">
            <a:xfrm>
              <a:off x="4433" y="14265"/>
              <a:ext cx="3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3" name="Group 1041"/>
          <p:cNvGrpSpPr>
            <a:grpSpLocks/>
          </p:cNvGrpSpPr>
          <p:nvPr/>
        </p:nvGrpSpPr>
        <p:grpSpPr bwMode="auto">
          <a:xfrm rot="10770508">
            <a:off x="3838575" y="3575050"/>
            <a:ext cx="914400" cy="1133475"/>
            <a:chOff x="3900" y="13795"/>
            <a:chExt cx="1440" cy="1785"/>
          </a:xfrm>
        </p:grpSpPr>
        <p:sp>
          <p:nvSpPr>
            <p:cNvPr id="27820" name="AutoShape 1042"/>
            <p:cNvSpPr>
              <a:spLocks noChangeArrowheads="1"/>
            </p:cNvSpPr>
            <p:nvPr/>
          </p:nvSpPr>
          <p:spPr bwMode="auto">
            <a:xfrm>
              <a:off x="3900" y="13795"/>
              <a:ext cx="1440" cy="17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1" name="Oval 1043"/>
            <p:cNvSpPr>
              <a:spLocks noChangeArrowheads="1"/>
            </p:cNvSpPr>
            <p:nvPr/>
          </p:nvSpPr>
          <p:spPr bwMode="auto">
            <a:xfrm>
              <a:off x="4770" y="15185"/>
              <a:ext cx="330" cy="3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2" name="Oval 1044"/>
            <p:cNvSpPr>
              <a:spLocks noChangeArrowheads="1"/>
            </p:cNvSpPr>
            <p:nvPr/>
          </p:nvSpPr>
          <p:spPr bwMode="auto">
            <a:xfrm>
              <a:off x="4110" y="15185"/>
              <a:ext cx="330" cy="31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3" name="Oval 1045"/>
            <p:cNvSpPr>
              <a:spLocks noChangeArrowheads="1"/>
            </p:cNvSpPr>
            <p:nvPr/>
          </p:nvSpPr>
          <p:spPr bwMode="auto">
            <a:xfrm>
              <a:off x="4440" y="15185"/>
              <a:ext cx="330" cy="3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4" name="Oval 1046"/>
            <p:cNvSpPr>
              <a:spLocks noChangeArrowheads="1"/>
            </p:cNvSpPr>
            <p:nvPr/>
          </p:nvSpPr>
          <p:spPr bwMode="auto">
            <a:xfrm>
              <a:off x="4719" y="14793"/>
              <a:ext cx="244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5" name="Oval 1047"/>
            <p:cNvSpPr>
              <a:spLocks noChangeArrowheads="1"/>
            </p:cNvSpPr>
            <p:nvPr/>
          </p:nvSpPr>
          <p:spPr bwMode="auto">
            <a:xfrm>
              <a:off x="4230" y="14793"/>
              <a:ext cx="244" cy="227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6" name="Oval 1048"/>
            <p:cNvSpPr>
              <a:spLocks noChangeArrowheads="1"/>
            </p:cNvSpPr>
            <p:nvPr/>
          </p:nvSpPr>
          <p:spPr bwMode="auto">
            <a:xfrm>
              <a:off x="4474" y="14793"/>
              <a:ext cx="245" cy="22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7" name="Oval 1049"/>
            <p:cNvSpPr>
              <a:spLocks noChangeArrowheads="1"/>
            </p:cNvSpPr>
            <p:nvPr/>
          </p:nvSpPr>
          <p:spPr bwMode="auto">
            <a:xfrm>
              <a:off x="4705" y="14451"/>
              <a:ext cx="155" cy="1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8" name="Oval 1050"/>
            <p:cNvSpPr>
              <a:spLocks noChangeArrowheads="1"/>
            </p:cNvSpPr>
            <p:nvPr/>
          </p:nvSpPr>
          <p:spPr bwMode="auto">
            <a:xfrm>
              <a:off x="4395" y="14451"/>
              <a:ext cx="155" cy="16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29" name="Oval 1051"/>
            <p:cNvSpPr>
              <a:spLocks noChangeArrowheads="1"/>
            </p:cNvSpPr>
            <p:nvPr/>
          </p:nvSpPr>
          <p:spPr bwMode="auto">
            <a:xfrm>
              <a:off x="4550" y="14451"/>
              <a:ext cx="155" cy="16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30" name="Line 1052"/>
            <p:cNvSpPr>
              <a:spLocks noChangeShapeType="1"/>
            </p:cNvSpPr>
            <p:nvPr/>
          </p:nvSpPr>
          <p:spPr bwMode="auto">
            <a:xfrm>
              <a:off x="4433" y="14265"/>
              <a:ext cx="3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4" name="Line 1053"/>
          <p:cNvSpPr>
            <a:spLocks noChangeShapeType="1"/>
          </p:cNvSpPr>
          <p:nvPr/>
        </p:nvSpPr>
        <p:spPr bwMode="auto">
          <a:xfrm flipH="1" flipV="1">
            <a:off x="2971800" y="2590800"/>
            <a:ext cx="4763" cy="7985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5" name="Group 1054"/>
          <p:cNvGrpSpPr>
            <a:grpSpLocks/>
          </p:cNvGrpSpPr>
          <p:nvPr/>
        </p:nvGrpSpPr>
        <p:grpSpPr bwMode="auto">
          <a:xfrm rot="10770508">
            <a:off x="2533650" y="3565525"/>
            <a:ext cx="914400" cy="1133475"/>
            <a:chOff x="3900" y="13795"/>
            <a:chExt cx="1440" cy="1785"/>
          </a:xfrm>
        </p:grpSpPr>
        <p:sp>
          <p:nvSpPr>
            <p:cNvPr id="27809" name="AutoShape 1055"/>
            <p:cNvSpPr>
              <a:spLocks noChangeArrowheads="1"/>
            </p:cNvSpPr>
            <p:nvPr/>
          </p:nvSpPr>
          <p:spPr bwMode="auto">
            <a:xfrm>
              <a:off x="3900" y="13795"/>
              <a:ext cx="1440" cy="17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0" name="Oval 1056"/>
            <p:cNvSpPr>
              <a:spLocks noChangeArrowheads="1"/>
            </p:cNvSpPr>
            <p:nvPr/>
          </p:nvSpPr>
          <p:spPr bwMode="auto">
            <a:xfrm>
              <a:off x="4770" y="15185"/>
              <a:ext cx="330" cy="3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1" name="Oval 1057"/>
            <p:cNvSpPr>
              <a:spLocks noChangeArrowheads="1"/>
            </p:cNvSpPr>
            <p:nvPr/>
          </p:nvSpPr>
          <p:spPr bwMode="auto">
            <a:xfrm>
              <a:off x="4110" y="15185"/>
              <a:ext cx="330" cy="31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2" name="Oval 1058"/>
            <p:cNvSpPr>
              <a:spLocks noChangeArrowheads="1"/>
            </p:cNvSpPr>
            <p:nvPr/>
          </p:nvSpPr>
          <p:spPr bwMode="auto">
            <a:xfrm>
              <a:off x="4440" y="15185"/>
              <a:ext cx="330" cy="3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3" name="Oval 1059"/>
            <p:cNvSpPr>
              <a:spLocks noChangeArrowheads="1"/>
            </p:cNvSpPr>
            <p:nvPr/>
          </p:nvSpPr>
          <p:spPr bwMode="auto">
            <a:xfrm>
              <a:off x="4719" y="14793"/>
              <a:ext cx="244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4" name="Oval 1060"/>
            <p:cNvSpPr>
              <a:spLocks noChangeArrowheads="1"/>
            </p:cNvSpPr>
            <p:nvPr/>
          </p:nvSpPr>
          <p:spPr bwMode="auto">
            <a:xfrm>
              <a:off x="4230" y="14793"/>
              <a:ext cx="244" cy="227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5" name="Oval 1061"/>
            <p:cNvSpPr>
              <a:spLocks noChangeArrowheads="1"/>
            </p:cNvSpPr>
            <p:nvPr/>
          </p:nvSpPr>
          <p:spPr bwMode="auto">
            <a:xfrm>
              <a:off x="4474" y="14793"/>
              <a:ext cx="245" cy="22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6" name="Oval 1062"/>
            <p:cNvSpPr>
              <a:spLocks noChangeArrowheads="1"/>
            </p:cNvSpPr>
            <p:nvPr/>
          </p:nvSpPr>
          <p:spPr bwMode="auto">
            <a:xfrm>
              <a:off x="4705" y="14451"/>
              <a:ext cx="155" cy="1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7" name="Oval 1063"/>
            <p:cNvSpPr>
              <a:spLocks noChangeArrowheads="1"/>
            </p:cNvSpPr>
            <p:nvPr/>
          </p:nvSpPr>
          <p:spPr bwMode="auto">
            <a:xfrm>
              <a:off x="4395" y="14451"/>
              <a:ext cx="155" cy="16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8" name="Oval 1064"/>
            <p:cNvSpPr>
              <a:spLocks noChangeArrowheads="1"/>
            </p:cNvSpPr>
            <p:nvPr/>
          </p:nvSpPr>
          <p:spPr bwMode="auto">
            <a:xfrm>
              <a:off x="4550" y="14451"/>
              <a:ext cx="155" cy="16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819" name="Line 1065"/>
            <p:cNvSpPr>
              <a:spLocks noChangeShapeType="1"/>
            </p:cNvSpPr>
            <p:nvPr/>
          </p:nvSpPr>
          <p:spPr bwMode="auto">
            <a:xfrm>
              <a:off x="4433" y="14265"/>
              <a:ext cx="3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6" name="Text Box 1066"/>
          <p:cNvSpPr txBox="1">
            <a:spLocks noChangeArrowheads="1"/>
          </p:cNvSpPr>
          <p:nvPr/>
        </p:nvSpPr>
        <p:spPr bwMode="auto">
          <a:xfrm>
            <a:off x="6219825" y="1095375"/>
            <a:ext cx="8477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dirty="0">
                <a:latin typeface="Calibri" pitchFamily="34" charset="0"/>
                <a:ea typeface="ヒラギノ角ゴ ProN W3" pitchFamily="-110" charset="-128"/>
              </a:rPr>
              <a:t>*</a:t>
            </a:r>
            <a:r>
              <a:rPr lang="sv-SE" dirty="0" err="1">
                <a:latin typeface="Calibri" pitchFamily="34" charset="0"/>
                <a:ea typeface="ヒラギノ角ゴ ProN W3" pitchFamily="-110" charset="-128"/>
              </a:rPr>
              <a:t>Meaning</a:t>
            </a:r>
            <a:endParaRPr lang="sv-SE" dirty="0">
              <a:latin typeface="Calibri" pitchFamily="34" charset="0"/>
              <a:ea typeface="ヒラギノ角ゴ ProN W3" pitchFamily="-110" charset="-128"/>
            </a:endParaRPr>
          </a:p>
        </p:txBody>
      </p:sp>
      <p:sp>
        <p:nvSpPr>
          <p:cNvPr id="27657" name="Text Box 1067"/>
          <p:cNvSpPr txBox="1">
            <a:spLocks noChangeArrowheads="1"/>
          </p:cNvSpPr>
          <p:nvPr/>
        </p:nvSpPr>
        <p:spPr bwMode="auto">
          <a:xfrm>
            <a:off x="1571625" y="2892425"/>
            <a:ext cx="12477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Scale-Pyramid Representation</a:t>
            </a:r>
          </a:p>
        </p:txBody>
      </p:sp>
      <p:sp>
        <p:nvSpPr>
          <p:cNvPr id="27658" name="Text Box 1068"/>
          <p:cNvSpPr txBox="1">
            <a:spLocks noChangeArrowheads="1"/>
          </p:cNvSpPr>
          <p:nvPr/>
        </p:nvSpPr>
        <p:spPr bwMode="auto">
          <a:xfrm>
            <a:off x="3695700" y="4905375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endParaRPr lang="da-DK">
              <a:ea typeface="ヒラギノ角ゴ ProN W3" pitchFamily="-110" charset="-128"/>
            </a:endParaRPr>
          </a:p>
        </p:txBody>
      </p:sp>
      <p:sp>
        <p:nvSpPr>
          <p:cNvPr id="27659" name="Text Box 1069"/>
          <p:cNvSpPr txBox="1">
            <a:spLocks noChangeArrowheads="1"/>
          </p:cNvSpPr>
          <p:nvPr/>
        </p:nvSpPr>
        <p:spPr bwMode="auto">
          <a:xfrm>
            <a:off x="5019675" y="4905375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endParaRPr lang="da-DK">
              <a:ea typeface="ヒラギノ角ゴ ProN W3" pitchFamily="-110" charset="-128"/>
            </a:endParaRPr>
          </a:p>
        </p:txBody>
      </p:sp>
      <p:sp>
        <p:nvSpPr>
          <p:cNvPr id="27660" name="Text Box 1070"/>
          <p:cNvSpPr txBox="1">
            <a:spLocks noChangeArrowheads="1"/>
          </p:cNvSpPr>
          <p:nvPr/>
        </p:nvSpPr>
        <p:spPr bwMode="auto">
          <a:xfrm>
            <a:off x="2400300" y="4905375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endParaRPr lang="da-DK">
              <a:ea typeface="ヒラギノ角ゴ ProN W3" pitchFamily="-110" charset="-128"/>
            </a:endParaRPr>
          </a:p>
        </p:txBody>
      </p:sp>
      <p:sp>
        <p:nvSpPr>
          <p:cNvPr id="27661" name="Line 1080"/>
          <p:cNvSpPr>
            <a:spLocks noChangeShapeType="1"/>
          </p:cNvSpPr>
          <p:nvPr/>
        </p:nvSpPr>
        <p:spPr bwMode="auto">
          <a:xfrm flipV="1">
            <a:off x="2771775" y="4619625"/>
            <a:ext cx="0" cy="33337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081"/>
          <p:cNvSpPr>
            <a:spLocks noChangeShapeType="1"/>
          </p:cNvSpPr>
          <p:nvPr/>
        </p:nvSpPr>
        <p:spPr bwMode="auto">
          <a:xfrm flipV="1">
            <a:off x="5334000" y="4610100"/>
            <a:ext cx="0" cy="3429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082"/>
          <p:cNvSpPr>
            <a:spLocks noChangeShapeType="1"/>
          </p:cNvSpPr>
          <p:nvPr/>
        </p:nvSpPr>
        <p:spPr bwMode="auto">
          <a:xfrm flipV="1">
            <a:off x="4067175" y="4610100"/>
            <a:ext cx="0" cy="3429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083"/>
          <p:cNvSpPr>
            <a:spLocks noChangeShapeType="1"/>
          </p:cNvSpPr>
          <p:nvPr/>
        </p:nvSpPr>
        <p:spPr bwMode="auto">
          <a:xfrm flipV="1">
            <a:off x="3000375" y="4610100"/>
            <a:ext cx="0" cy="3429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084"/>
          <p:cNvSpPr>
            <a:spLocks noChangeShapeType="1"/>
          </p:cNvSpPr>
          <p:nvPr/>
        </p:nvSpPr>
        <p:spPr bwMode="auto">
          <a:xfrm flipV="1">
            <a:off x="4295775" y="4619625"/>
            <a:ext cx="0" cy="33337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085"/>
          <p:cNvSpPr>
            <a:spLocks noChangeShapeType="1"/>
          </p:cNvSpPr>
          <p:nvPr/>
        </p:nvSpPr>
        <p:spPr bwMode="auto">
          <a:xfrm flipV="1">
            <a:off x="5581650" y="4591050"/>
            <a:ext cx="0" cy="36195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086"/>
          <p:cNvSpPr>
            <a:spLocks noChangeShapeType="1"/>
          </p:cNvSpPr>
          <p:nvPr/>
        </p:nvSpPr>
        <p:spPr bwMode="auto">
          <a:xfrm flipV="1">
            <a:off x="4524375" y="4610100"/>
            <a:ext cx="0" cy="342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1087"/>
          <p:cNvSpPr>
            <a:spLocks noChangeShapeType="1"/>
          </p:cNvSpPr>
          <p:nvPr/>
        </p:nvSpPr>
        <p:spPr bwMode="auto">
          <a:xfrm flipV="1">
            <a:off x="5819775" y="4600575"/>
            <a:ext cx="0" cy="352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88"/>
          <p:cNvSpPr>
            <a:spLocks noChangeShapeType="1"/>
          </p:cNvSpPr>
          <p:nvPr/>
        </p:nvSpPr>
        <p:spPr bwMode="auto">
          <a:xfrm>
            <a:off x="2457450" y="4133850"/>
            <a:ext cx="362902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089"/>
          <p:cNvSpPr>
            <a:spLocks noChangeShapeType="1"/>
          </p:cNvSpPr>
          <p:nvPr/>
        </p:nvSpPr>
        <p:spPr bwMode="auto">
          <a:xfrm>
            <a:off x="2476500" y="3867150"/>
            <a:ext cx="36195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Text Box 1090"/>
          <p:cNvSpPr txBox="1">
            <a:spLocks noChangeArrowheads="1"/>
          </p:cNvSpPr>
          <p:nvPr/>
        </p:nvSpPr>
        <p:spPr bwMode="auto">
          <a:xfrm>
            <a:off x="1447800" y="4467225"/>
            <a:ext cx="12287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Filter Bank Scales: S1 – S16</a:t>
            </a:r>
          </a:p>
        </p:txBody>
      </p:sp>
      <p:sp>
        <p:nvSpPr>
          <p:cNvPr id="27672" name="Text Box 1091"/>
          <p:cNvSpPr txBox="1">
            <a:spLocks noChangeArrowheads="1"/>
          </p:cNvSpPr>
          <p:nvPr/>
        </p:nvSpPr>
        <p:spPr bwMode="auto">
          <a:xfrm>
            <a:off x="5762625" y="2784475"/>
            <a:ext cx="1838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Gestalt Formation and Shape Integration Units</a:t>
            </a:r>
          </a:p>
        </p:txBody>
      </p:sp>
      <p:sp>
        <p:nvSpPr>
          <p:cNvPr id="27673" name="Text Box 1092"/>
          <p:cNvSpPr txBox="1">
            <a:spLocks noChangeArrowheads="1"/>
          </p:cNvSpPr>
          <p:nvPr/>
        </p:nvSpPr>
        <p:spPr bwMode="auto">
          <a:xfrm>
            <a:off x="6115050" y="4086225"/>
            <a:ext cx="13430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Shape Filters Scale: S1  </a:t>
            </a:r>
          </a:p>
        </p:txBody>
      </p:sp>
      <p:sp>
        <p:nvSpPr>
          <p:cNvPr id="27674" name="Text Box 1093"/>
          <p:cNvSpPr txBox="1">
            <a:spLocks noChangeArrowheads="1"/>
          </p:cNvSpPr>
          <p:nvPr/>
        </p:nvSpPr>
        <p:spPr bwMode="auto">
          <a:xfrm>
            <a:off x="6105525" y="3514725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Scale: S16</a:t>
            </a:r>
          </a:p>
        </p:txBody>
      </p:sp>
      <p:sp>
        <p:nvSpPr>
          <p:cNvPr id="27675" name="Line 1094"/>
          <p:cNvSpPr>
            <a:spLocks noChangeShapeType="1"/>
          </p:cNvSpPr>
          <p:nvPr/>
        </p:nvSpPr>
        <p:spPr bwMode="auto">
          <a:xfrm flipV="1">
            <a:off x="6438900" y="3829050"/>
            <a:ext cx="0" cy="276225"/>
          </a:xfrm>
          <a:prstGeom prst="line">
            <a:avLst/>
          </a:prstGeom>
          <a:noFill/>
          <a:ln w="5715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Rectangle 1095"/>
          <p:cNvSpPr>
            <a:spLocks noChangeArrowheads="1"/>
          </p:cNvSpPr>
          <p:nvPr/>
        </p:nvSpPr>
        <p:spPr bwMode="auto">
          <a:xfrm>
            <a:off x="2619375" y="1095375"/>
            <a:ext cx="3276600" cy="1476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677" name="Text Box 1096"/>
          <p:cNvSpPr txBox="1">
            <a:spLocks noChangeArrowheads="1"/>
          </p:cNvSpPr>
          <p:nvPr/>
        </p:nvSpPr>
        <p:spPr bwMode="auto">
          <a:xfrm>
            <a:off x="1685925" y="2324100"/>
            <a:ext cx="6381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Vision</a:t>
            </a:r>
          </a:p>
        </p:txBody>
      </p:sp>
      <p:sp>
        <p:nvSpPr>
          <p:cNvPr id="27678" name="Text Box 1097"/>
          <p:cNvSpPr txBox="1">
            <a:spLocks noChangeArrowheads="1"/>
          </p:cNvSpPr>
          <p:nvPr/>
        </p:nvSpPr>
        <p:spPr bwMode="auto">
          <a:xfrm>
            <a:off x="1695450" y="2047875"/>
            <a:ext cx="628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Audio</a:t>
            </a:r>
          </a:p>
        </p:txBody>
      </p:sp>
      <p:sp>
        <p:nvSpPr>
          <p:cNvPr id="27679" name="Text Box 1098"/>
          <p:cNvSpPr txBox="1">
            <a:spLocks noChangeArrowheads="1"/>
          </p:cNvSpPr>
          <p:nvPr/>
        </p:nvSpPr>
        <p:spPr bwMode="auto">
          <a:xfrm>
            <a:off x="1666875" y="1819275"/>
            <a:ext cx="6953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Touch</a:t>
            </a:r>
          </a:p>
        </p:txBody>
      </p:sp>
      <p:sp>
        <p:nvSpPr>
          <p:cNvPr id="27680" name="Text Box 1099"/>
          <p:cNvSpPr txBox="1">
            <a:spLocks noChangeArrowheads="1"/>
          </p:cNvSpPr>
          <p:nvPr/>
        </p:nvSpPr>
        <p:spPr bwMode="auto">
          <a:xfrm>
            <a:off x="1647825" y="1419225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Actions</a:t>
            </a:r>
          </a:p>
        </p:txBody>
      </p:sp>
      <p:sp>
        <p:nvSpPr>
          <p:cNvPr id="27681" name="Rectangle 1100"/>
          <p:cNvSpPr>
            <a:spLocks noChangeArrowheads="1"/>
          </p:cNvSpPr>
          <p:nvPr/>
        </p:nvSpPr>
        <p:spPr bwMode="auto">
          <a:xfrm>
            <a:off x="2633663" y="1819275"/>
            <a:ext cx="3257550" cy="749300"/>
          </a:xfrm>
          <a:prstGeom prst="rect">
            <a:avLst/>
          </a:prstGeom>
          <a:solidFill>
            <a:srgbClr val="C2D69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682" name="Line 1101"/>
          <p:cNvSpPr>
            <a:spLocks noChangeShapeType="1"/>
          </p:cNvSpPr>
          <p:nvPr/>
        </p:nvSpPr>
        <p:spPr bwMode="auto">
          <a:xfrm>
            <a:off x="2609850" y="2286000"/>
            <a:ext cx="328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1102"/>
          <p:cNvSpPr>
            <a:spLocks noChangeShapeType="1"/>
          </p:cNvSpPr>
          <p:nvPr/>
        </p:nvSpPr>
        <p:spPr bwMode="auto">
          <a:xfrm>
            <a:off x="2609850" y="2047875"/>
            <a:ext cx="328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Rectangle 1103"/>
          <p:cNvSpPr>
            <a:spLocks noChangeArrowheads="1"/>
          </p:cNvSpPr>
          <p:nvPr/>
        </p:nvSpPr>
        <p:spPr bwMode="auto">
          <a:xfrm>
            <a:off x="2633664" y="1383506"/>
            <a:ext cx="3257550" cy="447675"/>
          </a:xfrm>
          <a:prstGeom prst="rect">
            <a:avLst/>
          </a:prstGeom>
          <a:solidFill>
            <a:srgbClr val="B8CCE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685" name="Line 1104"/>
          <p:cNvSpPr>
            <a:spLocks noChangeShapeType="1"/>
          </p:cNvSpPr>
          <p:nvPr/>
        </p:nvSpPr>
        <p:spPr bwMode="auto">
          <a:xfrm flipV="1">
            <a:off x="2609850" y="1585913"/>
            <a:ext cx="3281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1105"/>
          <p:cNvSpPr>
            <a:spLocks noChangeShapeType="1"/>
          </p:cNvSpPr>
          <p:nvPr/>
        </p:nvSpPr>
        <p:spPr bwMode="auto">
          <a:xfrm>
            <a:off x="2624138" y="18192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1106"/>
          <p:cNvSpPr>
            <a:spLocks/>
          </p:cNvSpPr>
          <p:nvPr/>
        </p:nvSpPr>
        <p:spPr bwMode="auto">
          <a:xfrm>
            <a:off x="2295525" y="1352550"/>
            <a:ext cx="123825" cy="438150"/>
          </a:xfrm>
          <a:prstGeom prst="leftBrace">
            <a:avLst>
              <a:gd name="adj1" fmla="val 29487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688" name="AutoShape 1107"/>
          <p:cNvSpPr>
            <a:spLocks/>
          </p:cNvSpPr>
          <p:nvPr/>
        </p:nvSpPr>
        <p:spPr bwMode="auto">
          <a:xfrm>
            <a:off x="6019800" y="1847850"/>
            <a:ext cx="133350" cy="685800"/>
          </a:xfrm>
          <a:prstGeom prst="rightBrace">
            <a:avLst>
              <a:gd name="adj1" fmla="val 42857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689" name="AutoShape 1108"/>
          <p:cNvSpPr>
            <a:spLocks/>
          </p:cNvSpPr>
          <p:nvPr/>
        </p:nvSpPr>
        <p:spPr bwMode="auto">
          <a:xfrm>
            <a:off x="6010275" y="1381125"/>
            <a:ext cx="142875" cy="438150"/>
          </a:xfrm>
          <a:prstGeom prst="rightBrace">
            <a:avLst>
              <a:gd name="adj1" fmla="val 25556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690" name="Text Box 1109"/>
          <p:cNvSpPr txBox="1">
            <a:spLocks noChangeArrowheads="1"/>
          </p:cNvSpPr>
          <p:nvPr/>
        </p:nvSpPr>
        <p:spPr bwMode="auto">
          <a:xfrm>
            <a:off x="6229350" y="14097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dirty="0">
                <a:latin typeface="Calibri" pitchFamily="34" charset="0"/>
                <a:ea typeface="ヒラギノ角ゴ ProN W3" pitchFamily="-110" charset="-128"/>
              </a:rPr>
              <a:t>Motor Schemas and </a:t>
            </a:r>
            <a:r>
              <a:rPr lang="sv-SE" dirty="0" err="1">
                <a:latin typeface="Calibri" pitchFamily="34" charset="0"/>
                <a:ea typeface="ヒラギノ角ゴ ProN W3" pitchFamily="-110" charset="-128"/>
              </a:rPr>
              <a:t>Movements</a:t>
            </a:r>
            <a:endParaRPr lang="sv-SE" dirty="0">
              <a:latin typeface="Calibri" pitchFamily="34" charset="0"/>
              <a:ea typeface="ヒラギノ角ゴ ProN W3" pitchFamily="-110" charset="-128"/>
            </a:endParaRPr>
          </a:p>
        </p:txBody>
      </p:sp>
      <p:sp>
        <p:nvSpPr>
          <p:cNvPr id="27691" name="Text Box 1110"/>
          <p:cNvSpPr txBox="1">
            <a:spLocks noChangeArrowheads="1"/>
          </p:cNvSpPr>
          <p:nvPr/>
        </p:nvSpPr>
        <p:spPr bwMode="auto">
          <a:xfrm>
            <a:off x="6257925" y="1933575"/>
            <a:ext cx="10953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Classification of Histograms</a:t>
            </a:r>
          </a:p>
        </p:txBody>
      </p:sp>
      <p:sp>
        <p:nvSpPr>
          <p:cNvPr id="27692" name="Line 1111"/>
          <p:cNvSpPr>
            <a:spLocks noChangeShapeType="1"/>
          </p:cNvSpPr>
          <p:nvPr/>
        </p:nvSpPr>
        <p:spPr bwMode="auto">
          <a:xfrm flipH="1">
            <a:off x="2981325" y="1704975"/>
            <a:ext cx="5048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Line 1112"/>
          <p:cNvSpPr>
            <a:spLocks noChangeShapeType="1"/>
          </p:cNvSpPr>
          <p:nvPr/>
        </p:nvSpPr>
        <p:spPr bwMode="auto">
          <a:xfrm>
            <a:off x="5095875" y="1714500"/>
            <a:ext cx="466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Oval 1113"/>
          <p:cNvSpPr>
            <a:spLocks noChangeArrowheads="1"/>
          </p:cNvSpPr>
          <p:nvPr/>
        </p:nvSpPr>
        <p:spPr bwMode="auto">
          <a:xfrm>
            <a:off x="4133850" y="1619250"/>
            <a:ext cx="180975" cy="17145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695" name="Line 1114"/>
          <p:cNvSpPr>
            <a:spLocks noChangeShapeType="1"/>
          </p:cNvSpPr>
          <p:nvPr/>
        </p:nvSpPr>
        <p:spPr bwMode="auto">
          <a:xfrm flipV="1">
            <a:off x="2886075" y="2498725"/>
            <a:ext cx="585788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6" name="Line 1115"/>
          <p:cNvSpPr>
            <a:spLocks noChangeShapeType="1"/>
          </p:cNvSpPr>
          <p:nvPr/>
        </p:nvSpPr>
        <p:spPr bwMode="auto">
          <a:xfrm flipV="1">
            <a:off x="2905125" y="2381250"/>
            <a:ext cx="0" cy="128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7" name="Line 1116"/>
          <p:cNvSpPr>
            <a:spLocks noChangeShapeType="1"/>
          </p:cNvSpPr>
          <p:nvPr/>
        </p:nvSpPr>
        <p:spPr bwMode="auto">
          <a:xfrm flipV="1">
            <a:off x="3175000" y="2314575"/>
            <a:ext cx="4763" cy="190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8" name="Line 1117"/>
          <p:cNvSpPr>
            <a:spLocks noChangeShapeType="1"/>
          </p:cNvSpPr>
          <p:nvPr/>
        </p:nvSpPr>
        <p:spPr bwMode="auto">
          <a:xfrm flipV="1">
            <a:off x="3117850" y="2457450"/>
            <a:ext cx="0" cy="523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1118"/>
          <p:cNvSpPr>
            <a:spLocks noChangeShapeType="1"/>
          </p:cNvSpPr>
          <p:nvPr/>
        </p:nvSpPr>
        <p:spPr bwMode="auto">
          <a:xfrm flipV="1">
            <a:off x="3243263" y="2376488"/>
            <a:ext cx="0" cy="128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1119"/>
          <p:cNvSpPr>
            <a:spLocks noChangeShapeType="1"/>
          </p:cNvSpPr>
          <p:nvPr/>
        </p:nvSpPr>
        <p:spPr bwMode="auto">
          <a:xfrm flipV="1">
            <a:off x="3008313" y="2414588"/>
            <a:ext cx="0" cy="95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1120"/>
          <p:cNvSpPr>
            <a:spLocks noChangeShapeType="1"/>
          </p:cNvSpPr>
          <p:nvPr/>
        </p:nvSpPr>
        <p:spPr bwMode="auto">
          <a:xfrm flipV="1">
            <a:off x="2952750" y="2333625"/>
            <a:ext cx="0" cy="1762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1121"/>
          <p:cNvSpPr>
            <a:spLocks noChangeShapeType="1"/>
          </p:cNvSpPr>
          <p:nvPr/>
        </p:nvSpPr>
        <p:spPr bwMode="auto">
          <a:xfrm flipV="1">
            <a:off x="3313113" y="2381250"/>
            <a:ext cx="0" cy="128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1122"/>
          <p:cNvSpPr>
            <a:spLocks noChangeShapeType="1"/>
          </p:cNvSpPr>
          <p:nvPr/>
        </p:nvSpPr>
        <p:spPr bwMode="auto">
          <a:xfrm flipV="1">
            <a:off x="5072063" y="2500313"/>
            <a:ext cx="5857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Line 1123"/>
          <p:cNvSpPr>
            <a:spLocks noChangeShapeType="1"/>
          </p:cNvSpPr>
          <p:nvPr/>
        </p:nvSpPr>
        <p:spPr bwMode="auto">
          <a:xfrm flipV="1">
            <a:off x="5091113" y="2381250"/>
            <a:ext cx="0" cy="128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5" name="Line 1124"/>
          <p:cNvSpPr>
            <a:spLocks noChangeShapeType="1"/>
          </p:cNvSpPr>
          <p:nvPr/>
        </p:nvSpPr>
        <p:spPr bwMode="auto">
          <a:xfrm flipV="1">
            <a:off x="5248275" y="2381250"/>
            <a:ext cx="0" cy="128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6" name="Line 1125"/>
          <p:cNvSpPr>
            <a:spLocks noChangeShapeType="1"/>
          </p:cNvSpPr>
          <p:nvPr/>
        </p:nvSpPr>
        <p:spPr bwMode="auto">
          <a:xfrm flipV="1">
            <a:off x="5305425" y="2457450"/>
            <a:ext cx="0" cy="523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7" name="Line 1126"/>
          <p:cNvSpPr>
            <a:spLocks noChangeShapeType="1"/>
          </p:cNvSpPr>
          <p:nvPr/>
        </p:nvSpPr>
        <p:spPr bwMode="auto">
          <a:xfrm flipV="1">
            <a:off x="5367338" y="2386013"/>
            <a:ext cx="0" cy="128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8" name="Line 1127"/>
          <p:cNvSpPr>
            <a:spLocks noChangeShapeType="1"/>
          </p:cNvSpPr>
          <p:nvPr/>
        </p:nvSpPr>
        <p:spPr bwMode="auto">
          <a:xfrm flipV="1">
            <a:off x="5195888" y="2414588"/>
            <a:ext cx="0" cy="95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9" name="Line 1128"/>
          <p:cNvSpPr>
            <a:spLocks noChangeShapeType="1"/>
          </p:cNvSpPr>
          <p:nvPr/>
        </p:nvSpPr>
        <p:spPr bwMode="auto">
          <a:xfrm flipV="1">
            <a:off x="5138738" y="2300288"/>
            <a:ext cx="0" cy="209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0" name="Line 1129"/>
          <p:cNvSpPr>
            <a:spLocks noChangeShapeType="1"/>
          </p:cNvSpPr>
          <p:nvPr/>
        </p:nvSpPr>
        <p:spPr bwMode="auto">
          <a:xfrm flipV="1">
            <a:off x="5567363" y="2376488"/>
            <a:ext cx="0" cy="128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1" name="Line 1130"/>
          <p:cNvSpPr>
            <a:spLocks noChangeShapeType="1"/>
          </p:cNvSpPr>
          <p:nvPr/>
        </p:nvSpPr>
        <p:spPr bwMode="auto">
          <a:xfrm flipV="1">
            <a:off x="3962400" y="2498725"/>
            <a:ext cx="585788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2" name="Line 1131"/>
          <p:cNvSpPr>
            <a:spLocks noChangeShapeType="1"/>
          </p:cNvSpPr>
          <p:nvPr/>
        </p:nvSpPr>
        <p:spPr bwMode="auto">
          <a:xfrm flipV="1">
            <a:off x="3981450" y="2381250"/>
            <a:ext cx="0" cy="128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3" name="Line 1132"/>
          <p:cNvSpPr>
            <a:spLocks noChangeShapeType="1"/>
          </p:cNvSpPr>
          <p:nvPr/>
        </p:nvSpPr>
        <p:spPr bwMode="auto">
          <a:xfrm flipV="1">
            <a:off x="4138613" y="2319338"/>
            <a:ext cx="3175" cy="190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4" name="Line 1133"/>
          <p:cNvSpPr>
            <a:spLocks noChangeShapeType="1"/>
          </p:cNvSpPr>
          <p:nvPr/>
        </p:nvSpPr>
        <p:spPr bwMode="auto">
          <a:xfrm flipV="1">
            <a:off x="4195763" y="2457450"/>
            <a:ext cx="0" cy="523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5" name="Line 1134"/>
          <p:cNvSpPr>
            <a:spLocks noChangeShapeType="1"/>
          </p:cNvSpPr>
          <p:nvPr/>
        </p:nvSpPr>
        <p:spPr bwMode="auto">
          <a:xfrm flipV="1">
            <a:off x="4257675" y="2386013"/>
            <a:ext cx="0" cy="128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6" name="Line 1135"/>
          <p:cNvSpPr>
            <a:spLocks noChangeShapeType="1"/>
          </p:cNvSpPr>
          <p:nvPr/>
        </p:nvSpPr>
        <p:spPr bwMode="auto">
          <a:xfrm flipV="1">
            <a:off x="4086225" y="2414588"/>
            <a:ext cx="0" cy="95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7" name="Line 1136"/>
          <p:cNvSpPr>
            <a:spLocks noChangeShapeType="1"/>
          </p:cNvSpPr>
          <p:nvPr/>
        </p:nvSpPr>
        <p:spPr bwMode="auto">
          <a:xfrm flipV="1">
            <a:off x="4029075" y="2366963"/>
            <a:ext cx="0" cy="142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8" name="Line 1137"/>
          <p:cNvSpPr>
            <a:spLocks noChangeShapeType="1"/>
          </p:cNvSpPr>
          <p:nvPr/>
        </p:nvSpPr>
        <p:spPr bwMode="auto">
          <a:xfrm flipV="1">
            <a:off x="4457700" y="2376488"/>
            <a:ext cx="0" cy="128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9" name="Line 1138"/>
          <p:cNvSpPr>
            <a:spLocks noChangeShapeType="1"/>
          </p:cNvSpPr>
          <p:nvPr/>
        </p:nvSpPr>
        <p:spPr bwMode="auto">
          <a:xfrm>
            <a:off x="2867025" y="2190750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0" name="Line 1139"/>
          <p:cNvSpPr>
            <a:spLocks noChangeShapeType="1"/>
          </p:cNvSpPr>
          <p:nvPr/>
        </p:nvSpPr>
        <p:spPr bwMode="auto">
          <a:xfrm>
            <a:off x="3971925" y="2181225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1" name="Line 1140"/>
          <p:cNvSpPr>
            <a:spLocks noChangeShapeType="1"/>
          </p:cNvSpPr>
          <p:nvPr/>
        </p:nvSpPr>
        <p:spPr bwMode="auto">
          <a:xfrm>
            <a:off x="5105400" y="2181225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2" name="Line 1141"/>
          <p:cNvSpPr>
            <a:spLocks noChangeShapeType="1"/>
          </p:cNvSpPr>
          <p:nvPr/>
        </p:nvSpPr>
        <p:spPr bwMode="auto">
          <a:xfrm>
            <a:off x="5086350" y="1952625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3" name="Line 1142"/>
          <p:cNvSpPr>
            <a:spLocks noChangeShapeType="1"/>
          </p:cNvSpPr>
          <p:nvPr/>
        </p:nvSpPr>
        <p:spPr bwMode="auto">
          <a:xfrm>
            <a:off x="2857500" y="1943100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4" name="Line 1143"/>
          <p:cNvSpPr>
            <a:spLocks noChangeShapeType="1"/>
          </p:cNvSpPr>
          <p:nvPr/>
        </p:nvSpPr>
        <p:spPr bwMode="auto">
          <a:xfrm>
            <a:off x="3952875" y="1943100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5" name="Line 1144"/>
          <p:cNvSpPr>
            <a:spLocks noChangeShapeType="1"/>
          </p:cNvSpPr>
          <p:nvPr/>
        </p:nvSpPr>
        <p:spPr bwMode="auto">
          <a:xfrm>
            <a:off x="2857500" y="1485900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6" name="Line 1145"/>
          <p:cNvSpPr>
            <a:spLocks noChangeShapeType="1"/>
          </p:cNvSpPr>
          <p:nvPr/>
        </p:nvSpPr>
        <p:spPr bwMode="auto">
          <a:xfrm>
            <a:off x="3952875" y="1466850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7" name="Line 1146"/>
          <p:cNvSpPr>
            <a:spLocks noChangeShapeType="1"/>
          </p:cNvSpPr>
          <p:nvPr/>
        </p:nvSpPr>
        <p:spPr bwMode="auto">
          <a:xfrm>
            <a:off x="5067300" y="1485900"/>
            <a:ext cx="5429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8" name="Text Box 1147"/>
          <p:cNvSpPr txBox="1">
            <a:spLocks noChangeArrowheads="1"/>
          </p:cNvSpPr>
          <p:nvPr/>
        </p:nvSpPr>
        <p:spPr bwMode="auto">
          <a:xfrm>
            <a:off x="2924175" y="714375"/>
            <a:ext cx="400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A1</a:t>
            </a:r>
          </a:p>
        </p:txBody>
      </p:sp>
      <p:sp>
        <p:nvSpPr>
          <p:cNvPr id="27729" name="Text Box 1148"/>
          <p:cNvSpPr txBox="1">
            <a:spLocks noChangeArrowheads="1"/>
          </p:cNvSpPr>
          <p:nvPr/>
        </p:nvSpPr>
        <p:spPr bwMode="auto">
          <a:xfrm>
            <a:off x="4067175" y="714375"/>
            <a:ext cx="3905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A2</a:t>
            </a:r>
          </a:p>
        </p:txBody>
      </p:sp>
      <p:sp>
        <p:nvSpPr>
          <p:cNvPr id="27731" name="Text Box 1150"/>
          <p:cNvSpPr txBox="1">
            <a:spLocks noChangeArrowheads="1"/>
          </p:cNvSpPr>
          <p:nvPr/>
        </p:nvSpPr>
        <p:spPr bwMode="auto">
          <a:xfrm>
            <a:off x="5095875" y="714375"/>
            <a:ext cx="466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A3</a:t>
            </a:r>
          </a:p>
        </p:txBody>
      </p:sp>
      <p:sp>
        <p:nvSpPr>
          <p:cNvPr id="27732" name="Rectangle 1151"/>
          <p:cNvSpPr>
            <a:spLocks noChangeArrowheads="1"/>
          </p:cNvSpPr>
          <p:nvPr/>
        </p:nvSpPr>
        <p:spPr bwMode="auto">
          <a:xfrm>
            <a:off x="2633663" y="1104900"/>
            <a:ext cx="3252787" cy="257175"/>
          </a:xfrm>
          <a:prstGeom prst="rect">
            <a:avLst/>
          </a:prstGeom>
          <a:solidFill>
            <a:srgbClr val="FABF8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33" name="Line 1152"/>
          <p:cNvSpPr>
            <a:spLocks noChangeShapeType="1"/>
          </p:cNvSpPr>
          <p:nvPr/>
        </p:nvSpPr>
        <p:spPr bwMode="auto">
          <a:xfrm flipH="1">
            <a:off x="3665538" y="1093788"/>
            <a:ext cx="1587" cy="14747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4" name="Line 1153"/>
          <p:cNvSpPr>
            <a:spLocks noChangeShapeType="1"/>
          </p:cNvSpPr>
          <p:nvPr/>
        </p:nvSpPr>
        <p:spPr bwMode="auto">
          <a:xfrm flipH="1">
            <a:off x="4832350" y="1085850"/>
            <a:ext cx="1588" cy="14843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5" name="Text Box 1154"/>
          <p:cNvSpPr txBox="1">
            <a:spLocks noChangeArrowheads="1"/>
          </p:cNvSpPr>
          <p:nvPr/>
        </p:nvSpPr>
        <p:spPr bwMode="auto">
          <a:xfrm>
            <a:off x="1666875" y="1114425"/>
            <a:ext cx="809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Affects</a:t>
            </a:r>
          </a:p>
        </p:txBody>
      </p:sp>
      <p:sp>
        <p:nvSpPr>
          <p:cNvPr id="27736" name="Text Box 1155"/>
          <p:cNvSpPr txBox="1">
            <a:spLocks noChangeArrowheads="1"/>
          </p:cNvSpPr>
          <p:nvPr/>
        </p:nvSpPr>
        <p:spPr bwMode="auto">
          <a:xfrm>
            <a:off x="2867025" y="1133475"/>
            <a:ext cx="5619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b="1" dirty="0" smtClean="0">
                <a:ea typeface="ヒラギノ角ゴ ProN W3" pitchFamily="-110" charset="-128"/>
              </a:rPr>
              <a:t> </a:t>
            </a:r>
            <a:r>
              <a:rPr lang="sv-SE" b="1" dirty="0">
                <a:ea typeface="ヒラギノ角ゴ ProN W3" pitchFamily="-110" charset="-128"/>
              </a:rPr>
              <a:t>+ +</a:t>
            </a:r>
          </a:p>
        </p:txBody>
      </p:sp>
      <p:sp>
        <p:nvSpPr>
          <p:cNvPr id="27737" name="Text Box 1156"/>
          <p:cNvSpPr txBox="1">
            <a:spLocks noChangeArrowheads="1"/>
          </p:cNvSpPr>
          <p:nvPr/>
        </p:nvSpPr>
        <p:spPr bwMode="auto">
          <a:xfrm>
            <a:off x="3943350" y="1114425"/>
            <a:ext cx="6953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b="1">
                <a:ea typeface="ヒラギノ角ゴ ProN W3" pitchFamily="-110" charset="-128"/>
              </a:rPr>
              <a:t>+ + + +</a:t>
            </a:r>
          </a:p>
        </p:txBody>
      </p:sp>
      <p:sp>
        <p:nvSpPr>
          <p:cNvPr id="27738" name="Text Box 1157"/>
          <p:cNvSpPr txBox="1">
            <a:spLocks noChangeArrowheads="1"/>
          </p:cNvSpPr>
          <p:nvPr/>
        </p:nvSpPr>
        <p:spPr bwMode="auto">
          <a:xfrm>
            <a:off x="5067300" y="1143000"/>
            <a:ext cx="647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b="1" dirty="0">
                <a:ea typeface="ヒラギノ角ゴ ProN W3" pitchFamily="-110" charset="-128"/>
              </a:rPr>
              <a:t>+ + </a:t>
            </a:r>
          </a:p>
        </p:txBody>
      </p:sp>
      <p:sp>
        <p:nvSpPr>
          <p:cNvPr id="27739" name="Rectangle 1158"/>
          <p:cNvSpPr>
            <a:spLocks noChangeArrowheads="1"/>
          </p:cNvSpPr>
          <p:nvPr/>
        </p:nvSpPr>
        <p:spPr bwMode="auto">
          <a:xfrm>
            <a:off x="2667000" y="4419600"/>
            <a:ext cx="30384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40" name="Oval 1159"/>
          <p:cNvSpPr>
            <a:spLocks noChangeArrowheads="1"/>
          </p:cNvSpPr>
          <p:nvPr/>
        </p:nvSpPr>
        <p:spPr bwMode="auto">
          <a:xfrm>
            <a:off x="2814638" y="3257550"/>
            <a:ext cx="314325" cy="2952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41" name="Oval 1161"/>
          <p:cNvSpPr>
            <a:spLocks noChangeArrowheads="1"/>
          </p:cNvSpPr>
          <p:nvPr/>
        </p:nvSpPr>
        <p:spPr bwMode="auto">
          <a:xfrm>
            <a:off x="4129088" y="3262313"/>
            <a:ext cx="314325" cy="2952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42" name="Text Box 1162"/>
          <p:cNvSpPr txBox="1">
            <a:spLocks noChangeArrowheads="1"/>
          </p:cNvSpPr>
          <p:nvPr/>
        </p:nvSpPr>
        <p:spPr bwMode="auto">
          <a:xfrm>
            <a:off x="4086225" y="3279775"/>
            <a:ext cx="4333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b="1">
                <a:solidFill>
                  <a:schemeClr val="tx1"/>
                </a:solidFill>
                <a:latin typeface="Calibri" pitchFamily="34" charset="0"/>
                <a:ea typeface="ヒラギノ角ゴ ProN W3" pitchFamily="-110" charset="-128"/>
              </a:rPr>
              <a:t>U2</a:t>
            </a:r>
          </a:p>
        </p:txBody>
      </p:sp>
      <p:sp>
        <p:nvSpPr>
          <p:cNvPr id="27743" name="Oval 1163"/>
          <p:cNvSpPr>
            <a:spLocks noChangeArrowheads="1"/>
          </p:cNvSpPr>
          <p:nvPr/>
        </p:nvSpPr>
        <p:spPr bwMode="auto">
          <a:xfrm>
            <a:off x="5395913" y="3267075"/>
            <a:ext cx="314325" cy="2952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44" name="Text Box 1164"/>
          <p:cNvSpPr txBox="1">
            <a:spLocks noChangeArrowheads="1"/>
          </p:cNvSpPr>
          <p:nvPr/>
        </p:nvSpPr>
        <p:spPr bwMode="auto">
          <a:xfrm>
            <a:off x="5364163" y="3292475"/>
            <a:ext cx="4270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b="1">
                <a:solidFill>
                  <a:schemeClr val="tx1"/>
                </a:solidFill>
                <a:latin typeface="Calibri" pitchFamily="34" charset="0"/>
                <a:ea typeface="ヒラギノ角ゴ ProN W3" pitchFamily="-110" charset="-128"/>
              </a:rPr>
              <a:t>U3</a:t>
            </a:r>
          </a:p>
        </p:txBody>
      </p:sp>
      <p:sp>
        <p:nvSpPr>
          <p:cNvPr id="27745" name="Line 1165"/>
          <p:cNvSpPr>
            <a:spLocks noChangeShapeType="1"/>
          </p:cNvSpPr>
          <p:nvPr/>
        </p:nvSpPr>
        <p:spPr bwMode="auto">
          <a:xfrm>
            <a:off x="4552950" y="3395663"/>
            <a:ext cx="790575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6" name="Line 1166"/>
          <p:cNvSpPr>
            <a:spLocks noChangeShapeType="1"/>
          </p:cNvSpPr>
          <p:nvPr/>
        </p:nvSpPr>
        <p:spPr bwMode="auto">
          <a:xfrm>
            <a:off x="3228975" y="3400425"/>
            <a:ext cx="790575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7" name="Line 1167"/>
          <p:cNvSpPr>
            <a:spLocks noChangeShapeType="1"/>
          </p:cNvSpPr>
          <p:nvPr/>
        </p:nvSpPr>
        <p:spPr bwMode="auto">
          <a:xfrm flipV="1">
            <a:off x="3238500" y="4619625"/>
            <a:ext cx="0" cy="3333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748" name="Group 1168"/>
          <p:cNvGrpSpPr>
            <a:grpSpLocks/>
          </p:cNvGrpSpPr>
          <p:nvPr/>
        </p:nvGrpSpPr>
        <p:grpSpPr bwMode="auto">
          <a:xfrm>
            <a:off x="2647950" y="4448175"/>
            <a:ext cx="714375" cy="247650"/>
            <a:chOff x="5160" y="8600"/>
            <a:chExt cx="1125" cy="390"/>
          </a:xfrm>
        </p:grpSpPr>
        <p:sp>
          <p:nvSpPr>
            <p:cNvPr id="27796" name="Oval 1169"/>
            <p:cNvSpPr>
              <a:spLocks noChangeArrowheads="1"/>
            </p:cNvSpPr>
            <p:nvPr/>
          </p:nvSpPr>
          <p:spPr bwMode="auto">
            <a:xfrm>
              <a:off x="5910" y="8600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97" name="Oval 1170"/>
            <p:cNvSpPr>
              <a:spLocks noChangeArrowheads="1"/>
            </p:cNvSpPr>
            <p:nvPr/>
          </p:nvSpPr>
          <p:spPr bwMode="auto">
            <a:xfrm>
              <a:off x="5160" y="8600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98" name="Oval 1171"/>
            <p:cNvSpPr>
              <a:spLocks noChangeArrowheads="1"/>
            </p:cNvSpPr>
            <p:nvPr/>
          </p:nvSpPr>
          <p:spPr bwMode="auto">
            <a:xfrm>
              <a:off x="5535" y="8600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99" name="Line 1172"/>
            <p:cNvSpPr>
              <a:spLocks noChangeShapeType="1"/>
            </p:cNvSpPr>
            <p:nvPr/>
          </p:nvSpPr>
          <p:spPr bwMode="auto">
            <a:xfrm>
              <a:off x="5355" y="861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0" name="Line 1173"/>
            <p:cNvSpPr>
              <a:spLocks noChangeShapeType="1"/>
            </p:cNvSpPr>
            <p:nvPr/>
          </p:nvSpPr>
          <p:spPr bwMode="auto">
            <a:xfrm>
              <a:off x="5175" y="8795"/>
              <a:ext cx="1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1" name="Line 1174"/>
            <p:cNvSpPr>
              <a:spLocks noChangeShapeType="1"/>
            </p:cNvSpPr>
            <p:nvPr/>
          </p:nvSpPr>
          <p:spPr bwMode="auto">
            <a:xfrm>
              <a:off x="5730" y="863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2" name="Line 1175"/>
            <p:cNvSpPr>
              <a:spLocks noChangeShapeType="1"/>
            </p:cNvSpPr>
            <p:nvPr/>
          </p:nvSpPr>
          <p:spPr bwMode="auto">
            <a:xfrm>
              <a:off x="6105" y="861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3" name="Line 1176"/>
            <p:cNvSpPr>
              <a:spLocks noChangeShapeType="1"/>
            </p:cNvSpPr>
            <p:nvPr/>
          </p:nvSpPr>
          <p:spPr bwMode="auto">
            <a:xfrm flipH="1">
              <a:off x="5250" y="8660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4" name="Line 1177"/>
            <p:cNvSpPr>
              <a:spLocks noChangeShapeType="1"/>
            </p:cNvSpPr>
            <p:nvPr/>
          </p:nvSpPr>
          <p:spPr bwMode="auto">
            <a:xfrm flipH="1">
              <a:off x="5625" y="8660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5" name="Line 1178"/>
            <p:cNvSpPr>
              <a:spLocks noChangeShapeType="1"/>
            </p:cNvSpPr>
            <p:nvPr/>
          </p:nvSpPr>
          <p:spPr bwMode="auto">
            <a:xfrm flipH="1">
              <a:off x="5985" y="8690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6" name="Line 1179"/>
            <p:cNvSpPr>
              <a:spLocks noChangeShapeType="1"/>
            </p:cNvSpPr>
            <p:nvPr/>
          </p:nvSpPr>
          <p:spPr bwMode="auto">
            <a:xfrm>
              <a:off x="5235" y="8660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7" name="Line 1180"/>
            <p:cNvSpPr>
              <a:spLocks noChangeShapeType="1"/>
            </p:cNvSpPr>
            <p:nvPr/>
          </p:nvSpPr>
          <p:spPr bwMode="auto">
            <a:xfrm>
              <a:off x="5985" y="8675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08" name="Line 1181"/>
            <p:cNvSpPr>
              <a:spLocks noChangeShapeType="1"/>
            </p:cNvSpPr>
            <p:nvPr/>
          </p:nvSpPr>
          <p:spPr bwMode="auto">
            <a:xfrm>
              <a:off x="5610" y="8690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749" name="Group 1182"/>
          <p:cNvGrpSpPr>
            <a:grpSpLocks/>
          </p:cNvGrpSpPr>
          <p:nvPr/>
        </p:nvGrpSpPr>
        <p:grpSpPr bwMode="auto">
          <a:xfrm>
            <a:off x="3933825" y="4457700"/>
            <a:ext cx="714375" cy="247650"/>
            <a:chOff x="5160" y="8600"/>
            <a:chExt cx="1125" cy="390"/>
          </a:xfrm>
        </p:grpSpPr>
        <p:sp>
          <p:nvSpPr>
            <p:cNvPr id="27783" name="Oval 1183"/>
            <p:cNvSpPr>
              <a:spLocks noChangeArrowheads="1"/>
            </p:cNvSpPr>
            <p:nvPr/>
          </p:nvSpPr>
          <p:spPr bwMode="auto">
            <a:xfrm>
              <a:off x="5910" y="8600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84" name="Oval 1184"/>
            <p:cNvSpPr>
              <a:spLocks noChangeArrowheads="1"/>
            </p:cNvSpPr>
            <p:nvPr/>
          </p:nvSpPr>
          <p:spPr bwMode="auto">
            <a:xfrm>
              <a:off x="5160" y="8600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85" name="Oval 1185"/>
            <p:cNvSpPr>
              <a:spLocks noChangeArrowheads="1"/>
            </p:cNvSpPr>
            <p:nvPr/>
          </p:nvSpPr>
          <p:spPr bwMode="auto">
            <a:xfrm>
              <a:off x="5535" y="8600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86" name="Line 1186"/>
            <p:cNvSpPr>
              <a:spLocks noChangeShapeType="1"/>
            </p:cNvSpPr>
            <p:nvPr/>
          </p:nvSpPr>
          <p:spPr bwMode="auto">
            <a:xfrm>
              <a:off x="5355" y="861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1187"/>
            <p:cNvSpPr>
              <a:spLocks noChangeShapeType="1"/>
            </p:cNvSpPr>
            <p:nvPr/>
          </p:nvSpPr>
          <p:spPr bwMode="auto">
            <a:xfrm>
              <a:off x="5175" y="8795"/>
              <a:ext cx="1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8" name="Line 1188"/>
            <p:cNvSpPr>
              <a:spLocks noChangeShapeType="1"/>
            </p:cNvSpPr>
            <p:nvPr/>
          </p:nvSpPr>
          <p:spPr bwMode="auto">
            <a:xfrm>
              <a:off x="5730" y="863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Line 1189"/>
            <p:cNvSpPr>
              <a:spLocks noChangeShapeType="1"/>
            </p:cNvSpPr>
            <p:nvPr/>
          </p:nvSpPr>
          <p:spPr bwMode="auto">
            <a:xfrm>
              <a:off x="6105" y="861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Line 1190"/>
            <p:cNvSpPr>
              <a:spLocks noChangeShapeType="1"/>
            </p:cNvSpPr>
            <p:nvPr/>
          </p:nvSpPr>
          <p:spPr bwMode="auto">
            <a:xfrm flipH="1">
              <a:off x="5250" y="8660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1" name="Line 1191"/>
            <p:cNvSpPr>
              <a:spLocks noChangeShapeType="1"/>
            </p:cNvSpPr>
            <p:nvPr/>
          </p:nvSpPr>
          <p:spPr bwMode="auto">
            <a:xfrm flipH="1">
              <a:off x="5625" y="8660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2" name="Line 1192"/>
            <p:cNvSpPr>
              <a:spLocks noChangeShapeType="1"/>
            </p:cNvSpPr>
            <p:nvPr/>
          </p:nvSpPr>
          <p:spPr bwMode="auto">
            <a:xfrm flipH="1">
              <a:off x="5985" y="8690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3" name="Line 1193"/>
            <p:cNvSpPr>
              <a:spLocks noChangeShapeType="1"/>
            </p:cNvSpPr>
            <p:nvPr/>
          </p:nvSpPr>
          <p:spPr bwMode="auto">
            <a:xfrm>
              <a:off x="5235" y="8660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4" name="Line 1194"/>
            <p:cNvSpPr>
              <a:spLocks noChangeShapeType="1"/>
            </p:cNvSpPr>
            <p:nvPr/>
          </p:nvSpPr>
          <p:spPr bwMode="auto">
            <a:xfrm>
              <a:off x="5985" y="8675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5" name="Line 1195"/>
            <p:cNvSpPr>
              <a:spLocks noChangeShapeType="1"/>
            </p:cNvSpPr>
            <p:nvPr/>
          </p:nvSpPr>
          <p:spPr bwMode="auto">
            <a:xfrm>
              <a:off x="5610" y="8690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750" name="Group 1196"/>
          <p:cNvGrpSpPr>
            <a:grpSpLocks/>
          </p:cNvGrpSpPr>
          <p:nvPr/>
        </p:nvGrpSpPr>
        <p:grpSpPr bwMode="auto">
          <a:xfrm>
            <a:off x="5219700" y="4457700"/>
            <a:ext cx="714375" cy="247650"/>
            <a:chOff x="7185" y="8585"/>
            <a:chExt cx="1125" cy="390"/>
          </a:xfrm>
        </p:grpSpPr>
        <p:sp>
          <p:nvSpPr>
            <p:cNvPr id="27770" name="Oval 1197"/>
            <p:cNvSpPr>
              <a:spLocks noChangeArrowheads="1"/>
            </p:cNvSpPr>
            <p:nvPr/>
          </p:nvSpPr>
          <p:spPr bwMode="auto">
            <a:xfrm>
              <a:off x="7935" y="8585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71" name="Oval 1198"/>
            <p:cNvSpPr>
              <a:spLocks noChangeArrowheads="1"/>
            </p:cNvSpPr>
            <p:nvPr/>
          </p:nvSpPr>
          <p:spPr bwMode="auto">
            <a:xfrm>
              <a:off x="7185" y="8585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72" name="Oval 1199"/>
            <p:cNvSpPr>
              <a:spLocks noChangeArrowheads="1"/>
            </p:cNvSpPr>
            <p:nvPr/>
          </p:nvSpPr>
          <p:spPr bwMode="auto">
            <a:xfrm>
              <a:off x="7560" y="8585"/>
              <a:ext cx="375" cy="37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ea typeface="ヒラギノ角ゴ ProN W3" pitchFamily="-110" charset="-128"/>
              </a:endParaRPr>
            </a:p>
          </p:txBody>
        </p:sp>
        <p:sp>
          <p:nvSpPr>
            <p:cNvPr id="27773" name="Line 1200"/>
            <p:cNvSpPr>
              <a:spLocks noChangeShapeType="1"/>
            </p:cNvSpPr>
            <p:nvPr/>
          </p:nvSpPr>
          <p:spPr bwMode="auto">
            <a:xfrm>
              <a:off x="7380" y="860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4" name="Line 1201"/>
            <p:cNvSpPr>
              <a:spLocks noChangeShapeType="1"/>
            </p:cNvSpPr>
            <p:nvPr/>
          </p:nvSpPr>
          <p:spPr bwMode="auto">
            <a:xfrm>
              <a:off x="7200" y="8780"/>
              <a:ext cx="1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5" name="Line 1202"/>
            <p:cNvSpPr>
              <a:spLocks noChangeShapeType="1"/>
            </p:cNvSpPr>
            <p:nvPr/>
          </p:nvSpPr>
          <p:spPr bwMode="auto">
            <a:xfrm>
              <a:off x="7755" y="861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6" name="Line 1203"/>
            <p:cNvSpPr>
              <a:spLocks noChangeShapeType="1"/>
            </p:cNvSpPr>
            <p:nvPr/>
          </p:nvSpPr>
          <p:spPr bwMode="auto">
            <a:xfrm>
              <a:off x="8130" y="860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7" name="Line 1204"/>
            <p:cNvSpPr>
              <a:spLocks noChangeShapeType="1"/>
            </p:cNvSpPr>
            <p:nvPr/>
          </p:nvSpPr>
          <p:spPr bwMode="auto">
            <a:xfrm flipH="1">
              <a:off x="7275" y="8645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1205"/>
            <p:cNvSpPr>
              <a:spLocks noChangeShapeType="1"/>
            </p:cNvSpPr>
            <p:nvPr/>
          </p:nvSpPr>
          <p:spPr bwMode="auto">
            <a:xfrm flipH="1">
              <a:off x="7650" y="8645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1206"/>
            <p:cNvSpPr>
              <a:spLocks noChangeShapeType="1"/>
            </p:cNvSpPr>
            <p:nvPr/>
          </p:nvSpPr>
          <p:spPr bwMode="auto">
            <a:xfrm flipH="1">
              <a:off x="8010" y="8675"/>
              <a:ext cx="225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0" name="Line 1207"/>
            <p:cNvSpPr>
              <a:spLocks noChangeShapeType="1"/>
            </p:cNvSpPr>
            <p:nvPr/>
          </p:nvSpPr>
          <p:spPr bwMode="auto">
            <a:xfrm>
              <a:off x="7260" y="8645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1" name="Line 1208"/>
            <p:cNvSpPr>
              <a:spLocks noChangeShapeType="1"/>
            </p:cNvSpPr>
            <p:nvPr/>
          </p:nvSpPr>
          <p:spPr bwMode="auto">
            <a:xfrm>
              <a:off x="8010" y="8660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2" name="Line 1209"/>
            <p:cNvSpPr>
              <a:spLocks noChangeShapeType="1"/>
            </p:cNvSpPr>
            <p:nvPr/>
          </p:nvSpPr>
          <p:spPr bwMode="auto">
            <a:xfrm>
              <a:off x="7635" y="8675"/>
              <a:ext cx="24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51" name="Line 1210"/>
          <p:cNvSpPr>
            <a:spLocks noChangeShapeType="1"/>
          </p:cNvSpPr>
          <p:nvPr/>
        </p:nvSpPr>
        <p:spPr bwMode="auto">
          <a:xfrm>
            <a:off x="2667000" y="4416425"/>
            <a:ext cx="6572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2" name="Line 1211"/>
          <p:cNvSpPr>
            <a:spLocks noChangeShapeType="1"/>
          </p:cNvSpPr>
          <p:nvPr/>
        </p:nvSpPr>
        <p:spPr bwMode="auto">
          <a:xfrm>
            <a:off x="5229225" y="4425950"/>
            <a:ext cx="6572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3" name="Line 1212"/>
          <p:cNvSpPr>
            <a:spLocks noChangeShapeType="1"/>
          </p:cNvSpPr>
          <p:nvPr/>
        </p:nvSpPr>
        <p:spPr bwMode="auto">
          <a:xfrm>
            <a:off x="3962400" y="4425950"/>
            <a:ext cx="6572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4" name="Line 1213"/>
          <p:cNvSpPr>
            <a:spLocks noChangeShapeType="1"/>
          </p:cNvSpPr>
          <p:nvPr/>
        </p:nvSpPr>
        <p:spPr bwMode="auto">
          <a:xfrm flipV="1">
            <a:off x="2286000" y="3581400"/>
            <a:ext cx="0" cy="7969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5" name="Text Box 1214"/>
          <p:cNvSpPr txBox="1">
            <a:spLocks noChangeArrowheads="1"/>
          </p:cNvSpPr>
          <p:nvPr/>
        </p:nvSpPr>
        <p:spPr bwMode="auto">
          <a:xfrm>
            <a:off x="1219200" y="37338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>
                <a:latin typeface="Calibri" pitchFamily="34" charset="0"/>
                <a:ea typeface="ヒラギノ角ゴ ProN W3" pitchFamily="-110" charset="-128"/>
              </a:rPr>
              <a:t>Increasing RF</a:t>
            </a:r>
          </a:p>
        </p:txBody>
      </p:sp>
      <p:sp>
        <p:nvSpPr>
          <p:cNvPr id="27756" name="Text Box 1218"/>
          <p:cNvSpPr txBox="1">
            <a:spLocks noChangeArrowheads="1"/>
          </p:cNvSpPr>
          <p:nvPr/>
        </p:nvSpPr>
        <p:spPr bwMode="auto">
          <a:xfrm>
            <a:off x="2438400" y="5257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a-DK">
              <a:ea typeface="ヒラギノ角ゴ ProN W3" pitchFamily="-110" charset="-128"/>
            </a:endParaRPr>
          </a:p>
        </p:txBody>
      </p:sp>
      <p:pic>
        <p:nvPicPr>
          <p:cNvPr id="27757" name="Picture 1220" descr="C:\Documents and Settings\Lars\Skrivbord\Isak-left.jpg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953000"/>
            <a:ext cx="10493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58" name="Oval 1077"/>
          <p:cNvSpPr>
            <a:spLocks noChangeArrowheads="1"/>
          </p:cNvSpPr>
          <p:nvPr/>
        </p:nvSpPr>
        <p:spPr bwMode="auto">
          <a:xfrm>
            <a:off x="2438400" y="5410200"/>
            <a:ext cx="685800" cy="3048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59" name="Oval 1071"/>
          <p:cNvSpPr>
            <a:spLocks noChangeArrowheads="1"/>
          </p:cNvSpPr>
          <p:nvPr/>
        </p:nvSpPr>
        <p:spPr bwMode="auto">
          <a:xfrm>
            <a:off x="2514600" y="5334000"/>
            <a:ext cx="571500" cy="6953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60" name="Oval 1075"/>
          <p:cNvSpPr>
            <a:spLocks noChangeArrowheads="1"/>
          </p:cNvSpPr>
          <p:nvPr/>
        </p:nvSpPr>
        <p:spPr bwMode="auto">
          <a:xfrm>
            <a:off x="2590800" y="5410200"/>
            <a:ext cx="466725" cy="781050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pic>
        <p:nvPicPr>
          <p:cNvPr id="27761" name="Picture 1221" descr="C:\Documents and Settings\Lars\Skrivbord\Isak-front.jpg"/>
          <p:cNvPicPr>
            <a:picLocks noChangeAspect="1" noChangeArrowheads="1"/>
          </p:cNvPicPr>
          <p:nvPr/>
        </p:nvPicPr>
        <p:blipFill>
          <a:blip r:embed="rId3" cstate="print">
            <a:lum bright="18000" contrast="30000"/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9530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62" name="Oval 1073"/>
          <p:cNvSpPr>
            <a:spLocks noChangeArrowheads="1"/>
          </p:cNvSpPr>
          <p:nvPr/>
        </p:nvSpPr>
        <p:spPr bwMode="auto">
          <a:xfrm>
            <a:off x="3886200" y="5334000"/>
            <a:ext cx="733425" cy="4095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63" name="Oval 1076"/>
          <p:cNvSpPr>
            <a:spLocks noChangeArrowheads="1"/>
          </p:cNvSpPr>
          <p:nvPr/>
        </p:nvSpPr>
        <p:spPr bwMode="auto">
          <a:xfrm>
            <a:off x="3962400" y="5562600"/>
            <a:ext cx="571500" cy="542925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64" name="Oval 1078"/>
          <p:cNvSpPr>
            <a:spLocks noChangeArrowheads="1"/>
          </p:cNvSpPr>
          <p:nvPr/>
        </p:nvSpPr>
        <p:spPr bwMode="auto">
          <a:xfrm>
            <a:off x="4000500" y="5286375"/>
            <a:ext cx="609600" cy="838200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pic>
        <p:nvPicPr>
          <p:cNvPr id="27765" name="Picture 1222" descr="C:\Documents and Settings\Lars\Skrivbord\Isak-right.jpg"/>
          <p:cNvPicPr>
            <a:picLocks noChangeAspect="1" noChangeArrowheads="1"/>
          </p:cNvPicPr>
          <p:nvPr/>
        </p:nvPicPr>
        <p:blipFill>
          <a:blip r:embed="rId4" cstate="print">
            <a:lum bright="12000" contrast="36000"/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530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66" name="Oval 1072"/>
          <p:cNvSpPr>
            <a:spLocks noChangeArrowheads="1"/>
          </p:cNvSpPr>
          <p:nvPr/>
        </p:nvSpPr>
        <p:spPr bwMode="auto">
          <a:xfrm>
            <a:off x="5391150" y="5295900"/>
            <a:ext cx="571500" cy="5429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67" name="Oval 1074"/>
          <p:cNvSpPr>
            <a:spLocks noChangeArrowheads="1"/>
          </p:cNvSpPr>
          <p:nvPr/>
        </p:nvSpPr>
        <p:spPr bwMode="auto">
          <a:xfrm>
            <a:off x="5410200" y="5257800"/>
            <a:ext cx="447675" cy="4191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68" name="Oval 1079"/>
          <p:cNvSpPr>
            <a:spLocks noChangeArrowheads="1"/>
          </p:cNvSpPr>
          <p:nvPr/>
        </p:nvSpPr>
        <p:spPr bwMode="auto">
          <a:xfrm>
            <a:off x="5448300" y="5372100"/>
            <a:ext cx="504825" cy="752475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ea typeface="ヒラギノ角ゴ ProN W3" pitchFamily="-110" charset="-128"/>
            </a:endParaRPr>
          </a:p>
        </p:txBody>
      </p:sp>
      <p:sp>
        <p:nvSpPr>
          <p:cNvPr id="27769" name="Text Box 1160"/>
          <p:cNvSpPr txBox="1">
            <a:spLocks noChangeArrowheads="1"/>
          </p:cNvSpPr>
          <p:nvPr/>
        </p:nvSpPr>
        <p:spPr bwMode="auto">
          <a:xfrm>
            <a:off x="2781300" y="3275013"/>
            <a:ext cx="4111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itchFamily="34" charset="0"/>
                <a:ea typeface="ヒラギノ明朝 ProN W3" pitchFamily="-110" charset="-128"/>
                <a:sym typeface="Arial" pitchFamily="34" charset="0"/>
              </a:defRPr>
            </a:lvl9pPr>
          </a:lstStyle>
          <a:p>
            <a:pPr eaLnBrk="1" hangingPunct="1"/>
            <a:r>
              <a:rPr lang="sv-SE" b="1">
                <a:solidFill>
                  <a:schemeClr val="tx1"/>
                </a:solidFill>
                <a:latin typeface="Calibri" pitchFamily="34" charset="0"/>
                <a:ea typeface="ヒラギノ角ゴ ProN W3" pitchFamily="-110" charset="-128"/>
              </a:rPr>
              <a:t>U1</a:t>
            </a:r>
          </a:p>
        </p:txBody>
      </p:sp>
      <p:sp>
        <p:nvSpPr>
          <p:cNvPr id="2" name="Rektangel 1"/>
          <p:cNvSpPr/>
          <p:nvPr/>
        </p:nvSpPr>
        <p:spPr>
          <a:xfrm>
            <a:off x="366378" y="19327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Perceptual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Synthesis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is a Temporal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Synthesis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Garamond" pitchFamily="18" charset="0"/>
              </a:rPr>
              <a:t>Nonreflective</a:t>
            </a:r>
            <a:r>
              <a:rPr lang="sv-SE" dirty="0" smtClean="0">
                <a:latin typeface="Garamond" pitchFamily="18" charset="0"/>
              </a:rPr>
              <a:t> ”I </a:t>
            </a:r>
            <a:r>
              <a:rPr lang="sv-SE" dirty="0" err="1" smtClean="0">
                <a:latin typeface="Garamond" pitchFamily="18" charset="0"/>
              </a:rPr>
              <a:t>can</a:t>
            </a:r>
            <a:r>
              <a:rPr lang="sv-SE" dirty="0" smtClean="0">
                <a:latin typeface="Garamond" pitchFamily="18" charset="0"/>
              </a:rPr>
              <a:t>”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r>
              <a:rPr lang="sv-SE" sz="2400" dirty="0" err="1" smtClean="0"/>
              <a:t>Consciousness</a:t>
            </a:r>
            <a:r>
              <a:rPr lang="sv-SE" sz="2400" dirty="0" smtClean="0"/>
              <a:t> is not a </a:t>
            </a:r>
            <a:r>
              <a:rPr lang="sv-SE" sz="2400" dirty="0" err="1" smtClean="0"/>
              <a:t>detached</a:t>
            </a:r>
            <a:r>
              <a:rPr lang="sv-SE" sz="2400" dirty="0" smtClean="0"/>
              <a:t> observation or </a:t>
            </a:r>
            <a:r>
              <a:rPr lang="sv-SE" sz="2400" dirty="0" err="1" smtClean="0"/>
              <a:t>reflective-awareness</a:t>
            </a:r>
            <a:r>
              <a:rPr lang="sv-SE" sz="2400" dirty="0" smtClean="0"/>
              <a:t>, </a:t>
            </a:r>
            <a:r>
              <a:rPr lang="sv-SE" sz="2400" dirty="0" err="1" smtClean="0"/>
              <a:t>but</a:t>
            </a:r>
            <a:r>
              <a:rPr lang="sv-SE" sz="2400" dirty="0" smtClean="0"/>
              <a:t> </a:t>
            </a:r>
            <a:r>
              <a:rPr lang="sv-SE" sz="2400" dirty="0" err="1" smtClean="0"/>
              <a:t>rather</a:t>
            </a:r>
            <a:r>
              <a:rPr lang="sv-SE" sz="2400" dirty="0" smtClean="0"/>
              <a:t> a </a:t>
            </a:r>
            <a:r>
              <a:rPr lang="sv-SE" sz="2400" dirty="0" err="1" smtClean="0"/>
              <a:t>nonreflective</a:t>
            </a:r>
            <a:r>
              <a:rPr lang="sv-SE" sz="2400" dirty="0" smtClean="0"/>
              <a:t> </a:t>
            </a:r>
            <a:r>
              <a:rPr lang="sv-SE" sz="2400" dirty="0" err="1" smtClean="0"/>
              <a:t>attunement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the </a:t>
            </a:r>
            <a:r>
              <a:rPr lang="sv-SE" sz="2400" dirty="0" err="1" smtClean="0"/>
              <a:t>interplay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action and </a:t>
            </a:r>
            <a:r>
              <a:rPr lang="sv-SE" sz="2400" dirty="0" err="1" smtClean="0"/>
              <a:t>milieu</a:t>
            </a:r>
            <a:r>
              <a:rPr lang="sv-SE" sz="2400" dirty="0" smtClean="0"/>
              <a:t>. </a:t>
            </a:r>
            <a:r>
              <a:rPr lang="sv-SE" sz="2400" dirty="0" err="1" smtClean="0"/>
              <a:t>Finally</a:t>
            </a:r>
            <a:r>
              <a:rPr lang="sv-SE" sz="2400" dirty="0" smtClean="0"/>
              <a:t>, </a:t>
            </a:r>
            <a:r>
              <a:rPr lang="sv-SE" sz="2400" dirty="0" err="1" smtClean="0"/>
              <a:t>this</a:t>
            </a:r>
            <a:r>
              <a:rPr lang="sv-SE" sz="2400" dirty="0" smtClean="0"/>
              <a:t> </a:t>
            </a:r>
            <a:r>
              <a:rPr lang="sv-SE" sz="2400" dirty="0" err="1" smtClean="0"/>
              <a:t>interplay</a:t>
            </a:r>
            <a:r>
              <a:rPr lang="sv-SE" sz="2400" dirty="0" smtClean="0"/>
              <a:t> has a </a:t>
            </a:r>
            <a:r>
              <a:rPr lang="sv-SE" sz="2400" dirty="0" err="1" smtClean="0"/>
              <a:t>certain</a:t>
            </a:r>
            <a:r>
              <a:rPr lang="sv-SE" sz="2400" dirty="0" smtClean="0"/>
              <a:t> temporal form or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400" dirty="0" err="1" smtClean="0"/>
              <a:t>Each</a:t>
            </a:r>
            <a:r>
              <a:rPr lang="sv-SE" sz="2400" dirty="0" smtClean="0"/>
              <a:t> </a:t>
            </a:r>
            <a:r>
              <a:rPr lang="sv-SE" sz="2400" dirty="0" err="1" smtClean="0"/>
              <a:t>maneuver</a:t>
            </a:r>
            <a:r>
              <a:rPr lang="sv-SE" sz="2400" dirty="0" smtClean="0"/>
              <a:t> undertaken by the </a:t>
            </a:r>
            <a:r>
              <a:rPr lang="sv-SE" sz="2400" dirty="0" err="1" smtClean="0"/>
              <a:t>player</a:t>
            </a:r>
            <a:r>
              <a:rPr lang="sv-SE" sz="2400" dirty="0" smtClean="0"/>
              <a:t> </a:t>
            </a:r>
            <a:r>
              <a:rPr lang="sv-SE" sz="2400" dirty="0" err="1" smtClean="0"/>
              <a:t>modifies</a:t>
            </a:r>
            <a:r>
              <a:rPr lang="sv-SE" sz="2400" dirty="0" smtClean="0"/>
              <a:t> the </a:t>
            </a:r>
            <a:r>
              <a:rPr lang="sv-SE" sz="2400" dirty="0" err="1" smtClean="0"/>
              <a:t>character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field</a:t>
            </a:r>
            <a:r>
              <a:rPr lang="sv-SE" sz="2400" dirty="0" smtClean="0"/>
              <a:t> and </a:t>
            </a:r>
            <a:r>
              <a:rPr lang="sv-SE" sz="2400" dirty="0" err="1" smtClean="0"/>
              <a:t>establishes</a:t>
            </a:r>
            <a:r>
              <a:rPr lang="sv-SE" sz="2400" dirty="0" smtClean="0"/>
              <a:t> in it new </a:t>
            </a:r>
            <a:r>
              <a:rPr lang="sv-SE" sz="2400" dirty="0" err="1" smtClean="0"/>
              <a:t>lines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force in </a:t>
            </a:r>
            <a:r>
              <a:rPr lang="sv-SE" sz="2400" dirty="0" err="1" smtClean="0"/>
              <a:t>which</a:t>
            </a:r>
            <a:r>
              <a:rPr lang="sv-SE" sz="2400" dirty="0" smtClean="0"/>
              <a:t> the action in </a:t>
            </a:r>
            <a:r>
              <a:rPr lang="sv-SE" sz="2400" dirty="0" err="1" smtClean="0"/>
              <a:t>turn</a:t>
            </a:r>
            <a:r>
              <a:rPr lang="sv-SE" sz="2400" dirty="0" smtClean="0"/>
              <a:t> </a:t>
            </a:r>
            <a:r>
              <a:rPr lang="sv-SE" sz="2400" dirty="0" err="1" smtClean="0"/>
              <a:t>unfolds</a:t>
            </a:r>
            <a:r>
              <a:rPr lang="sv-SE" sz="2400" dirty="0" smtClean="0"/>
              <a:t> and is </a:t>
            </a:r>
            <a:r>
              <a:rPr lang="sv-SE" sz="2400" dirty="0" err="1" smtClean="0"/>
              <a:t>accomplished</a:t>
            </a:r>
            <a:r>
              <a:rPr lang="sv-SE" sz="2400" dirty="0" smtClean="0"/>
              <a:t>, </a:t>
            </a:r>
            <a:r>
              <a:rPr lang="sv-SE" sz="2400" dirty="0" err="1" smtClean="0"/>
              <a:t>again</a:t>
            </a:r>
            <a:r>
              <a:rPr lang="sv-SE" sz="2400" dirty="0" smtClean="0"/>
              <a:t> </a:t>
            </a:r>
            <a:r>
              <a:rPr lang="sv-SE" sz="2400" dirty="0" err="1" smtClean="0"/>
              <a:t>altering</a:t>
            </a:r>
            <a:r>
              <a:rPr lang="sv-SE" sz="2400" dirty="0" smtClean="0"/>
              <a:t> the </a:t>
            </a:r>
            <a:r>
              <a:rPr lang="sv-SE" sz="2400" dirty="0" err="1" smtClean="0"/>
              <a:t>phenomenal</a:t>
            </a:r>
            <a:r>
              <a:rPr lang="sv-SE" sz="2400" dirty="0" smtClean="0"/>
              <a:t> </a:t>
            </a:r>
            <a:r>
              <a:rPr lang="sv-SE" sz="2400" dirty="0" err="1" smtClean="0"/>
              <a:t>field</a:t>
            </a:r>
            <a:r>
              <a:rPr lang="sv-SE" sz="2400" dirty="0"/>
              <a:t> </a:t>
            </a:r>
            <a:r>
              <a:rPr lang="sv-SE" sz="2400" dirty="0" smtClean="0"/>
              <a:t>– </a:t>
            </a:r>
            <a:r>
              <a:rPr lang="sv-SE" sz="2400" dirty="0" err="1" smtClean="0"/>
              <a:t>Merleau-Ponty</a:t>
            </a:r>
            <a:r>
              <a:rPr lang="sv-SE" sz="2400" dirty="0" smtClean="0"/>
              <a:t>.</a:t>
            </a:r>
          </a:p>
          <a:p>
            <a:r>
              <a:rPr lang="sv-SE" sz="2400" dirty="0" smtClean="0"/>
              <a:t>In </a:t>
            </a:r>
            <a:r>
              <a:rPr lang="sv-SE" sz="2400" dirty="0" err="1" smtClean="0"/>
              <a:t>skillful</a:t>
            </a:r>
            <a:r>
              <a:rPr lang="sv-SE" sz="2400" dirty="0" smtClean="0"/>
              <a:t> </a:t>
            </a:r>
            <a:r>
              <a:rPr lang="sv-SE" sz="2400" dirty="0" err="1" smtClean="0"/>
              <a:t>coping</a:t>
            </a:r>
            <a:r>
              <a:rPr lang="sv-SE" sz="2400" dirty="0" smtClean="0"/>
              <a:t>,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experience</a:t>
            </a:r>
            <a:r>
              <a:rPr lang="sv-SE" sz="2400" dirty="0" smtClean="0"/>
              <a:t> </a:t>
            </a:r>
            <a:r>
              <a:rPr lang="sv-SE" sz="2400" dirty="0" err="1" smtClean="0"/>
              <a:t>our</a:t>
            </a:r>
            <a:r>
              <a:rPr lang="sv-SE" sz="2400" dirty="0" smtClean="0"/>
              <a:t> </a:t>
            </a:r>
            <a:r>
              <a:rPr lang="sv-SE" sz="2400" dirty="0" err="1" smtClean="0"/>
              <a:t>activity</a:t>
            </a:r>
            <a:r>
              <a:rPr lang="sv-SE" sz="2400" dirty="0" smtClean="0"/>
              <a:t> as a </a:t>
            </a:r>
            <a:r>
              <a:rPr lang="sv-SE" sz="2400" dirty="0" err="1" smtClean="0"/>
              <a:t>steady</a:t>
            </a:r>
            <a:r>
              <a:rPr lang="sv-SE" sz="2400" dirty="0" smtClean="0"/>
              <a:t> </a:t>
            </a:r>
            <a:r>
              <a:rPr lang="sv-SE" sz="2400" dirty="0" err="1" smtClean="0"/>
              <a:t>flow</a:t>
            </a:r>
            <a:r>
              <a:rPr lang="sv-SE" sz="2400" dirty="0" smtClean="0"/>
              <a:t>.</a:t>
            </a:r>
            <a:endParaRPr lang="en-US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4067944" y="61653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85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 1"/>
          <p:cNvSpPr/>
          <p:nvPr/>
        </p:nvSpPr>
        <p:spPr>
          <a:xfrm>
            <a:off x="2889431" y="340239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 6"/>
          <p:cNvSpPr/>
          <p:nvPr/>
        </p:nvSpPr>
        <p:spPr>
          <a:xfrm>
            <a:off x="1099905" y="1642408"/>
            <a:ext cx="3851724" cy="38499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 7"/>
          <p:cNvSpPr/>
          <p:nvPr/>
        </p:nvSpPr>
        <p:spPr>
          <a:xfrm>
            <a:off x="4252583" y="4737889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 8"/>
          <p:cNvSpPr/>
          <p:nvPr/>
        </p:nvSpPr>
        <p:spPr>
          <a:xfrm>
            <a:off x="4286930" y="212305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 9"/>
          <p:cNvSpPr/>
          <p:nvPr/>
        </p:nvSpPr>
        <p:spPr>
          <a:xfrm>
            <a:off x="2881751" y="149839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 11"/>
          <p:cNvSpPr/>
          <p:nvPr/>
        </p:nvSpPr>
        <p:spPr>
          <a:xfrm>
            <a:off x="1478618" y="212305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 12"/>
          <p:cNvSpPr/>
          <p:nvPr/>
        </p:nvSpPr>
        <p:spPr>
          <a:xfrm>
            <a:off x="1478618" y="4721088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 13"/>
          <p:cNvSpPr/>
          <p:nvPr/>
        </p:nvSpPr>
        <p:spPr>
          <a:xfrm>
            <a:off x="2110709" y="2651348"/>
            <a:ext cx="1843847" cy="18320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 14"/>
          <p:cNvSpPr/>
          <p:nvPr/>
        </p:nvSpPr>
        <p:spPr>
          <a:xfrm>
            <a:off x="2198698" y="4008614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 15"/>
          <p:cNvSpPr/>
          <p:nvPr/>
        </p:nvSpPr>
        <p:spPr>
          <a:xfrm>
            <a:off x="3544267" y="4008614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 16"/>
          <p:cNvSpPr/>
          <p:nvPr/>
        </p:nvSpPr>
        <p:spPr>
          <a:xfrm>
            <a:off x="2198698" y="2784545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 17"/>
          <p:cNvSpPr/>
          <p:nvPr/>
        </p:nvSpPr>
        <p:spPr>
          <a:xfrm>
            <a:off x="2888616" y="2507332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 18"/>
          <p:cNvSpPr/>
          <p:nvPr/>
        </p:nvSpPr>
        <p:spPr>
          <a:xfrm>
            <a:off x="1966693" y="3423354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 19"/>
          <p:cNvSpPr/>
          <p:nvPr/>
        </p:nvSpPr>
        <p:spPr>
          <a:xfrm>
            <a:off x="2889431" y="4339377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 20"/>
          <p:cNvSpPr/>
          <p:nvPr/>
        </p:nvSpPr>
        <p:spPr>
          <a:xfrm>
            <a:off x="3810540" y="3387317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 10"/>
          <p:cNvSpPr/>
          <p:nvPr/>
        </p:nvSpPr>
        <p:spPr>
          <a:xfrm>
            <a:off x="3544267" y="2784545"/>
            <a:ext cx="288032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llips 3"/>
          <p:cNvSpPr/>
          <p:nvPr/>
        </p:nvSpPr>
        <p:spPr>
          <a:xfrm>
            <a:off x="955889" y="3423355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lips 4"/>
          <p:cNvSpPr/>
          <p:nvPr/>
        </p:nvSpPr>
        <p:spPr>
          <a:xfrm>
            <a:off x="2889431" y="5348318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llips 2"/>
          <p:cNvSpPr/>
          <p:nvPr/>
        </p:nvSpPr>
        <p:spPr>
          <a:xfrm>
            <a:off x="4747339" y="3374809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Rak pil 22"/>
          <p:cNvCxnSpPr/>
          <p:nvPr/>
        </p:nvCxnSpPr>
        <p:spPr>
          <a:xfrm flipV="1">
            <a:off x="3033447" y="2861658"/>
            <a:ext cx="0" cy="45875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flipV="1">
            <a:off x="3021747" y="1893675"/>
            <a:ext cx="0" cy="45875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 27"/>
          <p:cNvSpPr/>
          <p:nvPr/>
        </p:nvSpPr>
        <p:spPr>
          <a:xfrm>
            <a:off x="3691663" y="1652787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lips 28"/>
          <p:cNvSpPr/>
          <p:nvPr/>
        </p:nvSpPr>
        <p:spPr>
          <a:xfrm>
            <a:off x="4645139" y="2640529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lips 29"/>
          <p:cNvSpPr/>
          <p:nvPr/>
        </p:nvSpPr>
        <p:spPr>
          <a:xfrm>
            <a:off x="4663597" y="4152630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lips 30"/>
          <p:cNvSpPr/>
          <p:nvPr/>
        </p:nvSpPr>
        <p:spPr>
          <a:xfrm>
            <a:off x="2059796" y="1652787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Rak pil 31"/>
          <p:cNvCxnSpPr/>
          <p:nvPr/>
        </p:nvCxnSpPr>
        <p:spPr>
          <a:xfrm flipH="1" flipV="1">
            <a:off x="2403490" y="2026804"/>
            <a:ext cx="371272" cy="3842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flipH="1" flipV="1">
            <a:off x="2510479" y="3029947"/>
            <a:ext cx="371272" cy="3842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36"/>
          <p:cNvSpPr/>
          <p:nvPr/>
        </p:nvSpPr>
        <p:spPr>
          <a:xfrm>
            <a:off x="1101932" y="2717642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llips 37"/>
          <p:cNvSpPr/>
          <p:nvPr/>
        </p:nvSpPr>
        <p:spPr>
          <a:xfrm>
            <a:off x="1031615" y="4058917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llips 38"/>
          <p:cNvSpPr/>
          <p:nvPr/>
        </p:nvSpPr>
        <p:spPr>
          <a:xfrm>
            <a:off x="2054682" y="5155570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llips 39"/>
          <p:cNvSpPr/>
          <p:nvPr/>
        </p:nvSpPr>
        <p:spPr>
          <a:xfrm>
            <a:off x="3695788" y="5155570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Rak pil 40"/>
          <p:cNvCxnSpPr/>
          <p:nvPr/>
        </p:nvCxnSpPr>
        <p:spPr>
          <a:xfrm flipV="1">
            <a:off x="3185847" y="3091035"/>
            <a:ext cx="358420" cy="32319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V="1">
            <a:off x="3894163" y="2411084"/>
            <a:ext cx="358420" cy="32319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/>
          <p:cNvCxnSpPr/>
          <p:nvPr/>
        </p:nvCxnSpPr>
        <p:spPr>
          <a:xfrm flipV="1">
            <a:off x="3195854" y="2087891"/>
            <a:ext cx="358420" cy="32319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flipH="1" flipV="1">
            <a:off x="1790755" y="2400265"/>
            <a:ext cx="371272" cy="3842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2254725" y="2123052"/>
            <a:ext cx="0" cy="5945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flipH="1">
            <a:off x="1478618" y="2928561"/>
            <a:ext cx="632092" cy="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flipV="1">
            <a:off x="3765760" y="2087891"/>
            <a:ext cx="42699" cy="58965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 56"/>
          <p:cNvCxnSpPr/>
          <p:nvPr/>
        </p:nvCxnSpPr>
        <p:spPr>
          <a:xfrm flipV="1">
            <a:off x="3979695" y="2812923"/>
            <a:ext cx="502436" cy="5566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ruta 60"/>
          <p:cNvSpPr txBox="1"/>
          <p:nvPr/>
        </p:nvSpPr>
        <p:spPr>
          <a:xfrm>
            <a:off x="6165170" y="3313616"/>
            <a:ext cx="164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Life-World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Rak pil 62"/>
          <p:cNvCxnSpPr/>
          <p:nvPr/>
        </p:nvCxnSpPr>
        <p:spPr>
          <a:xfrm>
            <a:off x="5364089" y="3399555"/>
            <a:ext cx="576065" cy="1"/>
          </a:xfrm>
          <a:prstGeom prst="straightConnector1">
            <a:avLst/>
          </a:prstGeom>
          <a:ln w="571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pil 66"/>
          <p:cNvCxnSpPr/>
          <p:nvPr/>
        </p:nvCxnSpPr>
        <p:spPr>
          <a:xfrm flipH="1" flipV="1">
            <a:off x="5332176" y="3736030"/>
            <a:ext cx="576066" cy="2"/>
          </a:xfrm>
          <a:prstGeom prst="straightConnector1">
            <a:avLst/>
          </a:prstGeom>
          <a:ln w="571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Dubbel klammerparentes 70"/>
          <p:cNvSpPr/>
          <p:nvPr/>
        </p:nvSpPr>
        <p:spPr>
          <a:xfrm>
            <a:off x="6084169" y="3086617"/>
            <a:ext cx="1800200" cy="931598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ruta 85"/>
          <p:cNvSpPr txBox="1"/>
          <p:nvPr/>
        </p:nvSpPr>
        <p:spPr>
          <a:xfrm>
            <a:off x="821873" y="548680"/>
            <a:ext cx="7646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err="1" smtClean="0">
                <a:latin typeface="Arial" pitchFamily="34" charset="0"/>
                <a:cs typeface="Arial" pitchFamily="34" charset="0"/>
              </a:rPr>
              <a:t>Dynamic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200" dirty="0" err="1" smtClean="0">
                <a:latin typeface="Arial" pitchFamily="34" charset="0"/>
                <a:cs typeface="Arial" pitchFamily="34" charset="0"/>
              </a:rPr>
              <a:t>Interactive</a:t>
            </a:r>
            <a:r>
              <a:rPr lang="sv-SE" sz="3200" dirty="0" smtClean="0">
                <a:latin typeface="Arial" pitchFamily="34" charset="0"/>
                <a:cs typeface="Arial" pitchFamily="34" charset="0"/>
              </a:rPr>
              <a:t> Temporal </a:t>
            </a:r>
            <a:r>
              <a:rPr lang="sv-SE" sz="3200" dirty="0" err="1" smtClean="0">
                <a:latin typeface="Arial" pitchFamily="34" charset="0"/>
                <a:cs typeface="Arial" pitchFamily="34" charset="0"/>
              </a:rPr>
              <a:t>Structure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277612" y="140815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Perception-Action Loop</a:t>
            </a:r>
            <a:endParaRPr lang="en-US" dirty="0"/>
          </a:p>
        </p:txBody>
      </p:sp>
      <p:sp>
        <p:nvSpPr>
          <p:cNvPr id="22" name="textruta 21"/>
          <p:cNvSpPr txBox="1"/>
          <p:nvPr/>
        </p:nvSpPr>
        <p:spPr>
          <a:xfrm>
            <a:off x="5305358" y="22189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No </a:t>
            </a:r>
            <a:r>
              <a:rPr lang="sv-SE" dirty="0" err="1" smtClean="0"/>
              <a:t>Subject-Object</a:t>
            </a:r>
            <a:r>
              <a:rPr lang="sv-SE" dirty="0" smtClean="0"/>
              <a:t> </a:t>
            </a:r>
            <a:r>
              <a:rPr lang="sv-SE" dirty="0" err="1" smtClean="0"/>
              <a:t>Structure</a:t>
            </a:r>
            <a:endParaRPr lang="en-US" dirty="0"/>
          </a:p>
        </p:txBody>
      </p:sp>
      <p:sp>
        <p:nvSpPr>
          <p:cNvPr id="24" name="textruta 23"/>
          <p:cNvSpPr txBox="1"/>
          <p:nvPr/>
        </p:nvSpPr>
        <p:spPr>
          <a:xfrm>
            <a:off x="5294204" y="1796803"/>
            <a:ext cx="259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Absorbed</a:t>
            </a:r>
            <a:r>
              <a:rPr lang="sv-SE" dirty="0" smtClean="0"/>
              <a:t> </a:t>
            </a:r>
            <a:r>
              <a:rPr lang="sv-SE" dirty="0" err="1" smtClean="0"/>
              <a:t>Skillful</a:t>
            </a:r>
            <a:r>
              <a:rPr lang="sv-SE" dirty="0" smtClean="0"/>
              <a:t> </a:t>
            </a:r>
            <a:r>
              <a:rPr lang="sv-SE" dirty="0" err="1" smtClean="0"/>
              <a:t>Coping</a:t>
            </a:r>
            <a:endParaRPr lang="en-US" dirty="0"/>
          </a:p>
        </p:txBody>
      </p:sp>
      <p:sp>
        <p:nvSpPr>
          <p:cNvPr id="26" name="textruta 25"/>
          <p:cNvSpPr txBox="1"/>
          <p:nvPr/>
        </p:nvSpPr>
        <p:spPr>
          <a:xfrm>
            <a:off x="5331007" y="2599879"/>
            <a:ext cx="324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Passive and </a:t>
            </a:r>
            <a:r>
              <a:rPr lang="sv-SE" dirty="0" err="1" smtClean="0"/>
              <a:t>Intransitive</a:t>
            </a:r>
            <a:endParaRPr lang="en-US" dirty="0"/>
          </a:p>
        </p:txBody>
      </p:sp>
      <p:sp>
        <p:nvSpPr>
          <p:cNvPr id="33" name="textruta 32"/>
          <p:cNvSpPr txBox="1"/>
          <p:nvPr/>
        </p:nvSpPr>
        <p:spPr>
          <a:xfrm>
            <a:off x="5385658" y="472108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Prereflective</a:t>
            </a:r>
            <a:r>
              <a:rPr lang="sv-SE" dirty="0" smtClean="0"/>
              <a:t> </a:t>
            </a:r>
            <a:r>
              <a:rPr lang="sv-SE" dirty="0"/>
              <a:t>S</a:t>
            </a:r>
            <a:r>
              <a:rPr lang="sv-SE" dirty="0" smtClean="0"/>
              <a:t>elf-</a:t>
            </a:r>
            <a:r>
              <a:rPr lang="sv-SE" dirty="0" err="1" smtClean="0"/>
              <a:t>Awareness</a:t>
            </a:r>
            <a:r>
              <a:rPr lang="sv-SE" dirty="0" smtClean="0"/>
              <a:t> </a:t>
            </a:r>
            <a:r>
              <a:rPr lang="sv-SE" dirty="0" err="1"/>
              <a:t>A</a:t>
            </a:r>
            <a:r>
              <a:rPr lang="sv-SE" dirty="0" err="1" smtClean="0"/>
              <a:t>nimates</a:t>
            </a:r>
            <a:r>
              <a:rPr lang="sv-SE" dirty="0" smtClean="0"/>
              <a:t> </a:t>
            </a:r>
            <a:r>
              <a:rPr lang="sv-SE" dirty="0" err="1"/>
              <a:t>S</a:t>
            </a:r>
            <a:r>
              <a:rPr lang="sv-SE" dirty="0" err="1" smtClean="0"/>
              <a:t>killful</a:t>
            </a:r>
            <a:r>
              <a:rPr lang="sv-SE" dirty="0" smtClean="0"/>
              <a:t> </a:t>
            </a:r>
            <a:r>
              <a:rPr lang="sv-SE" dirty="0" err="1"/>
              <a:t>C</a:t>
            </a:r>
            <a:r>
              <a:rPr lang="sv-SE" dirty="0" err="1" smtClean="0"/>
              <a:t>oping</a:t>
            </a:r>
            <a:endParaRPr lang="en-US" dirty="0"/>
          </a:p>
        </p:txBody>
      </p:sp>
      <p:sp>
        <p:nvSpPr>
          <p:cNvPr id="25" name="textruta 24"/>
          <p:cNvSpPr txBox="1"/>
          <p:nvPr/>
        </p:nvSpPr>
        <p:spPr>
          <a:xfrm>
            <a:off x="5357533" y="4371943"/>
            <a:ext cx="319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Nonreflective</a:t>
            </a:r>
            <a:r>
              <a:rPr lang="sv-SE" dirty="0" smtClean="0"/>
              <a:t> ”I </a:t>
            </a:r>
            <a:r>
              <a:rPr lang="sv-SE" dirty="0" err="1" smtClean="0"/>
              <a:t>can</a:t>
            </a:r>
            <a:r>
              <a:rPr lang="sv-SE" dirty="0" smtClean="0"/>
              <a:t>” </a:t>
            </a:r>
            <a:r>
              <a:rPr lang="sv-SE" dirty="0" err="1" smtClean="0"/>
              <a:t>structure</a:t>
            </a:r>
            <a:r>
              <a:rPr lang="sv-SE" dirty="0" smtClean="0"/>
              <a:t> </a:t>
            </a:r>
            <a:endParaRPr lang="en-US" dirty="0"/>
          </a:p>
        </p:txBody>
      </p:sp>
      <p:sp>
        <p:nvSpPr>
          <p:cNvPr id="34" name="textruta 33"/>
          <p:cNvSpPr txBox="1"/>
          <p:nvPr/>
        </p:nvSpPr>
        <p:spPr>
          <a:xfrm>
            <a:off x="2881751" y="6340678"/>
            <a:ext cx="259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314 - 317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8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Time-Consciousness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Prereflective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Self-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warenes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sz="2400" dirty="0" err="1" smtClean="0"/>
              <a:t>Objects</a:t>
            </a:r>
            <a:r>
              <a:rPr lang="sv-SE" sz="2400" dirty="0" smtClean="0"/>
              <a:t> </a:t>
            </a:r>
            <a:r>
              <a:rPr lang="sv-SE" sz="2400" dirty="0" err="1" smtClean="0"/>
              <a:t>persist</a:t>
            </a:r>
            <a:r>
              <a:rPr lang="sv-SE" sz="2400" dirty="0" smtClean="0"/>
              <a:t> and </a:t>
            </a:r>
            <a:r>
              <a:rPr lang="sv-SE" sz="2400" dirty="0" err="1" smtClean="0"/>
              <a:t>undergo</a:t>
            </a:r>
            <a:r>
              <a:rPr lang="sv-SE" sz="2400" dirty="0" smtClean="0"/>
              <a:t> </a:t>
            </a:r>
            <a:r>
              <a:rPr lang="sv-SE" sz="2400" dirty="0" err="1" smtClean="0"/>
              <a:t>change</a:t>
            </a:r>
            <a:r>
              <a:rPr lang="sv-SE" sz="2400" dirty="0" smtClean="0"/>
              <a:t> and transformation; </a:t>
            </a:r>
            <a:r>
              <a:rPr lang="sv-SE" sz="2400" dirty="0" err="1" smtClean="0"/>
              <a:t>processes</a:t>
            </a:r>
            <a:r>
              <a:rPr lang="sv-SE" sz="2400" dirty="0" smtClean="0"/>
              <a:t> </a:t>
            </a:r>
            <a:r>
              <a:rPr lang="sv-SE" sz="2400" dirty="0" err="1" smtClean="0"/>
              <a:t>unfold</a:t>
            </a:r>
            <a:r>
              <a:rPr lang="sv-SE" sz="2400" dirty="0" smtClean="0"/>
              <a:t> and </a:t>
            </a:r>
            <a:r>
              <a:rPr lang="sv-SE" sz="2400" dirty="0" err="1" smtClean="0"/>
              <a:t>develop</a:t>
            </a:r>
            <a:r>
              <a:rPr lang="sv-SE" sz="2400" dirty="0" smtClean="0"/>
              <a:t> in time; and events </a:t>
            </a:r>
            <a:r>
              <a:rPr lang="sv-SE" sz="2400" dirty="0" err="1" smtClean="0"/>
              <a:t>arise</a:t>
            </a:r>
            <a:r>
              <a:rPr lang="sv-SE" sz="2400" dirty="0" smtClean="0"/>
              <a:t>, </a:t>
            </a:r>
            <a:r>
              <a:rPr lang="sv-SE" sz="2400" dirty="0" err="1" smtClean="0"/>
              <a:t>endure</a:t>
            </a:r>
            <a:r>
              <a:rPr lang="sv-SE" sz="2400" dirty="0" smtClean="0"/>
              <a:t>, </a:t>
            </a:r>
            <a:r>
              <a:rPr lang="sv-SE" sz="2400" smtClean="0"/>
              <a:t>and </a:t>
            </a:r>
            <a:r>
              <a:rPr lang="sv-SE" sz="2400" smtClean="0"/>
              <a:t>end</a:t>
            </a:r>
            <a:r>
              <a:rPr lang="sv-SE" sz="2400" smtClean="0"/>
              <a:t>.</a:t>
            </a:r>
            <a:endParaRPr lang="sv-SE" sz="2400" dirty="0" smtClean="0"/>
          </a:p>
          <a:p>
            <a:r>
              <a:rPr lang="sv-SE" sz="2400" dirty="0" smtClean="0"/>
              <a:t>As </a:t>
            </a:r>
            <a:r>
              <a:rPr lang="sv-SE" sz="2400" dirty="0" err="1" smtClean="0"/>
              <a:t>Merleau-Ponty</a:t>
            </a:r>
            <a:r>
              <a:rPr lang="sv-SE" sz="2400" dirty="0" smtClean="0"/>
              <a:t> </a:t>
            </a:r>
            <a:r>
              <a:rPr lang="sv-SE" sz="2400" dirty="0" err="1" smtClean="0"/>
              <a:t>says</a:t>
            </a:r>
            <a:r>
              <a:rPr lang="sv-SE" sz="2400" dirty="0" smtClean="0"/>
              <a:t>, the </a:t>
            </a:r>
            <a:r>
              <a:rPr lang="sv-SE" sz="2400" dirty="0" err="1" smtClean="0"/>
              <a:t>perceptual</a:t>
            </a:r>
            <a:r>
              <a:rPr lang="sv-SE" sz="2400" dirty="0" smtClean="0"/>
              <a:t> </a:t>
            </a:r>
            <a:r>
              <a:rPr lang="sv-SE" sz="2400" dirty="0" err="1" smtClean="0"/>
              <a:t>synthesis</a:t>
            </a:r>
            <a:r>
              <a:rPr lang="sv-SE" sz="2400" dirty="0" smtClean="0"/>
              <a:t> is a temporal </a:t>
            </a:r>
            <a:r>
              <a:rPr lang="sv-SE" sz="2400" dirty="0" err="1" smtClean="0"/>
              <a:t>synthesis</a:t>
            </a:r>
            <a:r>
              <a:rPr lang="sv-SE" sz="2400" dirty="0" smtClean="0"/>
              <a:t>.</a:t>
            </a:r>
          </a:p>
          <a:p>
            <a:r>
              <a:rPr lang="sv-SE" sz="2400" dirty="0" smtClean="0"/>
              <a:t>The </a:t>
            </a:r>
            <a:r>
              <a:rPr lang="sv-SE" sz="2400" dirty="0" err="1" smtClean="0"/>
              <a:t>tree</a:t>
            </a:r>
            <a:r>
              <a:rPr lang="sv-SE" sz="2400" dirty="0" smtClean="0"/>
              <a:t> as </a:t>
            </a:r>
            <a:r>
              <a:rPr lang="sv-SE" sz="2400" dirty="0" err="1" smtClean="0"/>
              <a:t>remembered</a:t>
            </a:r>
            <a:r>
              <a:rPr lang="sv-SE" sz="2400" dirty="0" smtClean="0"/>
              <a:t>, the </a:t>
            </a:r>
            <a:r>
              <a:rPr lang="sv-SE" sz="2400" dirty="0" err="1" smtClean="0"/>
              <a:t>tree</a:t>
            </a:r>
            <a:r>
              <a:rPr lang="sv-SE" sz="2400" dirty="0" smtClean="0"/>
              <a:t> as a </a:t>
            </a:r>
            <a:r>
              <a:rPr lang="sv-SE" sz="2400" dirty="0" err="1" smtClean="0"/>
              <a:t>perceived</a:t>
            </a:r>
            <a:r>
              <a:rPr lang="sv-SE" sz="2400" dirty="0" smtClean="0"/>
              <a:t>, and the </a:t>
            </a:r>
            <a:r>
              <a:rPr lang="sv-SE" sz="2400" dirty="0" err="1" smtClean="0"/>
              <a:t>tree</a:t>
            </a:r>
            <a:r>
              <a:rPr lang="sv-SE" sz="2400" dirty="0" smtClean="0"/>
              <a:t> as </a:t>
            </a:r>
            <a:r>
              <a:rPr lang="sv-SE" sz="2400" dirty="0" err="1" smtClean="0"/>
              <a:t>antcipated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all </a:t>
            </a:r>
            <a:r>
              <a:rPr lang="sv-SE" sz="2400" dirty="0" err="1" smtClean="0"/>
              <a:t>intended</a:t>
            </a:r>
            <a:r>
              <a:rPr lang="sv-SE" sz="2400" dirty="0" smtClean="0"/>
              <a:t> as </a:t>
            </a:r>
            <a:r>
              <a:rPr lang="sv-SE" sz="2400" dirty="0" err="1" smtClean="0"/>
              <a:t>one</a:t>
            </a:r>
            <a:r>
              <a:rPr lang="sv-SE" sz="2400" dirty="0" smtClean="0"/>
              <a:t> and the same </a:t>
            </a:r>
            <a:r>
              <a:rPr lang="sv-SE" sz="2400" dirty="0" err="1" smtClean="0"/>
              <a:t>tree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Husserl’s</a:t>
            </a:r>
            <a:r>
              <a:rPr lang="sv-SE" sz="2400" dirty="0" smtClean="0"/>
              <a:t> </a:t>
            </a:r>
            <a:r>
              <a:rPr lang="sv-SE" sz="2400" dirty="0" err="1" smtClean="0"/>
              <a:t>account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 is </a:t>
            </a:r>
            <a:r>
              <a:rPr lang="sv-SE" sz="2400" dirty="0" err="1" smtClean="0"/>
              <a:t>meant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explain</a:t>
            </a:r>
            <a:r>
              <a:rPr lang="sv-SE" sz="2400" dirty="0" smtClean="0"/>
              <a:t> </a:t>
            </a:r>
            <a:r>
              <a:rPr lang="sv-SE" sz="2400" dirty="0" err="1" smtClean="0"/>
              <a:t>both</a:t>
            </a:r>
            <a:r>
              <a:rPr lang="sv-SE" sz="2400" dirty="0" smtClean="0"/>
              <a:t> sorts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awareness</a:t>
            </a:r>
            <a:r>
              <a:rPr lang="sv-SE" sz="2400" dirty="0" smtClean="0"/>
              <a:t> – </a:t>
            </a:r>
            <a:r>
              <a:rPr lang="sv-SE" sz="2400" dirty="0" err="1" smtClean="0"/>
              <a:t>how</a:t>
            </a:r>
            <a:r>
              <a:rPr lang="sv-SE" sz="2400" dirty="0" smtClean="0"/>
              <a:t>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can</a:t>
            </a:r>
            <a:r>
              <a:rPr lang="sv-SE" sz="2400" dirty="0" smtClean="0"/>
              <a:t> be </a:t>
            </a:r>
            <a:r>
              <a:rPr lang="sv-SE" sz="2400" dirty="0" err="1" smtClean="0"/>
              <a:t>aware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temporal </a:t>
            </a:r>
            <a:r>
              <a:rPr lang="sv-SE" sz="2400" dirty="0" err="1" smtClean="0"/>
              <a:t>objects</a:t>
            </a:r>
            <a:r>
              <a:rPr lang="sv-SE" sz="2400" dirty="0" smtClean="0"/>
              <a:t> (</a:t>
            </a:r>
            <a:r>
              <a:rPr lang="sv-SE" sz="2400" dirty="0" err="1" smtClean="0"/>
              <a:t>outer</a:t>
            </a:r>
            <a:r>
              <a:rPr lang="sv-SE" sz="2400" dirty="0" smtClean="0"/>
              <a:t>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) and </a:t>
            </a:r>
            <a:r>
              <a:rPr lang="sv-SE" sz="2400" dirty="0" err="1" smtClean="0"/>
              <a:t>how</a:t>
            </a:r>
            <a:r>
              <a:rPr lang="sv-SE" sz="2400" dirty="0" smtClean="0"/>
              <a:t>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can</a:t>
            </a:r>
            <a:r>
              <a:rPr lang="sv-SE" sz="2400" dirty="0" smtClean="0"/>
              <a:t> be </a:t>
            </a:r>
            <a:r>
              <a:rPr lang="sv-SE" sz="2400" dirty="0" err="1" smtClean="0"/>
              <a:t>aware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our</a:t>
            </a:r>
            <a:r>
              <a:rPr lang="sv-SE" sz="2400" dirty="0" smtClean="0"/>
              <a:t> </a:t>
            </a:r>
            <a:r>
              <a:rPr lang="sv-SE" sz="2400" dirty="0" err="1" smtClean="0"/>
              <a:t>own</a:t>
            </a:r>
            <a:r>
              <a:rPr lang="sv-SE" sz="2400" dirty="0" smtClean="0"/>
              <a:t> </a:t>
            </a:r>
            <a:r>
              <a:rPr lang="sv-SE" sz="2400" dirty="0" err="1" smtClean="0"/>
              <a:t>ebbing</a:t>
            </a:r>
            <a:r>
              <a:rPr lang="sv-SE" sz="2400" dirty="0" smtClean="0"/>
              <a:t> and </a:t>
            </a:r>
            <a:r>
              <a:rPr lang="sv-SE" sz="2400" dirty="0" err="1" smtClean="0"/>
              <a:t>flowing</a:t>
            </a:r>
            <a:r>
              <a:rPr lang="sv-SE" sz="2400" dirty="0" smtClean="0"/>
              <a:t> </a:t>
            </a:r>
            <a:r>
              <a:rPr lang="sv-SE" sz="2400" dirty="0" err="1" smtClean="0"/>
              <a:t>experiences</a:t>
            </a:r>
            <a:r>
              <a:rPr lang="sv-SE" sz="2400" dirty="0" smtClean="0"/>
              <a:t> (inner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). 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                                                        Page 318 -</a:t>
            </a:r>
            <a:endParaRPr lang="en-US" sz="2400" dirty="0"/>
          </a:p>
          <a:p>
            <a:endParaRPr lang="sv-SE" sz="2400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118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/>
              <a:t>Consciousness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the Present</a:t>
            </a:r>
            <a:endParaRPr lang="en-US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err="1" smtClean="0"/>
              <a:t>Consciousness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present moment must </a:t>
            </a:r>
            <a:r>
              <a:rPr lang="sv-SE" sz="2400" dirty="0" err="1" smtClean="0"/>
              <a:t>rather</a:t>
            </a:r>
            <a:r>
              <a:rPr lang="sv-SE" sz="2400" dirty="0" smtClean="0"/>
              <a:t> be an </a:t>
            </a:r>
            <a:r>
              <a:rPr lang="sv-SE" sz="2400" dirty="0" err="1" smtClean="0"/>
              <a:t>experience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present as </a:t>
            </a:r>
            <a:r>
              <a:rPr lang="sv-SE" sz="2400" dirty="0" err="1" smtClean="0"/>
              <a:t>having</a:t>
            </a:r>
            <a:r>
              <a:rPr lang="sv-SE" sz="2400" dirty="0" smtClean="0"/>
              <a:t> temporal </a:t>
            </a:r>
            <a:r>
              <a:rPr lang="sv-SE" sz="2400" dirty="0" err="1" smtClean="0"/>
              <a:t>width</a:t>
            </a:r>
            <a:r>
              <a:rPr lang="sv-SE" dirty="0" smtClean="0"/>
              <a:t>.</a:t>
            </a:r>
          </a:p>
          <a:p>
            <a:r>
              <a:rPr lang="sv-SE" sz="2400" dirty="0" smtClean="0"/>
              <a:t>Duration-block.</a:t>
            </a:r>
            <a:endParaRPr lang="sv-SE" dirty="0" smtClean="0"/>
          </a:p>
          <a:p>
            <a:r>
              <a:rPr lang="sv-SE" sz="2400" dirty="0" smtClean="0"/>
              <a:t>Gallagher 1998.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precisely</a:t>
            </a:r>
            <a:r>
              <a:rPr lang="sv-SE" sz="2400" dirty="0" smtClean="0"/>
              <a:t>, the duration-block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present moment is an </a:t>
            </a:r>
            <a:r>
              <a:rPr lang="sv-SE" sz="2400" u="sng" dirty="0" err="1" smtClean="0"/>
              <a:t>intentional</a:t>
            </a:r>
            <a:r>
              <a:rPr lang="sv-SE" sz="2400" u="sng" dirty="0" smtClean="0"/>
              <a:t> </a:t>
            </a:r>
            <a:r>
              <a:rPr lang="sv-SE" sz="2400" u="sng" dirty="0" err="1" smtClean="0"/>
              <a:t>object</a:t>
            </a:r>
            <a:r>
              <a:rPr lang="sv-SE" sz="2400" u="sng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According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Husserl</a:t>
            </a:r>
            <a:r>
              <a:rPr lang="sv-SE" sz="2400" dirty="0" smtClean="0"/>
              <a:t>, </a:t>
            </a:r>
            <a:r>
              <a:rPr lang="sv-SE" sz="2400" dirty="0" err="1" smtClean="0"/>
              <a:t>time-consciousness</a:t>
            </a:r>
            <a:r>
              <a:rPr lang="sv-SE" sz="2400" dirty="0" smtClean="0"/>
              <a:t> has a </a:t>
            </a:r>
            <a:r>
              <a:rPr lang="sv-SE" sz="2400" dirty="0" err="1" smtClean="0"/>
              <a:t>threefold</a:t>
            </a:r>
            <a:r>
              <a:rPr lang="sv-SE" sz="2400" dirty="0" smtClean="0"/>
              <a:t>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; primal impression, retention, and </a:t>
            </a:r>
            <a:r>
              <a:rPr lang="sv-SE" sz="2400" dirty="0" err="1" smtClean="0"/>
              <a:t>protention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			page 318 - 319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525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/>
              <a:t>Now-Phase</a:t>
            </a:r>
            <a:r>
              <a:rPr lang="sv-SE" sz="3600" dirty="0" smtClean="0"/>
              <a:t> </a:t>
            </a:r>
            <a:r>
              <a:rPr lang="sv-SE" sz="3600" dirty="0" err="1" smtClean="0"/>
              <a:t>Structure</a:t>
            </a:r>
            <a:endParaRPr lang="en-US" sz="3600" dirty="0"/>
          </a:p>
        </p:txBody>
      </p:sp>
      <p:grpSp>
        <p:nvGrpSpPr>
          <p:cNvPr id="23" name="Grupp 22"/>
          <p:cNvGrpSpPr/>
          <p:nvPr/>
        </p:nvGrpSpPr>
        <p:grpSpPr>
          <a:xfrm>
            <a:off x="2984262" y="2319056"/>
            <a:ext cx="3077028" cy="2673588"/>
            <a:chOff x="2915816" y="1628800"/>
            <a:chExt cx="3077028" cy="2673588"/>
          </a:xfrm>
        </p:grpSpPr>
        <p:sp>
          <p:nvSpPr>
            <p:cNvPr id="5" name="textruta 4"/>
            <p:cNvSpPr txBox="1"/>
            <p:nvPr/>
          </p:nvSpPr>
          <p:spPr>
            <a:xfrm>
              <a:off x="4229962" y="1628800"/>
              <a:ext cx="3240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CBA</a:t>
              </a:r>
              <a:endParaRPr lang="en-US" b="1" dirty="0"/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2915816" y="393305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O1</a:t>
              </a:r>
              <a:endParaRPr lang="en-US" b="1" dirty="0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4139952" y="393305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O2</a:t>
              </a:r>
              <a:endParaRPr lang="en-US" b="1" dirty="0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5344772" y="392509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O3</a:t>
              </a:r>
              <a:endParaRPr lang="en-US" b="1" dirty="0"/>
            </a:p>
          </p:txBody>
        </p:sp>
        <p:cxnSp>
          <p:nvCxnSpPr>
            <p:cNvPr id="10" name="Rak 9"/>
            <p:cNvCxnSpPr>
              <a:stCxn id="5" idx="2"/>
            </p:cNvCxnSpPr>
            <p:nvPr/>
          </p:nvCxnSpPr>
          <p:spPr>
            <a:xfrm>
              <a:off x="4391980" y="2552130"/>
              <a:ext cx="0" cy="13729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10"/>
            <p:cNvCxnSpPr/>
            <p:nvPr/>
          </p:nvCxnSpPr>
          <p:spPr>
            <a:xfrm flipH="1">
              <a:off x="3167844" y="2090465"/>
              <a:ext cx="1056269" cy="18346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12"/>
            <p:cNvCxnSpPr/>
            <p:nvPr/>
          </p:nvCxnSpPr>
          <p:spPr>
            <a:xfrm>
              <a:off x="4553998" y="1844824"/>
              <a:ext cx="954106" cy="20802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k 15"/>
            <p:cNvCxnSpPr/>
            <p:nvPr/>
          </p:nvCxnSpPr>
          <p:spPr>
            <a:xfrm>
              <a:off x="3365866" y="4135234"/>
              <a:ext cx="774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k 18"/>
            <p:cNvCxnSpPr/>
            <p:nvPr/>
          </p:nvCxnSpPr>
          <p:spPr>
            <a:xfrm>
              <a:off x="4570686" y="4135234"/>
              <a:ext cx="774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ruta 23"/>
          <p:cNvSpPr txBox="1"/>
          <p:nvPr/>
        </p:nvSpPr>
        <p:spPr>
          <a:xfrm>
            <a:off x="2051720" y="5301208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The relation </a:t>
            </a:r>
            <a:r>
              <a:rPr lang="sv-SE" sz="1600" dirty="0" err="1" smtClean="0"/>
              <a:t>between</a:t>
            </a:r>
            <a:r>
              <a:rPr lang="sv-SE" sz="1600" dirty="0" smtClean="0"/>
              <a:t> the primal impression-retention-</a:t>
            </a:r>
            <a:r>
              <a:rPr lang="sv-SE" sz="1600" dirty="0" err="1" smtClean="0"/>
              <a:t>protention</a:t>
            </a:r>
            <a:r>
              <a:rPr lang="sv-SE" sz="1600" dirty="0" smtClean="0"/>
              <a:t> and the different temporal </a:t>
            </a:r>
            <a:r>
              <a:rPr lang="sv-SE" sz="1600" dirty="0" err="1" smtClean="0"/>
              <a:t>phases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the </a:t>
            </a:r>
            <a:r>
              <a:rPr lang="sv-SE" sz="1600" dirty="0" err="1" smtClean="0"/>
              <a:t>object</a:t>
            </a:r>
            <a:r>
              <a:rPr lang="sv-SE" sz="1600" dirty="0" smtClean="0"/>
              <a:t> - Dan </a:t>
            </a:r>
            <a:r>
              <a:rPr lang="sv-SE" sz="1600" dirty="0" err="1" smtClean="0"/>
              <a:t>Zahavi</a:t>
            </a:r>
            <a:r>
              <a:rPr lang="sv-SE" sz="1600" dirty="0" smtClean="0"/>
              <a:t>.</a:t>
            </a:r>
          </a:p>
          <a:p>
            <a:endParaRPr lang="sv-SE" sz="1600" dirty="0"/>
          </a:p>
          <a:p>
            <a:r>
              <a:rPr lang="sv-SE" sz="1600" dirty="0" smtClean="0"/>
              <a:t>		page 319-</a:t>
            </a:r>
            <a:endParaRPr lang="en-US" sz="1600" dirty="0"/>
          </a:p>
        </p:txBody>
      </p:sp>
      <p:sp>
        <p:nvSpPr>
          <p:cNvPr id="25" name="textruta 24"/>
          <p:cNvSpPr txBox="1"/>
          <p:nvPr/>
        </p:nvSpPr>
        <p:spPr>
          <a:xfrm>
            <a:off x="1112054" y="1421295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The retention and the </a:t>
            </a:r>
            <a:r>
              <a:rPr lang="sv-SE" dirty="0" err="1" smtClean="0"/>
              <a:t>protention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not </a:t>
            </a:r>
            <a:r>
              <a:rPr lang="sv-SE" dirty="0" err="1" smtClean="0"/>
              <a:t>past</a:t>
            </a:r>
            <a:r>
              <a:rPr lang="sv-SE" dirty="0" smtClean="0"/>
              <a:t> or </a:t>
            </a:r>
            <a:r>
              <a:rPr lang="sv-SE" dirty="0" err="1" smtClean="0"/>
              <a:t>future</a:t>
            </a:r>
            <a:r>
              <a:rPr lang="sv-SE" dirty="0" smtClean="0"/>
              <a:t> in </a:t>
            </a:r>
            <a:r>
              <a:rPr lang="sv-SE" dirty="0" err="1" smtClean="0"/>
              <a:t>respect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primal impression, </a:t>
            </a:r>
            <a:r>
              <a:rPr lang="sv-SE" dirty="0" err="1" smtClean="0"/>
              <a:t>but</a:t>
            </a:r>
            <a:r>
              <a:rPr lang="sv-SE" dirty="0" smtClean="0"/>
              <a:t> ’</a:t>
            </a:r>
            <a:r>
              <a:rPr lang="sv-SE" dirty="0" err="1" smtClean="0"/>
              <a:t>simultaneous</a:t>
            </a:r>
            <a:r>
              <a:rPr lang="sv-SE" dirty="0" smtClean="0"/>
              <a:t>’ </a:t>
            </a:r>
            <a:r>
              <a:rPr lang="sv-SE" dirty="0" err="1" smtClean="0"/>
              <a:t>with</a:t>
            </a:r>
            <a:r>
              <a:rPr lang="sv-SE" dirty="0" smtClean="0"/>
              <a:t>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879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The </a:t>
            </a:r>
            <a:r>
              <a:rPr lang="sv-SE" sz="3600" dirty="0" err="1" smtClean="0"/>
              <a:t>Structure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Time-Consciousness</a:t>
            </a:r>
            <a:endParaRPr lang="en-US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400600" cy="434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3383868" y="613075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Page 320 - 321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17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7933</TotalTime>
  <Words>1873</Words>
  <Application>Microsoft Office PowerPoint</Application>
  <PresentationFormat>Bildspel på skärmen (4:3)</PresentationFormat>
  <Paragraphs>244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36</vt:i4>
      </vt:variant>
    </vt:vector>
  </HeadingPairs>
  <TitlesOfParts>
    <vt:vector size="37" baseType="lpstr">
      <vt:lpstr>Office-tema</vt:lpstr>
      <vt:lpstr>Chapter Eleven  Temporality and the Living Present</vt:lpstr>
      <vt:lpstr>The Enactive Approach</vt:lpstr>
      <vt:lpstr>Experience and the Flow of Action</vt:lpstr>
      <vt:lpstr>Nonreflective ”I can”</vt:lpstr>
      <vt:lpstr>Bild 5</vt:lpstr>
      <vt:lpstr>Time-Consciousness and Prereflective Self-Awarenes</vt:lpstr>
      <vt:lpstr>Consciousness of the Present</vt:lpstr>
      <vt:lpstr>Now-Phase Structure</vt:lpstr>
      <vt:lpstr>The Structure of Time-Consciousness</vt:lpstr>
      <vt:lpstr>Two types of Intentionality</vt:lpstr>
      <vt:lpstr>Time-consciousness and prereflective self-awareness</vt:lpstr>
      <vt:lpstr>Inner time-consciousness</vt:lpstr>
      <vt:lpstr>The Absolute Flow</vt:lpstr>
      <vt:lpstr>Summary of Prereflective Self-Awareness and Inner Time-Consciousness</vt:lpstr>
      <vt:lpstr>Neurophenomenology and Time-Consciousness</vt:lpstr>
      <vt:lpstr>Varela’s Strategy in study time-consciousness</vt:lpstr>
      <vt:lpstr>Time-Scales</vt:lpstr>
      <vt:lpstr>Phase synchrony</vt:lpstr>
      <vt:lpstr>Dynamical Models</vt:lpstr>
      <vt:lpstr>Bild 20</vt:lpstr>
      <vt:lpstr>Neurophenomenology</vt:lpstr>
      <vt:lpstr>Large-scale Neural Integration</vt:lpstr>
      <vt:lpstr>Integration of Neural Assemblies</vt:lpstr>
      <vt:lpstr>Bild 24</vt:lpstr>
      <vt:lpstr>Experimental Neurophenomenology</vt:lpstr>
      <vt:lpstr>Waves of Consciousness</vt:lpstr>
      <vt:lpstr>Neurophenomenology and the Neural Correlates of Consciousness</vt:lpstr>
      <vt:lpstr>Problems with the Matching Content  Doctrine</vt:lpstr>
      <vt:lpstr>Neurophenomenology</vt:lpstr>
      <vt:lpstr>Necker Cube</vt:lpstr>
      <vt:lpstr>Optical Illusions</vt:lpstr>
      <vt:lpstr>Neurophenomenology and Naturalism</vt:lpstr>
      <vt:lpstr>Now-Phase Structure</vt:lpstr>
      <vt:lpstr>Bild 34</vt:lpstr>
      <vt:lpstr>Bild 35</vt:lpstr>
      <vt:lpstr>Bild 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ELEVEN  Temporality and the Living Present</dc:title>
  <dc:creator>Lars</dc:creator>
  <cp:lastModifiedBy>SOL-guest</cp:lastModifiedBy>
  <cp:revision>147</cp:revision>
  <dcterms:created xsi:type="dcterms:W3CDTF">2011-02-05T06:59:31Z</dcterms:created>
  <dcterms:modified xsi:type="dcterms:W3CDTF">2011-02-24T12:08:00Z</dcterms:modified>
</cp:coreProperties>
</file>