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  <p:sldMasterId id="2147483985" r:id="rId2"/>
  </p:sldMasterIdLst>
  <p:notesMasterIdLst>
    <p:notesMasterId r:id="rId81"/>
  </p:notesMasterIdLst>
  <p:handoutMasterIdLst>
    <p:handoutMasterId r:id="rId82"/>
  </p:handoutMasterIdLst>
  <p:sldIdLst>
    <p:sldId id="486" r:id="rId3"/>
    <p:sldId id="528" r:id="rId4"/>
    <p:sldId id="529" r:id="rId5"/>
    <p:sldId id="530" r:id="rId6"/>
    <p:sldId id="368" r:id="rId7"/>
    <p:sldId id="392" r:id="rId8"/>
    <p:sldId id="533" r:id="rId9"/>
    <p:sldId id="548" r:id="rId10"/>
    <p:sldId id="487" r:id="rId11"/>
    <p:sldId id="498" r:id="rId12"/>
    <p:sldId id="258" r:id="rId13"/>
    <p:sldId id="495" r:id="rId14"/>
    <p:sldId id="364" r:id="rId15"/>
    <p:sldId id="534" r:id="rId16"/>
    <p:sldId id="494" r:id="rId17"/>
    <p:sldId id="538" r:id="rId18"/>
    <p:sldId id="537" r:id="rId19"/>
    <p:sldId id="561" r:id="rId20"/>
    <p:sldId id="540" r:id="rId21"/>
    <p:sldId id="547" r:id="rId22"/>
    <p:sldId id="541" r:id="rId23"/>
    <p:sldId id="536" r:id="rId24"/>
    <p:sldId id="535" r:id="rId25"/>
    <p:sldId id="499" r:id="rId26"/>
    <p:sldId id="457" r:id="rId27"/>
    <p:sldId id="459" r:id="rId28"/>
    <p:sldId id="552" r:id="rId29"/>
    <p:sldId id="463" r:id="rId30"/>
    <p:sldId id="500" r:id="rId31"/>
    <p:sldId id="543" r:id="rId32"/>
    <p:sldId id="553" r:id="rId33"/>
    <p:sldId id="462" r:id="rId34"/>
    <p:sldId id="554" r:id="rId35"/>
    <p:sldId id="465" r:id="rId36"/>
    <p:sldId id="501" r:id="rId37"/>
    <p:sldId id="502" r:id="rId38"/>
    <p:sldId id="503" r:id="rId39"/>
    <p:sldId id="549" r:id="rId40"/>
    <p:sldId id="504" r:id="rId41"/>
    <p:sldId id="550" r:id="rId42"/>
    <p:sldId id="551" r:id="rId43"/>
    <p:sldId id="509" r:id="rId44"/>
    <p:sldId id="505" r:id="rId45"/>
    <p:sldId id="508" r:id="rId46"/>
    <p:sldId id="556" r:id="rId47"/>
    <p:sldId id="555" r:id="rId48"/>
    <p:sldId id="510" r:id="rId49"/>
    <p:sldId id="511" r:id="rId50"/>
    <p:sldId id="470" r:id="rId51"/>
    <p:sldId id="471" r:id="rId52"/>
    <p:sldId id="544" r:id="rId53"/>
    <p:sldId id="472" r:id="rId54"/>
    <p:sldId id="474" r:id="rId55"/>
    <p:sldId id="473" r:id="rId56"/>
    <p:sldId id="477" r:id="rId57"/>
    <p:sldId id="476" r:id="rId58"/>
    <p:sldId id="513" r:id="rId59"/>
    <p:sldId id="514" r:id="rId60"/>
    <p:sldId id="512" r:id="rId61"/>
    <p:sldId id="515" r:id="rId62"/>
    <p:sldId id="516" r:id="rId63"/>
    <p:sldId id="517" r:id="rId64"/>
    <p:sldId id="519" r:id="rId65"/>
    <p:sldId id="557" r:id="rId66"/>
    <p:sldId id="520" r:id="rId67"/>
    <p:sldId id="559" r:id="rId68"/>
    <p:sldId id="521" r:id="rId69"/>
    <p:sldId id="522" r:id="rId70"/>
    <p:sldId id="560" r:id="rId71"/>
    <p:sldId id="523" r:id="rId72"/>
    <p:sldId id="558" r:id="rId73"/>
    <p:sldId id="518" r:id="rId74"/>
    <p:sldId id="524" r:id="rId75"/>
    <p:sldId id="525" r:id="rId76"/>
    <p:sldId id="526" r:id="rId77"/>
    <p:sldId id="527" r:id="rId78"/>
    <p:sldId id="545" r:id="rId79"/>
    <p:sldId id="484" r:id="rId80"/>
  </p:sldIdLst>
  <p:sldSz cx="9144000" cy="6858000" type="screen4x3"/>
  <p:notesSz cx="9874250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A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45" autoAdjust="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3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39613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5593123" y="1"/>
            <a:ext cx="4278842" cy="339613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65E1B5F1-0924-41BF-BC84-B0B5D85AF4D8}" type="datetimeFigureOut">
              <a:rPr lang="sv-SE" smtClean="0"/>
              <a:t>2016-10-10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6456978"/>
            <a:ext cx="4278842" cy="33961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5593123" y="6456978"/>
            <a:ext cx="4278842" cy="33961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E2EDA02D-2ABD-4421-95C9-E0E8CD2258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1533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F6AFBB43-319C-4070-BDA1-CFCCF7B6C05B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0718" tIns="45359" rIns="90718" bIns="45359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10C048C9-16B7-4445-89FA-AEB06C6CB71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804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048C9-16B7-4445-89FA-AEB06C6CB71B}" type="slidenum">
              <a:rPr lang="sv-SE" smtClean="0">
                <a:solidFill>
                  <a:prstClr val="black"/>
                </a:solidFill>
              </a:rPr>
              <a:pPr/>
              <a:t>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21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0B30-21C6-4A4F-8980-9411DE9425E0}" type="slidenum">
              <a:rPr lang="sv-SE">
                <a:solidFill>
                  <a:prstClr val="black"/>
                </a:solidFill>
              </a:rPr>
              <a:pPr/>
              <a:t>16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376F0-2F0A-4178-8CDF-B03D23008C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kbent triangel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v-SE" smtClean="0"/>
              <a:t>Klicka här för att ändra format på underrubrik i bakgrunden</a:t>
            </a:r>
            <a:endParaRPr kumimoji="0" lang="en-US"/>
          </a:p>
        </p:txBody>
      </p:sp>
      <p:sp>
        <p:nvSpPr>
          <p:cNvPr id="28" name="Platshållare för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29" name="Platshållare för bildnumm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778532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8619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ätvinklig triangel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Likbent triangel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11" name="Rak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k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0161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68682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64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15496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53478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37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v-SE" smtClean="0"/>
              <a:t>Klicka på ikonen för att lägga till en bild</a:t>
            </a:r>
            <a:endParaRPr kumimoji="0"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1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2563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86282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674F-B25E-4FFB-AA52-5C444D40C581}" type="datetimeFigureOut">
              <a:rPr lang="sv-SE" smtClean="0"/>
              <a:pPr/>
              <a:t>2016-10-10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159-67F5-48D0-8123-3C56832FF334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84" r:id="rId12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ätvinklig triangel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latshållare för rubrik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13" name="Platshållare för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  <a:p>
            <a:pPr lvl="1" eaLnBrk="1" latinLnBrk="0" hangingPunct="1"/>
            <a:r>
              <a:rPr kumimoji="0" lang="sv-SE" smtClean="0"/>
              <a:t>Nivå två</a:t>
            </a:r>
          </a:p>
          <a:p>
            <a:pPr lvl="2" eaLnBrk="1" latinLnBrk="0" hangingPunct="1"/>
            <a:r>
              <a:rPr kumimoji="0" lang="sv-SE" smtClean="0"/>
              <a:t>Nivå tre</a:t>
            </a:r>
          </a:p>
          <a:p>
            <a:pPr lvl="3" eaLnBrk="1" latinLnBrk="0" hangingPunct="1"/>
            <a:r>
              <a:rPr kumimoji="0" lang="sv-SE" smtClean="0"/>
              <a:t>Nivå fyra</a:t>
            </a:r>
          </a:p>
          <a:p>
            <a:pPr lvl="4" eaLnBrk="1" latinLnBrk="0" hangingPunct="1"/>
            <a:r>
              <a:rPr kumimoji="0" lang="sv-SE" smtClean="0"/>
              <a:t>Nivå fem</a:t>
            </a:r>
            <a:endParaRPr kumimoji="0" lang="en-US"/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281674F-B25E-4FFB-AA52-5C444D40C581}" type="datetimeFigureOut">
              <a:rPr lang="sv-SE" smtClean="0">
                <a:solidFill>
                  <a:prstClr val="white"/>
                </a:solidFill>
              </a:rPr>
              <a:pPr/>
              <a:t>2016-10-10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prstClr val="white"/>
              </a:solidFill>
            </a:endParaRPr>
          </a:p>
        </p:txBody>
      </p:sp>
      <p:sp>
        <p:nvSpPr>
          <p:cNvPr id="23" name="Platshållare för bildnumm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9EA7159-67F5-48D0-8123-3C56832FF33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22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>
    <p:wipe dir="r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.lu.se/en/sol/staff/MichaelRanta/" TargetMode="External"/><Relationship Id="rId2" Type="http://schemas.openxmlformats.org/officeDocument/2006/relationships/hyperlink" Target="http://project.sol.lu.se/en/c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Michael.Ranta@semiotik.lu.se" TargetMode="External"/><Relationship Id="rId4" Type="http://schemas.openxmlformats.org/officeDocument/2006/relationships/hyperlink" Target="http://projekt.ht.lu.se/en/the-making-of-them-and-us-matu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80920" cy="460851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/>
              <a:t/>
            </a:r>
            <a:br>
              <a:rPr lang="sv-SE" sz="4000" b="1" dirty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/>
              <a:t/>
            </a:r>
            <a:br>
              <a:rPr lang="sv-SE" sz="4000" b="1" dirty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en-US" sz="3600" b="1" i="1" dirty="0" smtClean="0">
                <a:effectLst/>
              </a:rPr>
              <a:t/>
            </a:r>
            <a:br>
              <a:rPr lang="en-US" sz="3600" b="1" i="1" dirty="0" smtClean="0">
                <a:effectLst/>
              </a:rPr>
            </a:br>
            <a:r>
              <a:rPr lang="en-US" sz="3600" b="1" i="1" dirty="0">
                <a:effectLst/>
              </a:rPr>
              <a:t/>
            </a:r>
            <a:br>
              <a:rPr lang="en-US" sz="3600" b="1" i="1" dirty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US" b="1" i="1" dirty="0">
                <a:effectLst/>
              </a:rPr>
              <a:t/>
            </a:r>
            <a:br>
              <a:rPr lang="en-US" b="1" i="1" dirty="0">
                <a:effectLst/>
              </a:rPr>
            </a:br>
            <a:r>
              <a:rPr lang="en-US" b="1" i="1" dirty="0" smtClean="0">
                <a:effectLst/>
              </a:rPr>
              <a:t/>
            </a:r>
            <a:br>
              <a:rPr lang="en-US" b="1" i="1" dirty="0" smtClean="0">
                <a:effectLst/>
              </a:rPr>
            </a:br>
            <a:r>
              <a:rPr lang="en-GB" b="1" dirty="0" smtClean="0">
                <a:effectLst/>
              </a:rPr>
              <a:t/>
            </a:r>
            <a:br>
              <a:rPr lang="en-GB" b="1" dirty="0" smtClean="0">
                <a:effectLst/>
              </a:rPr>
            </a:br>
            <a:r>
              <a:rPr lang="sv-SE" sz="2800" dirty="0">
                <a:effectLst/>
              </a:rPr>
              <a:t/>
            </a:r>
            <a:br>
              <a:rPr lang="sv-SE" sz="2800" dirty="0">
                <a:effectLst/>
              </a:rPr>
            </a:br>
            <a:r>
              <a:rPr lang="sv-SE" sz="2800" dirty="0" smtClean="0">
                <a:effectLst/>
              </a:rPr>
              <a:t/>
            </a:r>
            <a:br>
              <a:rPr lang="sv-SE" sz="2800" dirty="0" smtClean="0">
                <a:effectLst/>
              </a:rPr>
            </a:br>
            <a:r>
              <a:rPr lang="sv-SE" sz="2800" dirty="0">
                <a:effectLst/>
              </a:rPr>
              <a:t/>
            </a:r>
            <a:br>
              <a:rPr lang="sv-SE" sz="2800" dirty="0">
                <a:effectLst/>
              </a:rPr>
            </a:br>
            <a:r>
              <a:rPr lang="sv-SE" sz="2800" dirty="0" smtClean="0">
                <a:effectLst/>
              </a:rPr>
              <a:t/>
            </a:r>
            <a:br>
              <a:rPr lang="sv-SE" sz="2800" dirty="0" smtClean="0">
                <a:effectLst/>
              </a:rPr>
            </a:br>
            <a:r>
              <a:rPr lang="sv-SE" sz="2800" dirty="0">
                <a:effectLst/>
              </a:rPr>
              <a:t/>
            </a:r>
            <a:br>
              <a:rPr lang="sv-SE" sz="2800" dirty="0">
                <a:effectLst/>
              </a:rPr>
            </a:br>
            <a:r>
              <a:rPr lang="en-GB" sz="3600" b="1" i="1" dirty="0" smtClean="0">
                <a:effectLst/>
              </a:rPr>
              <a:t>Master Narratives and </a:t>
            </a:r>
            <a:r>
              <a:rPr lang="en-GB" sz="3600" b="1" i="1" dirty="0">
                <a:effectLst/>
              </a:rPr>
              <a:t>the </a:t>
            </a:r>
            <a:r>
              <a:rPr lang="en-GB" sz="3600" b="1" i="1" dirty="0" smtClean="0">
                <a:effectLst/>
              </a:rPr>
              <a:t>(Pictorial) Construction </a:t>
            </a:r>
            <a:r>
              <a:rPr lang="en-GB" sz="3600" b="1" i="1" dirty="0">
                <a:effectLst/>
              </a:rPr>
              <a:t>of </a:t>
            </a:r>
            <a:r>
              <a:rPr lang="en-GB" sz="3600" b="1" i="1" dirty="0" smtClean="0">
                <a:effectLst/>
              </a:rPr>
              <a:t>Otherness</a:t>
            </a:r>
            <a:r>
              <a:rPr lang="en-GB" sz="3600" b="1" i="1" dirty="0">
                <a:effectLst/>
              </a:rPr>
              <a:t> </a:t>
            </a:r>
            <a:r>
              <a:rPr lang="en-GB" sz="3600" b="1" i="1" dirty="0" smtClean="0">
                <a:effectLst/>
              </a:rPr>
              <a:t>–</a:t>
            </a:r>
            <a:r>
              <a:rPr lang="en-GB" sz="2400" b="1" i="1" dirty="0" smtClean="0">
                <a:effectLst/>
              </a:rPr>
              <a:t/>
            </a:r>
            <a:br>
              <a:rPr lang="en-GB" sz="2400" b="1" i="1" dirty="0" smtClean="0">
                <a:effectLst/>
              </a:rPr>
            </a:br>
            <a:r>
              <a:rPr lang="sv-SE" sz="2400" dirty="0">
                <a:effectLst/>
              </a:rPr>
              <a:t/>
            </a:r>
            <a:br>
              <a:rPr lang="sv-SE" sz="2400" dirty="0">
                <a:effectLst/>
              </a:rPr>
            </a:br>
            <a:r>
              <a:rPr lang="en-GB" sz="2800" b="1" i="1" dirty="0">
                <a:effectLst/>
              </a:rPr>
              <a:t>Anti-Semitic </a:t>
            </a:r>
            <a:r>
              <a:rPr lang="en-GB" sz="2800" b="1" i="1" dirty="0" smtClean="0">
                <a:effectLst/>
              </a:rPr>
              <a:t>Images in </a:t>
            </a:r>
            <a:r>
              <a:rPr lang="en-GB" sz="2800" b="1" i="1" dirty="0">
                <a:effectLst/>
              </a:rPr>
              <a:t>the Third Reich </a:t>
            </a:r>
            <a:r>
              <a:rPr lang="en-GB" sz="2800" b="1" i="1" dirty="0" smtClean="0">
                <a:effectLst/>
              </a:rPr>
              <a:t>and Beyond </a:t>
            </a:r>
            <a:r>
              <a:rPr lang="sv-SE" sz="2400" dirty="0">
                <a:effectLst/>
              </a:rPr>
              <a:t/>
            </a:r>
            <a:br>
              <a:rPr lang="sv-SE" sz="2400" dirty="0">
                <a:effectLst/>
              </a:rPr>
            </a:br>
            <a:r>
              <a:rPr lang="sv-SE" sz="2800" dirty="0">
                <a:effectLst/>
              </a:rPr>
              <a:t/>
            </a:r>
            <a:br>
              <a:rPr lang="sv-SE" sz="2800" dirty="0">
                <a:effectLst/>
              </a:rPr>
            </a:br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endParaRPr lang="sv-SE" sz="24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23528" y="3356992"/>
            <a:ext cx="8492480" cy="3501008"/>
          </a:xfrm>
        </p:spPr>
        <p:txBody>
          <a:bodyPr/>
          <a:lstStyle/>
          <a:p>
            <a:pPr algn="ctr"/>
            <a:endParaRPr lang="sv-SE" b="1" i="1" dirty="0" smtClean="0">
              <a:solidFill>
                <a:schemeClr val="bg1"/>
              </a:solidFill>
            </a:endParaRPr>
          </a:p>
          <a:p>
            <a:pPr algn="ctr"/>
            <a:r>
              <a:rPr lang="sv-SE" b="1" i="1" dirty="0" smtClean="0">
                <a:solidFill>
                  <a:schemeClr val="bg1"/>
                </a:solidFill>
              </a:rPr>
              <a:t>Michael Ranta</a:t>
            </a:r>
          </a:p>
          <a:p>
            <a:pPr algn="ctr"/>
            <a:r>
              <a:rPr lang="sv-SE" b="1" i="1" dirty="0" smtClean="0">
                <a:solidFill>
                  <a:schemeClr val="bg1"/>
                </a:solidFill>
              </a:rPr>
              <a:t>(Div. </a:t>
            </a:r>
            <a:r>
              <a:rPr lang="sv-SE" b="1" i="1" dirty="0" err="1">
                <a:solidFill>
                  <a:schemeClr val="bg1"/>
                </a:solidFill>
              </a:rPr>
              <a:t>o</a:t>
            </a:r>
            <a:r>
              <a:rPr lang="sv-SE" b="1" i="1" dirty="0" err="1" smtClean="0">
                <a:solidFill>
                  <a:schemeClr val="bg1"/>
                </a:solidFill>
              </a:rPr>
              <a:t>f</a:t>
            </a:r>
            <a:r>
              <a:rPr lang="sv-SE" b="1" i="1" dirty="0" smtClean="0">
                <a:solidFill>
                  <a:schemeClr val="bg1"/>
                </a:solidFill>
              </a:rPr>
              <a:t> </a:t>
            </a:r>
            <a:r>
              <a:rPr lang="sv-SE" b="1" i="1" dirty="0" err="1" smtClean="0">
                <a:solidFill>
                  <a:schemeClr val="bg1"/>
                </a:solidFill>
              </a:rPr>
              <a:t>Cognitive</a:t>
            </a:r>
            <a:r>
              <a:rPr lang="sv-SE" b="1" i="1" dirty="0" smtClean="0">
                <a:solidFill>
                  <a:schemeClr val="bg1"/>
                </a:solidFill>
              </a:rPr>
              <a:t> </a:t>
            </a:r>
            <a:r>
              <a:rPr lang="sv-SE" b="1" i="1" dirty="0" err="1" smtClean="0">
                <a:solidFill>
                  <a:schemeClr val="bg1"/>
                </a:solidFill>
              </a:rPr>
              <a:t>Semiotics</a:t>
            </a:r>
            <a:r>
              <a:rPr lang="sv-SE" b="1" i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v-SE" b="1" i="1" dirty="0" smtClean="0">
                <a:solidFill>
                  <a:schemeClr val="bg1"/>
                </a:solidFill>
              </a:rPr>
              <a:t>Lund University, </a:t>
            </a:r>
            <a:r>
              <a:rPr lang="sv-SE" b="1" i="1" dirty="0">
                <a:solidFill>
                  <a:schemeClr val="bg1"/>
                </a:solidFill>
              </a:rPr>
              <a:t>S</a:t>
            </a:r>
            <a:r>
              <a:rPr lang="sv-SE" b="1" i="1" dirty="0" smtClean="0">
                <a:solidFill>
                  <a:schemeClr val="bg1"/>
                </a:solidFill>
              </a:rPr>
              <a:t>weden)</a:t>
            </a:r>
            <a:endParaRPr lang="sv-SE" b="1" i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1440090" cy="17699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61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/>
              <a:t>Scenes</a:t>
            </a:r>
            <a:r>
              <a:rPr lang="sv-SE" sz="3200" b="1" dirty="0"/>
              <a:t>, Scripts, and </a:t>
            </a:r>
            <a:r>
              <a:rPr lang="sv-SE" sz="3200" b="1" dirty="0" smtClean="0"/>
              <a:t>MOP:s (iii) </a:t>
            </a:r>
            <a:r>
              <a:rPr lang="sv-SE" sz="3200" dirty="0"/>
              <a:t/>
            </a:r>
            <a:br>
              <a:rPr lang="sv-SE" sz="3200" dirty="0"/>
            </a:br>
            <a:r>
              <a:rPr lang="sv-SE" sz="3200" dirty="0"/>
              <a:t>(Roger Schank et al., 1977, 1982, 1999)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50691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u="sng" dirty="0"/>
              <a:t>identity of cultures </a:t>
            </a:r>
            <a:r>
              <a:rPr lang="en-US" dirty="0"/>
              <a:t>(and </a:t>
            </a:r>
            <a:r>
              <a:rPr lang="en-US" dirty="0" smtClean="0"/>
              <a:t>sub-cultures) </a:t>
            </a:r>
            <a:r>
              <a:rPr lang="en-US" dirty="0"/>
              <a:t>is to a considerable extent based upon the sharing of </a:t>
            </a:r>
            <a:r>
              <a:rPr lang="en-US" dirty="0" smtClean="0"/>
              <a:t>low- </a:t>
            </a:r>
            <a:r>
              <a:rPr lang="en-US" dirty="0"/>
              <a:t>and high-level narrative </a:t>
            </a:r>
            <a:r>
              <a:rPr lang="en-US" dirty="0" smtClean="0"/>
              <a:t>structures. Such </a:t>
            </a:r>
            <a:r>
              <a:rPr lang="en-US" dirty="0"/>
              <a:t>culturally shared stories  - or stories in general - occur frequently in highly abbreviated form, as “skeleton stories”, proverbs, or as ‘gists’. People often do not remember specific narrations of stories, but rather gists.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As </a:t>
            </a:r>
            <a:r>
              <a:rPr lang="en-US" dirty="0"/>
              <a:t>Schank puts it,</a:t>
            </a:r>
          </a:p>
          <a:p>
            <a:endParaRPr lang="en-US" dirty="0"/>
          </a:p>
          <a:p>
            <a:r>
              <a:rPr lang="en-US" dirty="0"/>
              <a:t>“ […] a data base of partial stories rather than whole ones exists in memory.[…] </a:t>
            </a:r>
            <a:r>
              <a:rPr lang="en-US" u="sng" dirty="0"/>
              <a:t>Gists are structured sets of events that function as a single unit in memory that can be transformed by a variety of processes into actual </a:t>
            </a:r>
            <a:r>
              <a:rPr lang="en-US" u="sng" dirty="0" smtClean="0"/>
              <a:t>stories</a:t>
            </a:r>
            <a:r>
              <a:rPr lang="en-US" dirty="0" smtClean="0"/>
              <a:t>.”</a:t>
            </a:r>
            <a:endParaRPr lang="en-US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40344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58204" cy="846158"/>
          </a:xfrm>
        </p:spPr>
        <p:txBody>
          <a:bodyPr>
            <a:noAutofit/>
          </a:bodyPr>
          <a:lstStyle/>
          <a:p>
            <a:r>
              <a:rPr lang="sv-SE" sz="3200" b="1" u="sng" dirty="0" smtClean="0"/>
              <a:t>Minimal requirement for a (prototypical) narrative </a:t>
            </a:r>
            <a:r>
              <a:rPr lang="sv-SE" sz="3200" b="1" u="sng" dirty="0" err="1" smtClean="0"/>
              <a:t>structure</a:t>
            </a:r>
            <a:r>
              <a:rPr lang="sv-SE" sz="3200" b="1" u="sng" dirty="0" smtClean="0"/>
              <a:t>:</a:t>
            </a:r>
            <a:r>
              <a:rPr lang="sv-SE" sz="4000" dirty="0" smtClean="0"/>
              <a:t/>
            </a:r>
            <a:br>
              <a:rPr lang="sv-SE" sz="4000" dirty="0" smtClean="0"/>
            </a:b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954591"/>
          </a:xfrm>
        </p:spPr>
        <p:txBody>
          <a:bodyPr>
            <a:normAutofit/>
          </a:bodyPr>
          <a:lstStyle/>
          <a:p>
            <a:pPr>
              <a:buNone/>
            </a:pPr>
            <a:endParaRPr lang="sv-SE" b="1" u="sng" dirty="0" smtClean="0"/>
          </a:p>
          <a:p>
            <a:pPr>
              <a:buNone/>
            </a:pPr>
            <a:r>
              <a:rPr lang="sv-SE" dirty="0" smtClean="0"/>
              <a:t>    </a:t>
            </a:r>
          </a:p>
          <a:p>
            <a:pPr>
              <a:buNone/>
            </a:pPr>
            <a:r>
              <a:rPr lang="sv-SE" dirty="0" smtClean="0"/>
              <a:t>    - ”</a:t>
            </a:r>
            <a:r>
              <a:rPr lang="en-US" dirty="0" smtClean="0"/>
              <a:t>The representation of at least two real or fictive events or situations in a time sequence, neither of which presupposes nor entails the other.”</a:t>
            </a:r>
          </a:p>
          <a:p>
            <a:pPr>
              <a:buNone/>
            </a:pPr>
            <a:r>
              <a:rPr lang="en-US" i="1" dirty="0" smtClean="0"/>
              <a:t>    </a:t>
            </a:r>
          </a:p>
          <a:p>
            <a:pPr>
              <a:buNone/>
            </a:pPr>
            <a:r>
              <a:rPr lang="en-US" i="1" dirty="0" smtClean="0"/>
              <a:t>     Cf. Gerald Prince (1982)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2510089381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u="sng" dirty="0" err="1" smtClean="0"/>
              <a:t>Possible</a:t>
            </a:r>
            <a:r>
              <a:rPr lang="sv-SE" sz="3200" b="1" u="sng" dirty="0" smtClean="0"/>
              <a:t> narrative media:</a:t>
            </a:r>
          </a:p>
        </p:txBody>
      </p:sp>
      <p:sp>
        <p:nvSpPr>
          <p:cNvPr id="17411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u="sng" dirty="0" err="1" smtClean="0"/>
              <a:t>Linguistic</a:t>
            </a:r>
            <a:r>
              <a:rPr lang="sv-SE" u="sng" dirty="0" smtClean="0"/>
              <a:t> </a:t>
            </a:r>
            <a:r>
              <a:rPr lang="sv-SE" dirty="0" smtClean="0"/>
              <a:t>media: drama, </a:t>
            </a:r>
            <a:r>
              <a:rPr lang="sv-SE" dirty="0" err="1" smtClean="0"/>
              <a:t>poetry</a:t>
            </a:r>
            <a:r>
              <a:rPr lang="sv-SE" dirty="0" smtClean="0"/>
              <a:t>, prosa, …</a:t>
            </a:r>
          </a:p>
          <a:p>
            <a:r>
              <a:rPr lang="sv-SE" u="sng" dirty="0" smtClean="0"/>
              <a:t>Visual (</a:t>
            </a:r>
            <a:r>
              <a:rPr lang="sv-SE" u="sng" dirty="0" err="1" smtClean="0"/>
              <a:t>sequential</a:t>
            </a:r>
            <a:r>
              <a:rPr lang="sv-SE" u="sng" dirty="0" smtClean="0"/>
              <a:t>/</a:t>
            </a:r>
            <a:r>
              <a:rPr lang="sv-SE" u="sng" dirty="0" err="1" smtClean="0"/>
              <a:t>temporally</a:t>
            </a:r>
            <a:r>
              <a:rPr lang="sv-SE" u="sng" dirty="0" smtClean="0"/>
              <a:t> </a:t>
            </a:r>
            <a:r>
              <a:rPr lang="sv-SE" u="sng" dirty="0" err="1" smtClean="0"/>
              <a:t>extended</a:t>
            </a:r>
            <a:r>
              <a:rPr lang="sv-SE" u="sng" dirty="0" smtClean="0"/>
              <a:t>) media</a:t>
            </a:r>
            <a:r>
              <a:rPr lang="sv-SE" dirty="0" smtClean="0"/>
              <a:t>: </a:t>
            </a:r>
            <a:r>
              <a:rPr lang="sv-SE" dirty="0" err="1" smtClean="0"/>
              <a:t>cinema</a:t>
            </a:r>
            <a:r>
              <a:rPr lang="sv-SE" dirty="0" smtClean="0"/>
              <a:t>, television, </a:t>
            </a:r>
            <a:r>
              <a:rPr lang="sv-SE" dirty="0" err="1" smtClean="0"/>
              <a:t>theatre</a:t>
            </a:r>
            <a:r>
              <a:rPr lang="sv-SE" dirty="0" smtClean="0"/>
              <a:t>, opera, </a:t>
            </a:r>
            <a:r>
              <a:rPr lang="sv-SE" dirty="0" err="1" smtClean="0"/>
              <a:t>dance</a:t>
            </a:r>
            <a:r>
              <a:rPr lang="sv-SE" dirty="0" smtClean="0"/>
              <a:t>, </a:t>
            </a:r>
            <a:r>
              <a:rPr lang="sv-SE" dirty="0" err="1" smtClean="0"/>
              <a:t>pantomime</a:t>
            </a:r>
            <a:r>
              <a:rPr lang="sv-SE" dirty="0" smtClean="0"/>
              <a:t>, video art …</a:t>
            </a:r>
          </a:p>
          <a:p>
            <a:r>
              <a:rPr lang="sv-SE" u="sng" dirty="0" err="1" smtClean="0"/>
              <a:t>Acoustic</a:t>
            </a:r>
            <a:r>
              <a:rPr lang="sv-SE" u="sng" dirty="0" smtClean="0"/>
              <a:t> </a:t>
            </a:r>
            <a:r>
              <a:rPr lang="sv-SE" dirty="0" smtClean="0"/>
              <a:t>(non-</a:t>
            </a:r>
            <a:r>
              <a:rPr lang="sv-SE" dirty="0" err="1" smtClean="0"/>
              <a:t>linguistic</a:t>
            </a:r>
            <a:r>
              <a:rPr lang="sv-SE" dirty="0" smtClean="0"/>
              <a:t>) media: instrumental </a:t>
            </a:r>
            <a:r>
              <a:rPr lang="sv-SE" dirty="0" err="1" smtClean="0"/>
              <a:t>music</a:t>
            </a:r>
            <a:r>
              <a:rPr lang="sv-SE" dirty="0" smtClean="0"/>
              <a:t>, program </a:t>
            </a:r>
            <a:r>
              <a:rPr lang="sv-SE" dirty="0" err="1" smtClean="0"/>
              <a:t>music</a:t>
            </a:r>
            <a:r>
              <a:rPr lang="sv-SE" dirty="0" smtClean="0"/>
              <a:t> …</a:t>
            </a:r>
          </a:p>
          <a:p>
            <a:r>
              <a:rPr lang="sv-SE" b="1" u="sng" dirty="0" smtClean="0"/>
              <a:t>Visual (</a:t>
            </a:r>
            <a:r>
              <a:rPr lang="sv-SE" b="1" u="sng" dirty="0" err="1" smtClean="0"/>
              <a:t>static</a:t>
            </a:r>
            <a:r>
              <a:rPr lang="sv-SE" b="1" u="sng" dirty="0" smtClean="0"/>
              <a:t>) </a:t>
            </a:r>
            <a:r>
              <a:rPr lang="sv-SE" b="1" dirty="0" smtClean="0"/>
              <a:t>media: </a:t>
            </a:r>
            <a:r>
              <a:rPr lang="sv-SE" b="1" dirty="0" err="1" smtClean="0"/>
              <a:t>painting</a:t>
            </a:r>
            <a:r>
              <a:rPr lang="sv-SE" b="1" dirty="0" smtClean="0"/>
              <a:t>, </a:t>
            </a:r>
            <a:r>
              <a:rPr lang="sv-SE" b="1" dirty="0" err="1" smtClean="0"/>
              <a:t>sculpture</a:t>
            </a:r>
            <a:r>
              <a:rPr lang="sv-SE" b="1" dirty="0" smtClean="0"/>
              <a:t>, reliefs, </a:t>
            </a:r>
            <a:r>
              <a:rPr lang="sv-SE" b="1" dirty="0" err="1" smtClean="0"/>
              <a:t>litographies</a:t>
            </a:r>
            <a:r>
              <a:rPr lang="sv-SE" b="1" dirty="0" smtClean="0"/>
              <a:t>, </a:t>
            </a:r>
            <a:r>
              <a:rPr lang="sv-SE" b="1" dirty="0" err="1" smtClean="0"/>
              <a:t>scroll</a:t>
            </a:r>
            <a:r>
              <a:rPr lang="sv-SE" b="1" dirty="0" smtClean="0"/>
              <a:t> </a:t>
            </a:r>
            <a:r>
              <a:rPr lang="sv-SE" b="1" dirty="0" err="1" smtClean="0"/>
              <a:t>paintings</a:t>
            </a:r>
            <a:r>
              <a:rPr lang="sv-SE" b="1" dirty="0" smtClean="0"/>
              <a:t> …</a:t>
            </a:r>
          </a:p>
          <a:p>
            <a:endParaRPr lang="sv-SE" dirty="0" smtClean="0"/>
          </a:p>
          <a:p>
            <a:endParaRPr lang="sv-SE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Werner Wolf (2002)</a:t>
            </a:r>
            <a:endParaRPr lang="sv-SE" sz="28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43" y="1387119"/>
            <a:ext cx="5683353" cy="5210233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39140322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</p:spPr>
        <p:txBody>
          <a:bodyPr>
            <a:normAutofit/>
          </a:bodyPr>
          <a:lstStyle/>
          <a:p>
            <a:r>
              <a:rPr lang="sv-SE" sz="3200" b="1" dirty="0" smtClean="0"/>
              <a:t>Three </a:t>
            </a:r>
            <a:r>
              <a:rPr lang="sv-SE" sz="3200" b="1" dirty="0" err="1" smtClean="0"/>
              <a:t>Types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of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Pictorial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Storytelling</a:t>
            </a:r>
            <a:r>
              <a:rPr lang="sv-SE" sz="3200" b="1" dirty="0" smtClean="0"/>
              <a:t>: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18457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	</a:t>
            </a:r>
            <a:r>
              <a:rPr lang="en-US" dirty="0"/>
              <a:t>1. </a:t>
            </a:r>
            <a:r>
              <a:rPr lang="en-US" b="1" i="1" dirty="0"/>
              <a:t>Serial pictures</a:t>
            </a:r>
            <a:r>
              <a:rPr lang="en-US" b="1" dirty="0"/>
              <a:t> </a:t>
            </a:r>
            <a:r>
              <a:rPr lang="en-US" dirty="0"/>
              <a:t>where multiple static, distinct pictures, each of them conveying a single scene, are linked in narrative series that has a fixed reading order, frequently horizontal or vertical</a:t>
            </a:r>
            <a:r>
              <a:rPr lang="en-US" dirty="0" smtClean="0"/>
              <a:t>.</a:t>
            </a:r>
          </a:p>
          <a:p>
            <a:endParaRPr lang="sv-SE" dirty="0"/>
          </a:p>
          <a:p>
            <a:r>
              <a:rPr lang="en-GB" dirty="0"/>
              <a:t>	</a:t>
            </a:r>
            <a:r>
              <a:rPr lang="en-US" dirty="0"/>
              <a:t>2. </a:t>
            </a:r>
            <a:r>
              <a:rPr lang="en-US" b="1" i="1" dirty="0"/>
              <a:t>Single pictures</a:t>
            </a:r>
            <a:r>
              <a:rPr lang="en-US" b="1" dirty="0"/>
              <a:t> </a:t>
            </a:r>
            <a:r>
              <a:rPr lang="en-US" dirty="0"/>
              <a:t>showing different events and persons </a:t>
            </a:r>
            <a:r>
              <a:rPr lang="en-US" b="1" i="1" dirty="0"/>
              <a:t>in the same pictorial space</a:t>
            </a:r>
            <a:r>
              <a:rPr lang="en-US" i="1" dirty="0"/>
              <a:t>,</a:t>
            </a:r>
            <a:r>
              <a:rPr lang="en-US" dirty="0"/>
              <a:t> sometimes called "continuous narratives," cases of "simultaneous succession," or "polyphase pictures</a:t>
            </a:r>
            <a:r>
              <a:rPr lang="en-US" dirty="0" smtClean="0"/>
              <a:t>".</a:t>
            </a:r>
          </a:p>
          <a:p>
            <a:endParaRPr lang="sv-SE" dirty="0"/>
          </a:p>
          <a:p>
            <a:r>
              <a:rPr lang="en-GB" dirty="0"/>
              <a:t>	</a:t>
            </a:r>
            <a:r>
              <a:rPr lang="en-US" dirty="0"/>
              <a:t>3. </a:t>
            </a:r>
            <a:r>
              <a:rPr lang="en-US" b="1" i="1" dirty="0"/>
              <a:t>Single pictures</a:t>
            </a:r>
            <a:r>
              <a:rPr lang="en-US" b="1" dirty="0"/>
              <a:t> </a:t>
            </a:r>
            <a:r>
              <a:rPr lang="en-US" dirty="0"/>
              <a:t>in which </a:t>
            </a:r>
            <a:r>
              <a:rPr lang="en-US" b="1" dirty="0"/>
              <a:t>an entire story is compressed </a:t>
            </a:r>
            <a:r>
              <a:rPr lang="en-US" dirty="0"/>
              <a:t>into or implied by </a:t>
            </a:r>
            <a:r>
              <a:rPr lang="en-US" i="1" dirty="0"/>
              <a:t>a single scene</a:t>
            </a:r>
            <a:r>
              <a:rPr lang="en-US" dirty="0"/>
              <a:t>, sometimes called "monophase pictures".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4503255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b="1" u="sng" dirty="0"/>
              <a:t>(i) </a:t>
            </a:r>
            <a:r>
              <a:rPr lang="en-US" sz="2400" b="1" u="sng" dirty="0"/>
              <a:t>Pictures linked in narrative series</a:t>
            </a:r>
            <a:r>
              <a:rPr lang="sv-SE" sz="2400" b="1" u="sng" dirty="0"/>
              <a:t>– 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- </a:t>
            </a:r>
            <a:r>
              <a:rPr lang="en-US" sz="2200" dirty="0" smtClean="0"/>
              <a:t>From Cologne: Life of Christ (c. 1410/20)</a:t>
            </a:r>
            <a:endParaRPr lang="sv-SE" sz="2200" dirty="0" smtClean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9" y="2204864"/>
            <a:ext cx="4227361" cy="317486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811621"/>
            <a:ext cx="4035829" cy="210312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235619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b="1" u="sng" dirty="0" smtClean="0"/>
              <a:t>” Red Riding </a:t>
            </a:r>
            <a:r>
              <a:rPr lang="sv-SE" sz="3600" b="1" u="sng" dirty="0" err="1" smtClean="0"/>
              <a:t>Hood</a:t>
            </a:r>
            <a:r>
              <a:rPr lang="sv-SE" sz="3600" b="1" u="sng" dirty="0" smtClean="0"/>
              <a:t>”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052736"/>
            <a:ext cx="4320480" cy="55903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2110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301038" cy="1439850"/>
          </a:xfrm>
        </p:spPr>
        <p:txBody>
          <a:bodyPr>
            <a:noAutofit/>
          </a:bodyPr>
          <a:lstStyle/>
          <a:p>
            <a:r>
              <a:rPr lang="sv-SE" sz="3200" b="1" dirty="0" smtClean="0"/>
              <a:t>(ii) Polyphase pictures – 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3200" dirty="0" smtClean="0"/>
              <a:t>-</a:t>
            </a:r>
            <a:r>
              <a:rPr lang="sv-SE" sz="1800" dirty="0" smtClean="0"/>
              <a:t> </a:t>
            </a:r>
            <a:r>
              <a:rPr lang="sv-SE" sz="2400" dirty="0" err="1" smtClean="0"/>
              <a:t>Masaccio</a:t>
            </a:r>
            <a:r>
              <a:rPr lang="sv-SE" sz="2400" dirty="0" smtClean="0"/>
              <a:t>: ”</a:t>
            </a:r>
            <a:r>
              <a:rPr lang="sv-SE" sz="2400" dirty="0" err="1" smtClean="0"/>
              <a:t>Tribute</a:t>
            </a:r>
            <a:r>
              <a:rPr lang="sv-SE" sz="2400" dirty="0" smtClean="0"/>
              <a:t> Money” (1424-28)</a:t>
            </a:r>
            <a:r>
              <a:rPr lang="sv-SE" sz="3200" dirty="0" smtClean="0"/>
              <a:t/>
            </a:r>
            <a:br>
              <a:rPr lang="sv-SE" sz="3200" dirty="0" smtClean="0"/>
            </a:br>
            <a:endParaRPr lang="sv-SE" sz="32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8406121" cy="3878279"/>
          </a:xfrm>
          <a:ln w="952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78155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Autofit/>
          </a:bodyPr>
          <a:lstStyle/>
          <a:p>
            <a:r>
              <a:rPr lang="sv-SE" sz="2800" b="1" dirty="0" smtClean="0"/>
              <a:t>(iii) </a:t>
            </a:r>
            <a:r>
              <a:rPr lang="sv-SE" sz="2800" b="1" dirty="0" err="1" smtClean="0"/>
              <a:t>Monophase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pictures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 </a:t>
            </a:r>
            <a:r>
              <a:rPr lang="sv-SE" sz="2000" dirty="0" smtClean="0"/>
              <a:t>”</a:t>
            </a:r>
            <a:r>
              <a:rPr lang="en-US" sz="2000" dirty="0" smtClean="0"/>
              <a:t> </a:t>
            </a:r>
            <a:r>
              <a:rPr lang="en-US" sz="2000" dirty="0" err="1" smtClean="0"/>
              <a:t>Laocoön</a:t>
            </a:r>
            <a:r>
              <a:rPr lang="en-US" sz="2000" dirty="0" smtClean="0"/>
              <a:t> </a:t>
            </a:r>
            <a:r>
              <a:rPr lang="sv-SE" sz="2000" dirty="0" smtClean="0"/>
              <a:t>group” (1st. Cent. A.D.?)</a:t>
            </a:r>
            <a:r>
              <a:rPr lang="sv-SE" sz="2800" dirty="0" smtClean="0"/>
              <a:t/>
            </a:r>
            <a:br>
              <a:rPr lang="sv-SE" sz="2800" dirty="0" smtClean="0"/>
            </a:br>
            <a:endParaRPr lang="sv-SE" sz="2800" dirty="0"/>
          </a:p>
        </p:txBody>
      </p:sp>
      <p:pic>
        <p:nvPicPr>
          <p:cNvPr id="7" name="Platshållare för innehåll 6" descr="Laokoon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717" r="14026"/>
          <a:stretch>
            <a:fillRect/>
          </a:stretch>
        </p:blipFill>
        <p:spPr>
          <a:xfrm>
            <a:off x="357555" y="1700808"/>
            <a:ext cx="4390727" cy="4824536"/>
          </a:xfrm>
          <a:ln w="952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 descr="Laokoon4.gif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700808"/>
            <a:ext cx="2914651" cy="2185988"/>
          </a:xfrm>
          <a:ln w="952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latshållare för innehåll 8" descr="Laokoon5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5286380" y="4357694"/>
            <a:ext cx="2916767" cy="2187575"/>
          </a:xfrm>
          <a:ln w="952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19951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2400" b="1" dirty="0" smtClean="0"/>
              <a:t>Research Project: </a:t>
            </a:r>
            <a:r>
              <a:rPr lang="en-US" sz="2400" b="1" u="sng" dirty="0" smtClean="0"/>
              <a:t>The </a:t>
            </a:r>
            <a:r>
              <a:rPr lang="en-US" sz="2400" b="1" u="sng" dirty="0"/>
              <a:t>Making of Them and Us (</a:t>
            </a:r>
            <a:r>
              <a:rPr lang="en-US" sz="2400" b="1" u="sng" dirty="0" err="1"/>
              <a:t>MaTUs</a:t>
            </a:r>
            <a:r>
              <a:rPr lang="en-US" sz="2400" b="1" u="sng" dirty="0" smtClean="0"/>
              <a:t>) - </a:t>
            </a:r>
            <a:r>
              <a:rPr lang="en-US" sz="2400" b="1" u="sng" dirty="0"/>
              <a:t/>
            </a:r>
            <a:br>
              <a:rPr lang="en-US" sz="2400" b="1" u="sng" dirty="0"/>
            </a:br>
            <a:r>
              <a:rPr lang="en-US" sz="2400" b="1" u="sng" dirty="0"/>
              <a:t>Cultural Encounters Conveyed Through Pictorial Narrative </a:t>
            </a:r>
            <a:endParaRPr lang="sv-SE" sz="2400" b="1" u="sng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2060848"/>
            <a:ext cx="8219256" cy="4680520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 smtClean="0"/>
              <a:t>Purpose</a:t>
            </a:r>
            <a:r>
              <a:rPr lang="en-US" dirty="0" smtClean="0"/>
              <a:t>: to </a:t>
            </a:r>
            <a:r>
              <a:rPr lang="en-US" dirty="0"/>
              <a:t>investigate how </a:t>
            </a:r>
            <a:r>
              <a:rPr lang="en-US" dirty="0" smtClean="0"/>
              <a:t>Western collective </a:t>
            </a:r>
            <a:r>
              <a:rPr lang="en-US" dirty="0"/>
              <a:t>identities of the </a:t>
            </a:r>
            <a:r>
              <a:rPr lang="en-US" dirty="0" smtClean="0"/>
              <a:t>Self </a:t>
            </a:r>
            <a:r>
              <a:rPr lang="en-US" dirty="0"/>
              <a:t>and the </a:t>
            </a:r>
            <a:r>
              <a:rPr lang="en-US" dirty="0" smtClean="0"/>
              <a:t>Other </a:t>
            </a:r>
            <a:r>
              <a:rPr lang="en-US" dirty="0"/>
              <a:t>are conveyed in and between cultures through pictures as well as through (or in symbiosis with) verbal </a:t>
            </a:r>
            <a:r>
              <a:rPr lang="en-US" dirty="0" smtClean="0"/>
              <a:t>discourse.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sv-SE" u="sng" dirty="0" err="1" smtClean="0"/>
              <a:t>Two</a:t>
            </a:r>
            <a:r>
              <a:rPr lang="sv-SE" u="sng" dirty="0" smtClean="0"/>
              <a:t> </a:t>
            </a:r>
            <a:r>
              <a:rPr lang="sv-SE" u="sng" dirty="0"/>
              <a:t>major </a:t>
            </a:r>
            <a:r>
              <a:rPr lang="sv-SE" u="sng" dirty="0" err="1"/>
              <a:t>historical</a:t>
            </a:r>
            <a:r>
              <a:rPr lang="sv-SE" u="sng" dirty="0"/>
              <a:t> </a:t>
            </a:r>
            <a:r>
              <a:rPr lang="sv-SE" u="sng" dirty="0" smtClean="0"/>
              <a:t>segments:</a:t>
            </a:r>
          </a:p>
          <a:p>
            <a:r>
              <a:rPr lang="sv-SE" b="1" dirty="0" smtClean="0"/>
              <a:t>(i</a:t>
            </a:r>
            <a:r>
              <a:rPr lang="sv-SE" b="1" dirty="0"/>
              <a:t>) </a:t>
            </a:r>
            <a:r>
              <a:rPr lang="sv-SE" u="sng" dirty="0" smtClean="0"/>
              <a:t>The </a:t>
            </a:r>
            <a:r>
              <a:rPr lang="sv-SE" u="sng" dirty="0"/>
              <a:t>initial </a:t>
            </a:r>
            <a:r>
              <a:rPr lang="sv-SE" u="sng" dirty="0" smtClean="0"/>
              <a:t>”</a:t>
            </a:r>
            <a:r>
              <a:rPr lang="sv-SE" u="sng" dirty="0" err="1" smtClean="0"/>
              <a:t>first</a:t>
            </a:r>
            <a:r>
              <a:rPr lang="sv-SE" u="sng" dirty="0" smtClean="0"/>
              <a:t> </a:t>
            </a:r>
            <a:r>
              <a:rPr lang="sv-SE" u="sng" dirty="0" err="1" smtClean="0"/>
              <a:t>contact</a:t>
            </a:r>
            <a:r>
              <a:rPr lang="sv-SE" u="sng" dirty="0" smtClean="0"/>
              <a:t>”: </a:t>
            </a:r>
            <a:r>
              <a:rPr lang="en-US" dirty="0"/>
              <a:t>Western images of collective selves in relation to alien cultures from the 16th </a:t>
            </a:r>
            <a:r>
              <a:rPr lang="en-US" dirty="0" smtClean="0"/>
              <a:t>century </a:t>
            </a:r>
            <a:r>
              <a:rPr lang="en-US" dirty="0"/>
              <a:t>to the </a:t>
            </a:r>
            <a:r>
              <a:rPr lang="en-US" dirty="0" smtClean="0"/>
              <a:t>present, i.e. </a:t>
            </a:r>
            <a:r>
              <a:rPr lang="en-US" dirty="0"/>
              <a:t>the discovery of the “new” continent of the Americas, the detailed exploration of other parts of the world, and the documentation of Europeans lands in the portraits of a travelling painter.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(ii</a:t>
            </a:r>
            <a:r>
              <a:rPr lang="en-US" b="1" dirty="0"/>
              <a:t>) </a:t>
            </a:r>
            <a:r>
              <a:rPr lang="en-US" dirty="0" smtClean="0"/>
              <a:t>Encounters confined </a:t>
            </a:r>
            <a:r>
              <a:rPr lang="en-US" dirty="0"/>
              <a:t>to face-to-face interactions or reactions related to </a:t>
            </a:r>
            <a:r>
              <a:rPr lang="en-US" dirty="0" smtClean="0"/>
              <a:t>image-production during the </a:t>
            </a:r>
            <a:r>
              <a:rPr lang="en-US" dirty="0"/>
              <a:t>latest century with its complex and contested image-production tied to cultural identity, covering for instance the ideals of Americanization, </a:t>
            </a:r>
            <a:r>
              <a:rPr lang="en-US" b="1" u="sng" dirty="0"/>
              <a:t>National Socialist conceptions of cultural-racial identities</a:t>
            </a:r>
            <a:r>
              <a:rPr lang="en-US" dirty="0"/>
              <a:t>, and the ceremonial communication of the suicide bomber photograph.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2145917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Maiolica dish with Laocoön and his two sons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dirty="0" smtClean="0"/>
              <a:t>(</a:t>
            </a:r>
            <a:r>
              <a:rPr lang="en-US" sz="2800" dirty="0"/>
              <a:t>Urbino, Italy, c. 1530</a:t>
            </a:r>
            <a:r>
              <a:rPr lang="en-US" sz="2800" dirty="0" smtClean="0"/>
              <a:t>) </a:t>
            </a:r>
            <a:endParaRPr lang="sv-SE" sz="2800" dirty="0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32912"/>
            <a:ext cx="6480719" cy="486053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6092102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2400" b="1" dirty="0"/>
              <a:t>Leonardo: </a:t>
            </a:r>
            <a:r>
              <a:rPr lang="sv-SE" sz="2400" b="1" dirty="0" smtClean="0"/>
              <a:t>”Last </a:t>
            </a:r>
            <a:r>
              <a:rPr lang="sv-SE" sz="2400" b="1" dirty="0" err="1" smtClean="0"/>
              <a:t>Supper</a:t>
            </a:r>
            <a:r>
              <a:rPr lang="sv-SE" sz="2400" b="1" dirty="0" smtClean="0"/>
              <a:t>” (1495-98) &amp; copy (</a:t>
            </a:r>
            <a:r>
              <a:rPr lang="sv-SE" sz="2400" b="1" dirty="0" err="1" smtClean="0"/>
              <a:t>Giampietrino</a:t>
            </a:r>
            <a:r>
              <a:rPr lang="sv-SE" sz="2400" b="1" dirty="0" smtClean="0"/>
              <a:t>, c. 1520)</a:t>
            </a:r>
            <a:r>
              <a:rPr lang="sv-SE" sz="2400" b="1" dirty="0"/>
              <a:t/>
            </a:r>
            <a:br>
              <a:rPr lang="sv-SE" sz="2400" b="1" dirty="0"/>
            </a:br>
            <a:endParaRPr lang="sv-SE" sz="24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520027" cy="237626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latshållare för innehåll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71" y="3861048"/>
            <a:ext cx="6804757" cy="259228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220842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b="1" dirty="0" err="1" smtClean="0"/>
              <a:t>Gian</a:t>
            </a:r>
            <a:r>
              <a:rPr lang="sv-SE" sz="2400" b="1" dirty="0" smtClean="0"/>
              <a:t> </a:t>
            </a:r>
            <a:r>
              <a:rPr lang="sv-SE" sz="2400" b="1" dirty="0"/>
              <a:t>L</a:t>
            </a:r>
            <a:r>
              <a:rPr lang="sv-SE" sz="2400" b="1" dirty="0" smtClean="0"/>
              <a:t>orenzo </a:t>
            </a:r>
            <a:r>
              <a:rPr lang="sv-SE" sz="2400" b="1" dirty="0" err="1" smtClean="0"/>
              <a:t>Bernini</a:t>
            </a:r>
            <a:r>
              <a:rPr lang="sv-SE" sz="2400" b="1" dirty="0" smtClean="0"/>
              <a:t>: </a:t>
            </a:r>
            <a:r>
              <a:rPr lang="sv-SE" sz="2400" b="1" dirty="0"/>
              <a:t>” </a:t>
            </a:r>
            <a:r>
              <a:rPr lang="sv-SE" sz="2400" b="1" dirty="0" smtClean="0"/>
              <a:t>Apollo and Daphne” (1622-25)</a:t>
            </a:r>
            <a:endParaRPr lang="sv-SE" sz="24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76807"/>
            <a:ext cx="3537525" cy="47167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latshållare för innehåll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76805"/>
            <a:ext cx="3528392" cy="470452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275016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ubrik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altLang="sv-SE" sz="2800" u="sng" dirty="0" smtClean="0"/>
              <a:t>Narrative extrapolation from </a:t>
            </a:r>
            <a:r>
              <a:rPr lang="sv-SE" altLang="sv-SE" sz="2800" u="sng" dirty="0" err="1" smtClean="0"/>
              <a:t>unclear</a:t>
            </a:r>
            <a:r>
              <a:rPr lang="sv-SE" altLang="sv-SE" sz="2800" u="sng" dirty="0" smtClean="0"/>
              <a:t>, </a:t>
            </a:r>
            <a:r>
              <a:rPr lang="sv-SE" altLang="sv-SE" sz="2800" u="sng" dirty="0" err="1" smtClean="0"/>
              <a:t>more</a:t>
            </a:r>
            <a:r>
              <a:rPr lang="sv-SE" altLang="sv-SE" sz="2800" u="sng" dirty="0" smtClean="0"/>
              <a:t> or less </a:t>
            </a:r>
            <a:r>
              <a:rPr lang="sv-SE" altLang="sv-SE" sz="2800" u="sng" dirty="0" err="1" smtClean="0"/>
              <a:t>stereotypical</a:t>
            </a:r>
            <a:r>
              <a:rPr lang="sv-SE" altLang="sv-SE" sz="2800" u="sng" dirty="0" smtClean="0"/>
              <a:t>, </a:t>
            </a:r>
            <a:r>
              <a:rPr lang="sv-SE" altLang="sv-SE" sz="2800" u="sng" dirty="0" err="1" smtClean="0"/>
              <a:t>implied</a:t>
            </a:r>
            <a:r>
              <a:rPr lang="sv-SE" altLang="sv-SE" sz="2800" u="sng" dirty="0" smtClean="0"/>
              <a:t> action </a:t>
            </a:r>
            <a:r>
              <a:rPr lang="sv-SE" altLang="sv-SE" sz="2800" u="sng" dirty="0" err="1" smtClean="0"/>
              <a:t>sequences</a:t>
            </a:r>
            <a:r>
              <a:rPr lang="sv-SE" altLang="sv-SE" sz="2800" u="sng" dirty="0" smtClean="0"/>
              <a:t> </a:t>
            </a:r>
            <a:br>
              <a:rPr lang="sv-SE" altLang="sv-SE" sz="2800" u="sng" dirty="0" smtClean="0"/>
            </a:br>
            <a:r>
              <a:rPr lang="sv-SE" altLang="sv-SE" sz="2800" u="sng" dirty="0"/>
              <a:t/>
            </a:r>
            <a:br>
              <a:rPr lang="sv-SE" altLang="sv-SE" sz="2800" u="sng" dirty="0"/>
            </a:br>
            <a:r>
              <a:rPr lang="sv-SE" altLang="sv-SE" sz="2800" b="1" dirty="0" smtClean="0"/>
              <a:t>Edward Hopper: ”Automat” (1927)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07805"/>
            <a:ext cx="5500562" cy="4301515"/>
          </a:xfrm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904113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/>
              <a:t>Three </a:t>
            </a:r>
            <a:r>
              <a:rPr lang="sv-SE" sz="3200" b="1" dirty="0" err="1" smtClean="0"/>
              <a:t>Levels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of</a:t>
            </a:r>
            <a:r>
              <a:rPr lang="sv-SE" sz="3200" b="1" dirty="0" smtClean="0"/>
              <a:t> (</a:t>
            </a:r>
            <a:r>
              <a:rPr lang="sv-SE" sz="3200" b="1" dirty="0" err="1" smtClean="0"/>
              <a:t>Pictorial</a:t>
            </a:r>
            <a:r>
              <a:rPr lang="sv-SE" sz="3200" b="1" dirty="0" smtClean="0"/>
              <a:t>) </a:t>
            </a:r>
            <a:r>
              <a:rPr lang="sv-SE" sz="3200" b="1" dirty="0" err="1"/>
              <a:t>Storytelling</a:t>
            </a:r>
            <a:r>
              <a:rPr lang="sv-SE" sz="3200" b="1" dirty="0"/>
              <a:t>:</a:t>
            </a:r>
            <a:endParaRPr lang="sv-SE" sz="3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99715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</a:t>
            </a:r>
            <a:r>
              <a:rPr lang="en-GB" u="sng" dirty="0" smtClean="0"/>
              <a:t>Single </a:t>
            </a:r>
            <a:r>
              <a:rPr lang="en-GB" u="sng" dirty="0"/>
              <a:t>events</a:t>
            </a:r>
            <a:r>
              <a:rPr lang="en-GB" dirty="0"/>
              <a:t>, understood as the transition from one state of affairs to another, usually involving (groups of) agents;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/>
              <a:t>ii) </a:t>
            </a:r>
            <a:r>
              <a:rPr lang="en-GB" u="sng" dirty="0" smtClean="0"/>
              <a:t>Stories</a:t>
            </a:r>
            <a:r>
              <a:rPr lang="en-GB" dirty="0"/>
              <a:t>, i.e. particular sequences of related events that are situated in the past, retold for e.g. ideological purposes and involving disruptive turns in the narrated happenings;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(iii</a:t>
            </a:r>
            <a:r>
              <a:rPr lang="en-GB" dirty="0"/>
              <a:t>) </a:t>
            </a:r>
            <a:r>
              <a:rPr lang="en-GB" dirty="0" smtClean="0"/>
              <a:t>By </a:t>
            </a:r>
            <a:r>
              <a:rPr lang="en-GB" dirty="0"/>
              <a:t>implication, </a:t>
            </a:r>
            <a:r>
              <a:rPr lang="en-GB" u="sng" dirty="0"/>
              <a:t>master-narratives</a:t>
            </a:r>
            <a:r>
              <a:rPr lang="en-GB" dirty="0"/>
              <a:t> being deeply embedded in a culture, which provide cosmological explanations and a pattern for cultural life and social structure. 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5230667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sz="3600" b="1" u="sng" dirty="0"/>
              <a:t>2</a:t>
            </a:r>
            <a:r>
              <a:rPr lang="sv-SE" sz="3600" b="1" u="sng" dirty="0" smtClean="0"/>
              <a:t>. </a:t>
            </a:r>
            <a:r>
              <a:rPr lang="en-GB" sz="3200" b="1" u="sng" dirty="0"/>
              <a:t>Constructing (Collective) </a:t>
            </a:r>
            <a:r>
              <a:rPr lang="en-GB" sz="3200" b="1" u="sng" dirty="0" smtClean="0"/>
              <a:t>Otherness</a:t>
            </a:r>
            <a:br>
              <a:rPr lang="en-GB" sz="3200" b="1" u="sng" dirty="0" smtClean="0"/>
            </a:br>
            <a:r>
              <a:rPr lang="en-GB" sz="2200" dirty="0" smtClean="0"/>
              <a:t>(“The Pigtail has got to go”, Puck, 1898)</a:t>
            </a:r>
            <a:r>
              <a:rPr lang="en-US" sz="3600" b="1" u="sng" dirty="0" smtClean="0"/>
              <a:t/>
            </a:r>
            <a:br>
              <a:rPr lang="en-US" sz="3600" b="1" u="sng" dirty="0" smtClean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3874448" cy="5114784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223248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 err="1" smtClean="0">
                <a:solidFill>
                  <a:prstClr val="black"/>
                </a:solidFill>
              </a:rPr>
              <a:t>Cultural</a:t>
            </a:r>
            <a:r>
              <a:rPr lang="sv-SE" sz="2800" b="1" dirty="0" smtClean="0">
                <a:solidFill>
                  <a:prstClr val="black"/>
                </a:solidFill>
              </a:rPr>
              <a:t> </a:t>
            </a:r>
            <a:r>
              <a:rPr lang="sv-SE" sz="2800" b="1" dirty="0" err="1" smtClean="0">
                <a:solidFill>
                  <a:prstClr val="black"/>
                </a:solidFill>
              </a:rPr>
              <a:t>Semiotics</a:t>
            </a:r>
            <a:r>
              <a:rPr lang="sv-SE" sz="2800" b="1" dirty="0" smtClean="0">
                <a:solidFill>
                  <a:prstClr val="black"/>
                </a:solidFill>
              </a:rPr>
              <a:t>: Ego-</a:t>
            </a:r>
            <a:r>
              <a:rPr lang="sv-SE" sz="2800" b="1" dirty="0">
                <a:solidFill>
                  <a:prstClr val="black"/>
                </a:solidFill>
              </a:rPr>
              <a:t>, Alter- &amp; Alius-</a:t>
            </a:r>
            <a:r>
              <a:rPr lang="sv-SE" sz="2800" b="1" dirty="0" err="1">
                <a:solidFill>
                  <a:prstClr val="black"/>
                </a:solidFill>
              </a:rPr>
              <a:t>cultures</a:t>
            </a:r>
            <a:r>
              <a:rPr lang="sv-SE" sz="2800" b="1" dirty="0">
                <a:solidFill>
                  <a:prstClr val="black"/>
                </a:solidFill>
              </a:rPr>
              <a:t> (</a:t>
            </a:r>
            <a:r>
              <a:rPr lang="sv-SE" sz="2800" b="1" dirty="0" smtClean="0">
                <a:solidFill>
                  <a:prstClr val="black"/>
                </a:solidFill>
              </a:rPr>
              <a:t>i)</a:t>
            </a:r>
            <a:endParaRPr lang="sv-SE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" y="1600200"/>
            <a:ext cx="7701734" cy="4525963"/>
          </a:xfrm>
          <a:prstGeom prst="rect">
            <a:avLst/>
          </a:prstGeom>
          <a:solidFill>
            <a:srgbClr val="71DAFF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012858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b="1" dirty="0" err="1">
                <a:solidFill>
                  <a:prstClr val="black"/>
                </a:solidFill>
              </a:rPr>
              <a:t>Cultural</a:t>
            </a:r>
            <a:r>
              <a:rPr lang="sv-SE" sz="2800" b="1" dirty="0">
                <a:solidFill>
                  <a:prstClr val="black"/>
                </a:solidFill>
              </a:rPr>
              <a:t> </a:t>
            </a:r>
            <a:r>
              <a:rPr lang="sv-SE" sz="2800" b="1" dirty="0" err="1" smtClean="0">
                <a:solidFill>
                  <a:prstClr val="black"/>
                </a:solidFill>
              </a:rPr>
              <a:t>Semiotics</a:t>
            </a:r>
            <a:r>
              <a:rPr lang="sv-SE" sz="2800" b="1" dirty="0">
                <a:solidFill>
                  <a:prstClr val="black"/>
                </a:solidFill>
              </a:rPr>
              <a:t>: </a:t>
            </a:r>
            <a:r>
              <a:rPr lang="sv-SE" sz="2800" b="1" dirty="0" smtClean="0">
                <a:solidFill>
                  <a:prstClr val="black"/>
                </a:solidFill>
              </a:rPr>
              <a:t>Ego- </a:t>
            </a:r>
            <a:r>
              <a:rPr lang="sv-SE" sz="2800" b="1" dirty="0">
                <a:solidFill>
                  <a:prstClr val="black"/>
                </a:solidFill>
              </a:rPr>
              <a:t>&amp; </a:t>
            </a:r>
            <a:r>
              <a:rPr lang="sv-SE" sz="2800" b="1" dirty="0" err="1">
                <a:solidFill>
                  <a:prstClr val="black"/>
                </a:solidFill>
              </a:rPr>
              <a:t>Alius-cultures</a:t>
            </a:r>
            <a:r>
              <a:rPr lang="sv-SE" sz="2800" b="1" dirty="0">
                <a:solidFill>
                  <a:prstClr val="black"/>
                </a:solidFill>
              </a:rPr>
              <a:t> (</a:t>
            </a:r>
            <a:r>
              <a:rPr lang="sv-SE" sz="2800" b="1" dirty="0" smtClean="0">
                <a:solidFill>
                  <a:prstClr val="black"/>
                </a:solidFill>
              </a:rPr>
              <a:t>ii)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528192"/>
            <a:ext cx="8219256" cy="50691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 </a:t>
            </a:r>
            <a:r>
              <a:rPr lang="en-US" u="sng" dirty="0" smtClean="0"/>
              <a:t>Alius-culture</a:t>
            </a:r>
            <a:r>
              <a:rPr lang="en-US" dirty="0" smtClean="0"/>
              <a:t> </a:t>
            </a:r>
            <a:r>
              <a:rPr lang="en-US" dirty="0"/>
              <a:t>is characterized by the </a:t>
            </a:r>
            <a:r>
              <a:rPr lang="en-US" u="sng" dirty="0"/>
              <a:t>absence of dialogue </a:t>
            </a:r>
            <a:r>
              <a:rPr lang="en-US" dirty="0"/>
              <a:t>and – from the Ego-perspective - an unwillingness to understand and to be understood. </a:t>
            </a:r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Non-texts </a:t>
            </a:r>
            <a:r>
              <a:rPr lang="en-US" u="sng" dirty="0"/>
              <a:t>belonging to the Alius-culture are non-informative and lack any value</a:t>
            </a:r>
            <a:r>
              <a:rPr lang="en-US" dirty="0"/>
              <a:t>; they do not participate in a dialogical communicative act.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u="sng" dirty="0" smtClean="0"/>
              <a:t>relationship</a:t>
            </a:r>
            <a:r>
              <a:rPr lang="en-US" dirty="0" smtClean="0"/>
              <a:t> </a:t>
            </a:r>
            <a:r>
              <a:rPr lang="en-US" dirty="0"/>
              <a:t>between Ego-culture and </a:t>
            </a:r>
            <a:r>
              <a:rPr lang="en-US" dirty="0" smtClean="0"/>
              <a:t>Alius is </a:t>
            </a:r>
            <a:r>
              <a:rPr lang="en-US" u="sng" dirty="0" smtClean="0"/>
              <a:t>asymmetrical</a:t>
            </a:r>
            <a:r>
              <a:rPr lang="en-US" dirty="0"/>
              <a:t>, dominated by the Ego which decides which position to take versus the counterparts.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7933396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Social </a:t>
            </a:r>
            <a:r>
              <a:rPr lang="sv-SE" sz="3200" b="1" dirty="0" err="1" smtClean="0"/>
              <a:t>Psychology</a:t>
            </a:r>
            <a:r>
              <a:rPr lang="sv-SE" sz="3200" b="1" dirty="0" smtClean="0"/>
              <a:t>: In-Groups vs. </a:t>
            </a:r>
            <a:r>
              <a:rPr lang="sv-SE" sz="3200" b="1" dirty="0" err="1" smtClean="0"/>
              <a:t>Out</a:t>
            </a:r>
            <a:r>
              <a:rPr lang="sv-SE" sz="3200" b="1" dirty="0" smtClean="0"/>
              <a:t>-Groups (i)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50691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P</a:t>
            </a:r>
            <a:r>
              <a:rPr lang="en-GB" b="1" dirty="0" smtClean="0"/>
              <a:t>rejudice</a:t>
            </a:r>
            <a:r>
              <a:rPr lang="en-GB" dirty="0" smtClean="0"/>
              <a:t> - three </a:t>
            </a:r>
            <a:r>
              <a:rPr lang="en-GB" dirty="0"/>
              <a:t>components</a:t>
            </a:r>
            <a:r>
              <a:rPr lang="en-GB" dirty="0" smtClean="0"/>
              <a:t>:</a:t>
            </a:r>
            <a:r>
              <a:rPr lang="en-GB" dirty="0"/>
              <a:t> </a:t>
            </a:r>
            <a:endParaRPr lang="sv-SE" dirty="0"/>
          </a:p>
          <a:p>
            <a:r>
              <a:rPr lang="en-GB" dirty="0"/>
              <a:t>A</a:t>
            </a:r>
            <a:r>
              <a:rPr lang="en-GB" dirty="0" smtClean="0"/>
              <a:t>n </a:t>
            </a:r>
            <a:r>
              <a:rPr lang="en-GB" u="sng" dirty="0"/>
              <a:t>affective or emotional </a:t>
            </a:r>
            <a:r>
              <a:rPr lang="en-GB" dirty="0"/>
              <a:t>component, involving pro- or </a:t>
            </a:r>
            <a:r>
              <a:rPr lang="en-GB" dirty="0" smtClean="0"/>
              <a:t>con-emotions;</a:t>
            </a:r>
            <a:endParaRPr lang="sv-SE" dirty="0"/>
          </a:p>
          <a:p>
            <a:r>
              <a:rPr lang="en-GB" dirty="0"/>
              <a:t>A</a:t>
            </a:r>
            <a:r>
              <a:rPr lang="en-GB" dirty="0" smtClean="0"/>
              <a:t> </a:t>
            </a:r>
            <a:r>
              <a:rPr lang="en-GB" u="sng" dirty="0"/>
              <a:t>cognitive</a:t>
            </a:r>
            <a:r>
              <a:rPr lang="en-GB" dirty="0"/>
              <a:t> component, involving beliefs and </a:t>
            </a:r>
            <a:r>
              <a:rPr lang="en-GB" dirty="0" smtClean="0"/>
              <a:t>thought;</a:t>
            </a:r>
            <a:endParaRPr lang="sv-SE" dirty="0"/>
          </a:p>
          <a:p>
            <a:r>
              <a:rPr lang="en-GB" dirty="0"/>
              <a:t>A</a:t>
            </a:r>
            <a:r>
              <a:rPr lang="en-GB" dirty="0" smtClean="0"/>
              <a:t> </a:t>
            </a:r>
            <a:r>
              <a:rPr lang="en-GB" u="sng" dirty="0"/>
              <a:t>behavioural</a:t>
            </a:r>
            <a:r>
              <a:rPr lang="en-GB" dirty="0"/>
              <a:t> component, resulting in certain dispositions or actions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b="1" dirty="0" smtClean="0"/>
              <a:t>Stereotypes</a:t>
            </a:r>
            <a:r>
              <a:rPr lang="en-GB" dirty="0" smtClean="0"/>
              <a:t>:</a:t>
            </a:r>
          </a:p>
          <a:p>
            <a:r>
              <a:rPr lang="en-GB" i="1" dirty="0"/>
              <a:t>G</a:t>
            </a:r>
            <a:r>
              <a:rPr lang="en-GB" i="1" dirty="0" smtClean="0"/>
              <a:t>eneralization[s</a:t>
            </a:r>
            <a:r>
              <a:rPr lang="en-GB" i="1" dirty="0"/>
              <a:t>] </a:t>
            </a:r>
            <a:r>
              <a:rPr lang="en-GB" dirty="0"/>
              <a:t>about a group of people in which identical characteristics are assigned to virtually all members of the group, regardless of actual variation among the members. </a:t>
            </a:r>
            <a:endParaRPr lang="en-GB" dirty="0" smtClean="0"/>
          </a:p>
          <a:p>
            <a:r>
              <a:rPr lang="en-GB" i="1" dirty="0"/>
              <a:t>R</a:t>
            </a:r>
            <a:r>
              <a:rPr lang="en-GB" i="1" dirty="0" smtClean="0"/>
              <a:t>esistant </a:t>
            </a:r>
            <a:r>
              <a:rPr lang="en-GB" i="1" dirty="0"/>
              <a:t>to change </a:t>
            </a:r>
            <a:r>
              <a:rPr lang="en-GB" dirty="0"/>
              <a:t>on the basis of new </a:t>
            </a:r>
            <a:r>
              <a:rPr lang="en-GB" dirty="0" smtClean="0"/>
              <a:t>information.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22943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Social </a:t>
            </a:r>
            <a:r>
              <a:rPr lang="sv-SE" sz="3200" b="1" dirty="0" err="1" smtClean="0"/>
              <a:t>Psychology</a:t>
            </a:r>
            <a:r>
              <a:rPr lang="sv-SE" sz="3200" b="1" dirty="0" smtClean="0"/>
              <a:t>: In-Groups vs. </a:t>
            </a:r>
            <a:r>
              <a:rPr lang="sv-SE" sz="3200" b="1" dirty="0" err="1" smtClean="0"/>
              <a:t>Out</a:t>
            </a:r>
            <a:r>
              <a:rPr lang="sv-SE" sz="3200" b="1" dirty="0" smtClean="0"/>
              <a:t>-Groups (ii)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u="sng" dirty="0" smtClean="0"/>
              <a:t>In-group: </a:t>
            </a:r>
            <a:endParaRPr lang="en-GB" b="1" u="sng" dirty="0"/>
          </a:p>
          <a:p>
            <a:r>
              <a:rPr lang="en-GB" dirty="0"/>
              <a:t>A</a:t>
            </a:r>
            <a:r>
              <a:rPr lang="en-GB" dirty="0" smtClean="0"/>
              <a:t> </a:t>
            </a:r>
            <a:r>
              <a:rPr lang="en-GB" dirty="0"/>
              <a:t>social group to which one psychologically identifies as being a </a:t>
            </a:r>
            <a:r>
              <a:rPr lang="en-GB" dirty="0" smtClean="0"/>
              <a:t>member;</a:t>
            </a:r>
          </a:p>
          <a:p>
            <a:r>
              <a:rPr lang="en-GB" dirty="0" smtClean="0"/>
              <a:t>to </a:t>
            </a:r>
            <a:r>
              <a:rPr lang="en-GB" dirty="0"/>
              <a:t>which one has a sympathetic </a:t>
            </a:r>
            <a:r>
              <a:rPr lang="en-GB" dirty="0" smtClean="0"/>
              <a:t>attitude;</a:t>
            </a:r>
          </a:p>
          <a:p>
            <a:r>
              <a:rPr lang="en-GB" dirty="0"/>
              <a:t>members are experienced as more </a:t>
            </a:r>
            <a:r>
              <a:rPr lang="en-GB" dirty="0" smtClean="0"/>
              <a:t>diverse;</a:t>
            </a:r>
          </a:p>
          <a:p>
            <a:r>
              <a:rPr lang="en-GB" dirty="0" smtClean="0"/>
              <a:t>members </a:t>
            </a:r>
            <a:r>
              <a:rPr lang="en-GB" dirty="0"/>
              <a:t>are regarded as deserving a special, favourable </a:t>
            </a:r>
            <a:r>
              <a:rPr lang="en-GB" dirty="0" smtClean="0"/>
              <a:t>treatment.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Out-group: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social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 with which an individual does not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identify;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which may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regarded as threatening or in derogatory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terms;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members are experienced as more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homogeneous;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hich even may be regarded as lacking human qualities.</a:t>
            </a:r>
            <a:endParaRPr lang="sv-S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449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 err="1" smtClean="0"/>
              <a:t>Theoretical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Frameworks</a:t>
            </a:r>
            <a:r>
              <a:rPr lang="sv-SE" sz="2800" b="1" dirty="0" smtClean="0"/>
              <a:t> (i):</a:t>
            </a:r>
            <a:endParaRPr lang="sv-SE" sz="28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Semiotics </a:t>
            </a:r>
            <a:r>
              <a:rPr lang="en-US" sz="2400" b="1" dirty="0"/>
              <a:t>of culture</a:t>
            </a:r>
            <a:r>
              <a:rPr lang="en-US" sz="2400" dirty="0"/>
              <a:t>, which allows for </a:t>
            </a:r>
            <a:r>
              <a:rPr lang="en-US" sz="2400" dirty="0" smtClean="0"/>
              <a:t>analyses </a:t>
            </a:r>
            <a:r>
              <a:rPr lang="en-US" sz="2400" dirty="0"/>
              <a:t>of actual or experienced (dis)similarities between different kinds of alien cultures and our own.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is particularly concerned with </a:t>
            </a:r>
            <a:r>
              <a:rPr lang="en-US" sz="2400" dirty="0" smtClean="0"/>
              <a:t>pictorial renderings </a:t>
            </a:r>
            <a:r>
              <a:rPr lang="en-US" sz="2400" dirty="0"/>
              <a:t>of the cultures involved, and it highlights the </a:t>
            </a:r>
            <a:r>
              <a:rPr lang="en-US" sz="2400" u="sng" dirty="0"/>
              <a:t>narrative potentials of these pictures</a:t>
            </a:r>
            <a:r>
              <a:rPr lang="en-US" sz="2400" dirty="0"/>
              <a:t>, which has often been doubted. </a:t>
            </a:r>
            <a:r>
              <a:rPr lang="en-US" sz="2400" dirty="0" smtClean="0"/>
              <a:t>In </a:t>
            </a:r>
            <a:r>
              <a:rPr lang="en-US" sz="2400" dirty="0"/>
              <a:t>the studies of visual culture, polarized worldviews, like that of a home culture and a foreign culture, appear regularly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u="sng" dirty="0" smtClean="0"/>
              <a:t>Pictures</a:t>
            </a:r>
            <a:r>
              <a:rPr lang="en-US" sz="2400" dirty="0"/>
              <a:t>, just as written documents, are always conceived </a:t>
            </a:r>
            <a:r>
              <a:rPr lang="en-US" sz="2400" u="sng" dirty="0"/>
              <a:t>from one particular point of view</a:t>
            </a:r>
            <a:r>
              <a:rPr lang="en-US" sz="2400" dirty="0"/>
              <a:t>, giving “our” vision of “them”, as well as “their” vision of us. Whenever possible, we consider pictures expressing the perspective of both cultures involved in the encounter.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632185966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Social </a:t>
            </a:r>
            <a:r>
              <a:rPr lang="sv-SE" sz="3200" b="1" dirty="0" err="1" smtClean="0"/>
              <a:t>Psychology</a:t>
            </a:r>
            <a:r>
              <a:rPr lang="sv-SE" sz="3200" b="1" dirty="0" smtClean="0"/>
              <a:t>: In-Groups vs. </a:t>
            </a:r>
            <a:r>
              <a:rPr lang="sv-SE" sz="3200" b="1" dirty="0" err="1" smtClean="0"/>
              <a:t>Out</a:t>
            </a:r>
            <a:r>
              <a:rPr lang="sv-SE" sz="3200" b="1" dirty="0" smtClean="0"/>
              <a:t>-Groups (ii)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In-group: </a:t>
            </a: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group to which one psychologically identifies as being a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member;</a:t>
            </a:r>
          </a:p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one has a sympathetic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attitude;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members are experienced as more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diverse;</a:t>
            </a:r>
          </a:p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members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regarded as deserving a special, favourable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treatment.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US" b="1" u="sng" dirty="0" smtClean="0"/>
              <a:t>Out-group:</a:t>
            </a:r>
          </a:p>
          <a:p>
            <a:r>
              <a:rPr lang="en-US" dirty="0" smtClean="0"/>
              <a:t>A social </a:t>
            </a:r>
            <a:r>
              <a:rPr lang="en-US" dirty="0"/>
              <a:t>group with which an individual does not </a:t>
            </a:r>
            <a:r>
              <a:rPr lang="en-US" dirty="0" smtClean="0"/>
              <a:t>identify;</a:t>
            </a:r>
          </a:p>
          <a:p>
            <a:r>
              <a:rPr lang="en-US" dirty="0" smtClean="0"/>
              <a:t>which may </a:t>
            </a:r>
            <a:r>
              <a:rPr lang="en-US" dirty="0"/>
              <a:t>be regarded as threatening or in derogatory </a:t>
            </a:r>
            <a:r>
              <a:rPr lang="en-US" dirty="0" smtClean="0"/>
              <a:t>terms;</a:t>
            </a:r>
          </a:p>
          <a:p>
            <a:r>
              <a:rPr lang="en-GB" dirty="0"/>
              <a:t>members are experienced as more </a:t>
            </a:r>
            <a:r>
              <a:rPr lang="en-GB" dirty="0" smtClean="0"/>
              <a:t>homogeneous;</a:t>
            </a:r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hich even may be regarded as lacking human qualities.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4435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200" b="1" dirty="0"/>
              <a:t>Social </a:t>
            </a:r>
            <a:r>
              <a:rPr lang="sv-SE" sz="3200" b="1" dirty="0" err="1"/>
              <a:t>Psychology</a:t>
            </a:r>
            <a:r>
              <a:rPr lang="sv-SE" sz="3200" b="1" dirty="0"/>
              <a:t>: </a:t>
            </a:r>
            <a:r>
              <a:rPr lang="sv-SE" sz="3200" b="1" dirty="0" err="1"/>
              <a:t>Dehumanization</a:t>
            </a: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2400" dirty="0" smtClean="0"/>
              <a:t>(</a:t>
            </a:r>
            <a:r>
              <a:rPr lang="sv-SE" sz="2400" dirty="0" err="1" smtClean="0"/>
              <a:t>e.g</a:t>
            </a:r>
            <a:r>
              <a:rPr lang="sv-SE" sz="2400" dirty="0" smtClean="0"/>
              <a:t>. Nick </a:t>
            </a:r>
            <a:r>
              <a:rPr lang="en-GB" sz="2400" dirty="0" smtClean="0"/>
              <a:t>Haslam: “Dehumanization</a:t>
            </a:r>
            <a:r>
              <a:rPr lang="en-GB" sz="2400" dirty="0"/>
              <a:t>: An Integrative </a:t>
            </a:r>
            <a:r>
              <a:rPr lang="en-GB" sz="2400" dirty="0" smtClean="0"/>
              <a:t>Review”,</a:t>
            </a:r>
            <a:r>
              <a:rPr lang="en-GB" sz="2400" dirty="0"/>
              <a:t> </a:t>
            </a:r>
            <a:r>
              <a:rPr lang="en-GB" sz="2400" i="1" dirty="0"/>
              <a:t>Personality and Social Psychology Review</a:t>
            </a:r>
            <a:r>
              <a:rPr lang="en-GB" sz="2400" dirty="0"/>
              <a:t>, </a:t>
            </a:r>
            <a:r>
              <a:rPr lang="en-GB" sz="2400" dirty="0" smtClean="0"/>
              <a:t>10</a:t>
            </a:r>
            <a:r>
              <a:rPr lang="en-GB" sz="2400" dirty="0"/>
              <a:t>/</a:t>
            </a:r>
            <a:r>
              <a:rPr lang="en-GB" sz="2400" dirty="0" smtClean="0"/>
              <a:t>2006)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5141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u="sng" dirty="0"/>
              <a:t>Research on Dehumanization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The </a:t>
            </a:r>
            <a:r>
              <a:rPr lang="en-US" sz="2200" u="sng" dirty="0"/>
              <a:t>meaning of humanness </a:t>
            </a:r>
            <a:r>
              <a:rPr lang="en-US" sz="2200" dirty="0"/>
              <a:t>is often </a:t>
            </a:r>
            <a:r>
              <a:rPr lang="en-US" sz="2200" dirty="0" smtClean="0"/>
              <a:t>unanalyzed.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Plausible distinction between</a:t>
            </a:r>
          </a:p>
          <a:p>
            <a:pPr marL="0" indent="0">
              <a:buNone/>
            </a:pPr>
            <a:endParaRPr lang="en-US" sz="2200" dirty="0"/>
          </a:p>
          <a:p>
            <a:pPr marL="514350" indent="-514350">
              <a:buFont typeface="+mj-lt"/>
              <a:buAutoNum type="alphaLcParenR"/>
            </a:pPr>
            <a:r>
              <a:rPr lang="en-US" sz="2200" u="sng" dirty="0" smtClean="0"/>
              <a:t>Uniquely </a:t>
            </a:r>
            <a:r>
              <a:rPr lang="en-US" sz="2200" u="sng" dirty="0"/>
              <a:t>human (UH) characteristics </a:t>
            </a:r>
            <a:endParaRPr lang="en-US" sz="2200" u="sng" dirty="0" smtClean="0"/>
          </a:p>
          <a:p>
            <a:pPr marL="457200" indent="-457200">
              <a:buFont typeface="+mj-lt"/>
              <a:buAutoNum type="alphaLcParenR"/>
            </a:pPr>
            <a:endParaRPr lang="en-US" sz="2200" dirty="0"/>
          </a:p>
          <a:p>
            <a:pPr marL="514350" indent="-514350">
              <a:buFont typeface="+mj-lt"/>
              <a:buAutoNum type="alphaLcParenR"/>
            </a:pPr>
            <a:r>
              <a:rPr lang="en-US" sz="2200" u="sng" dirty="0"/>
              <a:t>Human nature (HN) </a:t>
            </a:r>
            <a:endParaRPr lang="en-US" sz="2200" u="sng" dirty="0" smtClean="0"/>
          </a:p>
          <a:p>
            <a:pPr marL="514350" indent="-514350">
              <a:buAutoNum type="alphaLcParenR"/>
            </a:pPr>
            <a:endParaRPr lang="en-US" sz="2200" u="sng" dirty="0"/>
          </a:p>
          <a:p>
            <a:pPr marL="0" indent="0">
              <a:buNone/>
            </a:pPr>
            <a:r>
              <a:rPr lang="en-US" sz="2200" dirty="0"/>
              <a:t>E.g. </a:t>
            </a:r>
            <a:r>
              <a:rPr lang="en-US" sz="2200" i="1" dirty="0"/>
              <a:t>having</a:t>
            </a:r>
            <a:r>
              <a:rPr lang="en-US" sz="2200" dirty="0"/>
              <a:t> </a:t>
            </a:r>
            <a:r>
              <a:rPr lang="en-US" sz="2200" i="1" dirty="0"/>
              <a:t>wings</a:t>
            </a:r>
            <a:r>
              <a:rPr lang="en-US" sz="2200" dirty="0"/>
              <a:t> is a core characteristic of birds, but not distinctive from other animals;</a:t>
            </a:r>
          </a:p>
          <a:p>
            <a:pPr marL="0" indent="0">
              <a:buNone/>
            </a:pPr>
            <a:r>
              <a:rPr lang="en-US" sz="2200" i="1" dirty="0"/>
              <a:t>Curiosity</a:t>
            </a:r>
            <a:r>
              <a:rPr lang="en-US" sz="2200" dirty="0"/>
              <a:t> </a:t>
            </a:r>
            <a:r>
              <a:rPr lang="en-US" sz="2200" dirty="0" smtClean="0"/>
              <a:t>is a </a:t>
            </a:r>
            <a:r>
              <a:rPr lang="en-US" sz="2200" dirty="0"/>
              <a:t>core characteristic of humans, but not distinctive from other animals.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Empirical </a:t>
            </a:r>
            <a:r>
              <a:rPr lang="en-US" sz="2200" dirty="0"/>
              <a:t>studies (with Western participants) seem to confirm the </a:t>
            </a:r>
            <a:r>
              <a:rPr lang="en-US" sz="2200" dirty="0" smtClean="0"/>
              <a:t>existence of these </a:t>
            </a:r>
            <a:r>
              <a:rPr lang="en-US" sz="2200" b="1" dirty="0" smtClean="0"/>
              <a:t>two senses  of </a:t>
            </a:r>
            <a:r>
              <a:rPr lang="en-US" sz="2100" b="1" dirty="0" smtClean="0"/>
              <a:t>“humanness” (and its opposite) in social perception</a:t>
            </a:r>
            <a:r>
              <a:rPr lang="en-US" sz="2100" dirty="0" smtClean="0"/>
              <a:t>.</a:t>
            </a:r>
          </a:p>
          <a:p>
            <a:r>
              <a:rPr lang="en-US" sz="2100" dirty="0" smtClean="0"/>
              <a:t>Further cross-cultural studies needed</a:t>
            </a:r>
            <a:r>
              <a:rPr lang="en-US" sz="2100" dirty="0"/>
              <a:t>?</a:t>
            </a:r>
            <a:endParaRPr lang="en-US" sz="21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16894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/>
              <a:t>Social </a:t>
            </a:r>
            <a:r>
              <a:rPr lang="sv-SE" sz="3200" b="1" dirty="0" err="1"/>
              <a:t>Psychology</a:t>
            </a:r>
            <a:r>
              <a:rPr lang="sv-SE" sz="3200" b="1" dirty="0"/>
              <a:t>: </a:t>
            </a:r>
            <a:r>
              <a:rPr lang="sv-SE" sz="3200" b="1" dirty="0" err="1"/>
              <a:t>Dehumanization</a:t>
            </a:r>
            <a:r>
              <a:rPr lang="sv-SE" sz="3200" b="1" dirty="0" smtClean="0"/>
              <a:t/>
            </a:r>
            <a:br>
              <a:rPr lang="sv-SE" sz="3200" b="1" dirty="0" smtClean="0"/>
            </a:b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1560" y="1124744"/>
            <a:ext cx="8075240" cy="56166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Uniquely </a:t>
            </a:r>
            <a:r>
              <a:rPr lang="en-US" b="1" u="sng" dirty="0"/>
              <a:t>human (UH) characteristics </a:t>
            </a:r>
            <a:r>
              <a:rPr lang="en-US" dirty="0"/>
              <a:t>– what separates humans from esp. animals, but may vary across and within cultures; </a:t>
            </a:r>
            <a:r>
              <a:rPr lang="en-US" u="sng" dirty="0"/>
              <a:t>acquired</a:t>
            </a:r>
            <a:r>
              <a:rPr lang="en-US" dirty="0"/>
              <a:t> characteristics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Civilty</a:t>
            </a:r>
            <a:endParaRPr lang="en-US" dirty="0" smtClean="0"/>
          </a:p>
          <a:p>
            <a:r>
              <a:rPr lang="en-US" dirty="0" smtClean="0"/>
              <a:t>Refinement</a:t>
            </a:r>
          </a:p>
          <a:p>
            <a:r>
              <a:rPr lang="en-US" dirty="0" smtClean="0"/>
              <a:t>Moral sensibility</a:t>
            </a:r>
          </a:p>
          <a:p>
            <a:r>
              <a:rPr lang="en-US" dirty="0" smtClean="0"/>
              <a:t>Rationality, logic</a:t>
            </a:r>
          </a:p>
          <a:p>
            <a:r>
              <a:rPr lang="en-US" dirty="0" smtClean="0"/>
              <a:t>Maturity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Animalistic dehumanization</a:t>
            </a:r>
          </a:p>
          <a:p>
            <a:r>
              <a:rPr lang="en-US" dirty="0" smtClean="0"/>
              <a:t>Lack of culture</a:t>
            </a:r>
          </a:p>
          <a:p>
            <a:r>
              <a:rPr lang="en-US" dirty="0" smtClean="0"/>
              <a:t>Coarseness</a:t>
            </a:r>
          </a:p>
          <a:p>
            <a:r>
              <a:rPr lang="en-US" dirty="0" smtClean="0"/>
              <a:t>Amorality, lack of self-restraint</a:t>
            </a:r>
          </a:p>
          <a:p>
            <a:r>
              <a:rPr lang="en-US" dirty="0" smtClean="0"/>
              <a:t>Irrationality, instinct</a:t>
            </a:r>
          </a:p>
          <a:p>
            <a:r>
              <a:rPr lang="en-US" dirty="0" smtClean="0"/>
              <a:t>Childlikeness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b="1" dirty="0"/>
              <a:t>Accompanying emotions</a:t>
            </a:r>
            <a:r>
              <a:rPr lang="en-US" dirty="0"/>
              <a:t>: contempt, disgust, explanation of others’ </a:t>
            </a:r>
            <a:r>
              <a:rPr lang="en-US" dirty="0" smtClean="0"/>
              <a:t>behavior </a:t>
            </a:r>
            <a:r>
              <a:rPr lang="en-US" dirty="0"/>
              <a:t>in terms of desires/wants rather than rational considerations.</a:t>
            </a:r>
          </a:p>
          <a:p>
            <a:endParaRPr lang="en-US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10394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Social </a:t>
            </a:r>
            <a:r>
              <a:rPr lang="sv-SE" sz="3200" b="1" dirty="0" err="1" smtClean="0"/>
              <a:t>Psychology</a:t>
            </a:r>
            <a:r>
              <a:rPr lang="sv-SE" sz="3200" b="1" dirty="0" smtClean="0"/>
              <a:t>: </a:t>
            </a:r>
            <a:r>
              <a:rPr lang="sv-SE" sz="3200" b="1" dirty="0" err="1" smtClean="0"/>
              <a:t>Dehumanization</a:t>
            </a:r>
            <a:r>
              <a:rPr lang="sv-SE" sz="3200" b="1" dirty="0" smtClean="0"/>
              <a:t> 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51411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u="sng" dirty="0" smtClean="0"/>
              <a:t>Human </a:t>
            </a:r>
            <a:r>
              <a:rPr lang="en-GB" b="1" u="sng" dirty="0"/>
              <a:t>nature (HN) </a:t>
            </a:r>
            <a:r>
              <a:rPr lang="en-GB" dirty="0"/>
              <a:t>– typical or central to humans; inter-culturally shared, </a:t>
            </a:r>
            <a:r>
              <a:rPr lang="en-GB" u="sng" dirty="0"/>
              <a:t>deeply </a:t>
            </a:r>
            <a:r>
              <a:rPr lang="en-GB" u="sng" dirty="0" smtClean="0"/>
              <a:t>rooted (natural) </a:t>
            </a:r>
            <a:r>
              <a:rPr lang="en-GB" dirty="0"/>
              <a:t>characteristics. </a:t>
            </a:r>
            <a:endParaRPr lang="sv-SE" dirty="0"/>
          </a:p>
          <a:p>
            <a:r>
              <a:rPr lang="en-GB" dirty="0" smtClean="0"/>
              <a:t>Emotional responsiveness</a:t>
            </a:r>
          </a:p>
          <a:p>
            <a:r>
              <a:rPr lang="en-GB" dirty="0" smtClean="0"/>
              <a:t>Interpersonal warmth</a:t>
            </a:r>
          </a:p>
          <a:p>
            <a:r>
              <a:rPr lang="en-GB" dirty="0" smtClean="0"/>
              <a:t>Cognitive openness</a:t>
            </a:r>
          </a:p>
          <a:p>
            <a:r>
              <a:rPr lang="en-GB" dirty="0" smtClean="0"/>
              <a:t>Agency, individuality</a:t>
            </a:r>
          </a:p>
          <a:p>
            <a:r>
              <a:rPr lang="en-GB" dirty="0" smtClean="0"/>
              <a:t>Depth</a:t>
            </a:r>
          </a:p>
          <a:p>
            <a:pPr marL="0" indent="0">
              <a:buNone/>
            </a:pPr>
            <a:r>
              <a:rPr lang="en-GB" dirty="0"/>
              <a:t> </a:t>
            </a:r>
            <a:endParaRPr lang="sv-SE" dirty="0"/>
          </a:p>
          <a:p>
            <a:pPr marL="0" indent="0">
              <a:buNone/>
            </a:pPr>
            <a:r>
              <a:rPr lang="en-GB" b="1" u="sng" dirty="0" smtClean="0"/>
              <a:t>Mechanistic dehumanization</a:t>
            </a:r>
          </a:p>
          <a:p>
            <a:r>
              <a:rPr lang="en-GB" dirty="0" smtClean="0"/>
              <a:t>Inertness</a:t>
            </a:r>
          </a:p>
          <a:p>
            <a:r>
              <a:rPr lang="en-GB" dirty="0" smtClean="0"/>
              <a:t>Coldness</a:t>
            </a:r>
          </a:p>
          <a:p>
            <a:r>
              <a:rPr lang="en-GB" dirty="0" smtClean="0"/>
              <a:t>Rigidity</a:t>
            </a:r>
          </a:p>
          <a:p>
            <a:r>
              <a:rPr lang="en-GB" dirty="0" smtClean="0"/>
              <a:t>Passivity, </a:t>
            </a:r>
            <a:r>
              <a:rPr lang="en-GB" dirty="0" err="1" smtClean="0"/>
              <a:t>replaceability</a:t>
            </a:r>
            <a:endParaRPr lang="en-GB" dirty="0" smtClean="0"/>
          </a:p>
          <a:p>
            <a:r>
              <a:rPr lang="en-GB" dirty="0" smtClean="0"/>
              <a:t>Superficiality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en-GB" b="1" dirty="0"/>
              <a:t>Accompanying emotions</a:t>
            </a:r>
            <a:r>
              <a:rPr lang="en-GB" dirty="0"/>
              <a:t>: indifference, lack of empathy, explanation of others’ behaviour in nonintentional, causal terms.</a:t>
            </a:r>
            <a:endParaRPr lang="sv-SE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54586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b="1" u="sng" dirty="0" smtClean="0"/>
              <a:t>3. Master </a:t>
            </a:r>
            <a:r>
              <a:rPr lang="en-GB" sz="3200" b="1" u="sng" dirty="0"/>
              <a:t>Narratives and </a:t>
            </a:r>
            <a:r>
              <a:rPr lang="en-GB" sz="3200" b="1" u="sng" dirty="0" smtClean="0"/>
              <a:t>Anti-Semitism</a:t>
            </a:r>
            <a:br>
              <a:rPr lang="en-GB" sz="3200" b="1" u="sng" dirty="0" smtClean="0"/>
            </a:br>
            <a:r>
              <a:rPr lang="en-GB" sz="2200" dirty="0" smtClean="0"/>
              <a:t>(Caption: “ The biggest corn-usurer in the world”, </a:t>
            </a:r>
            <a:r>
              <a:rPr lang="en-GB" sz="2200" i="1" dirty="0" err="1" smtClean="0"/>
              <a:t>Kikeriki</a:t>
            </a:r>
            <a:r>
              <a:rPr lang="en-GB" sz="2200" dirty="0" smtClean="0"/>
              <a:t>, Vienna, 1910)</a:t>
            </a:r>
            <a:endParaRPr lang="sv-SE" sz="2200" dirty="0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56792"/>
            <a:ext cx="3193749" cy="4774708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51080019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200" b="1" dirty="0" smtClean="0"/>
              <a:t>Three Kinds </a:t>
            </a:r>
            <a:r>
              <a:rPr lang="sv-SE" sz="3200" b="1" dirty="0" err="1" smtClean="0"/>
              <a:t>of</a:t>
            </a:r>
            <a:r>
              <a:rPr lang="sv-SE" sz="3200" b="1" dirty="0" smtClean="0"/>
              <a:t> Narrative Discourse:</a:t>
            </a:r>
            <a:br>
              <a:rPr lang="sv-SE" sz="3200" b="1" dirty="0" smtClean="0"/>
            </a:br>
            <a:r>
              <a:rPr lang="sv-SE" sz="2200" dirty="0" smtClean="0"/>
              <a:t>(Halverson, Corman, &amp; </a:t>
            </a:r>
            <a:r>
              <a:rPr lang="sv-SE" sz="2200" dirty="0" err="1" smtClean="0"/>
              <a:t>Goodall</a:t>
            </a:r>
            <a:r>
              <a:rPr lang="sv-SE" sz="2200" dirty="0" smtClean="0"/>
              <a:t>: ”</a:t>
            </a:r>
            <a:r>
              <a:rPr lang="en-US" sz="2200" dirty="0" smtClean="0"/>
              <a:t>Master </a:t>
            </a:r>
            <a:r>
              <a:rPr lang="en-US" sz="2200" dirty="0"/>
              <a:t>Narratives of Islamist </a:t>
            </a:r>
            <a:r>
              <a:rPr lang="en-US" sz="2200" dirty="0" smtClean="0"/>
              <a:t>Extremism”, 2011)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en-US" dirty="0" smtClean="0"/>
              <a:t>A </a:t>
            </a:r>
            <a:r>
              <a:rPr lang="en-US" u="sng" dirty="0"/>
              <a:t>story</a:t>
            </a:r>
            <a:r>
              <a:rPr lang="en-US" dirty="0"/>
              <a:t> [… i.e.] </a:t>
            </a:r>
            <a:r>
              <a:rPr lang="en-US" dirty="0" smtClean="0"/>
              <a:t>is a </a:t>
            </a:r>
            <a:r>
              <a:rPr lang="en-US" dirty="0"/>
              <a:t>particular sequence of related events that are situated in the past and recounted for rhetorical/ideological purposes.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(ii) A </a:t>
            </a:r>
            <a:r>
              <a:rPr lang="en-US" u="sng" dirty="0"/>
              <a:t>narrative</a:t>
            </a:r>
            <a:r>
              <a:rPr lang="en-US" dirty="0"/>
              <a:t> [… i.e.] </a:t>
            </a:r>
            <a:r>
              <a:rPr lang="en-US" dirty="0" smtClean="0"/>
              <a:t>is a </a:t>
            </a:r>
            <a:r>
              <a:rPr lang="en-US" dirty="0"/>
              <a:t>coherent system of interrelated and sequentially organized stories that share a common rhetorical desire to resolve a conflict by establishing audience expectations according to the known trajectories of its literary and rhetorical </a:t>
            </a:r>
            <a:r>
              <a:rPr lang="en-US" dirty="0" smtClean="0"/>
              <a:t>form.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</a:t>
            </a:r>
            <a:r>
              <a:rPr lang="en-US" u="sng" dirty="0"/>
              <a:t>master narrative</a:t>
            </a:r>
            <a:r>
              <a:rPr lang="en-US" dirty="0"/>
              <a:t> </a:t>
            </a:r>
            <a:r>
              <a:rPr lang="en-US" dirty="0" smtClean="0"/>
              <a:t>is a </a:t>
            </a:r>
            <a:r>
              <a:rPr lang="en-US" dirty="0" err="1"/>
              <a:t>transhistorical</a:t>
            </a:r>
            <a:r>
              <a:rPr lang="en-US" dirty="0"/>
              <a:t> narrative that is deeply embedded in a particular culture.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9096021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Anti-</a:t>
            </a:r>
            <a:r>
              <a:rPr lang="sv-SE" sz="3200" b="1" dirty="0" err="1" smtClean="0"/>
              <a:t>Semitic</a:t>
            </a:r>
            <a:r>
              <a:rPr lang="sv-SE" sz="3200" b="1" dirty="0" smtClean="0"/>
              <a:t> Master Narratives (i):</a:t>
            </a:r>
            <a:br>
              <a:rPr lang="sv-SE" sz="3200" b="1" dirty="0" smtClean="0"/>
            </a:br>
            <a:r>
              <a:rPr lang="sv-SE" sz="3200" b="1" u="sng" dirty="0" smtClean="0"/>
              <a:t>Medieval </a:t>
            </a:r>
            <a:r>
              <a:rPr lang="sv-SE" sz="3200" b="1" u="sng" dirty="0" err="1"/>
              <a:t>Europe</a:t>
            </a:r>
            <a:r>
              <a:rPr lang="sv-SE" sz="3200" b="1" u="sng" dirty="0"/>
              <a:t> and </a:t>
            </a:r>
            <a:r>
              <a:rPr lang="sv-SE" sz="3200" b="1" u="sng" dirty="0" err="1"/>
              <a:t>Onwards</a:t>
            </a:r>
            <a:endParaRPr lang="sv-SE" sz="3200" b="1" u="sng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en-US" b="1" u="sng" dirty="0"/>
              <a:t>Deicide</a:t>
            </a:r>
            <a:r>
              <a:rPr lang="en-US" dirty="0"/>
              <a:t>: A long-standing and basic ‘historic’ belief among Christians that the Jewish people as a whole were fundamentally responsible for the death of Jesus.</a:t>
            </a:r>
          </a:p>
          <a:p>
            <a:endParaRPr lang="en-US" dirty="0"/>
          </a:p>
          <a:p>
            <a:r>
              <a:rPr lang="en-US" dirty="0"/>
              <a:t>(ii) </a:t>
            </a:r>
            <a:r>
              <a:rPr lang="en-US" b="1" u="sng" dirty="0"/>
              <a:t>The blood libel, ritual murder, and cannibalism</a:t>
            </a:r>
            <a:r>
              <a:rPr lang="en-US" dirty="0"/>
              <a:t>: The belief that Jews kidnapped and murdered children of Christians in order to use their blood as part of their religious </a:t>
            </a:r>
            <a:r>
              <a:rPr lang="en-US" dirty="0" smtClean="0"/>
              <a:t>rituals</a:t>
            </a:r>
            <a:endParaRPr lang="en-US" dirty="0"/>
          </a:p>
          <a:p>
            <a:endParaRPr lang="en-US" dirty="0"/>
          </a:p>
          <a:p>
            <a:r>
              <a:rPr lang="en-US" dirty="0"/>
              <a:t>(iii) </a:t>
            </a:r>
            <a:r>
              <a:rPr lang="en-US" b="1" u="sng" dirty="0"/>
              <a:t>Desecration of </a:t>
            </a:r>
            <a:r>
              <a:rPr lang="en-US" b="1" u="sng" dirty="0" smtClean="0"/>
              <a:t>Hosts</a:t>
            </a:r>
            <a:r>
              <a:rPr lang="en-US" dirty="0"/>
              <a:t>: T</a:t>
            </a:r>
            <a:r>
              <a:rPr lang="en-US" dirty="0" smtClean="0"/>
              <a:t>he </a:t>
            </a:r>
            <a:r>
              <a:rPr lang="en-US" dirty="0"/>
              <a:t>mistreatment or malicious use of </a:t>
            </a:r>
            <a:r>
              <a:rPr lang="en-US" dirty="0" smtClean="0"/>
              <a:t>consecrated hosts.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sv-SE" dirty="0"/>
              <a:t>(iv) </a:t>
            </a:r>
            <a:r>
              <a:rPr lang="sv-SE" b="1" u="sng" dirty="0" err="1" smtClean="0"/>
              <a:t>Well-poisoning</a:t>
            </a:r>
            <a:r>
              <a:rPr lang="sv-SE" dirty="0" smtClean="0"/>
              <a:t>: </a:t>
            </a:r>
            <a:r>
              <a:rPr lang="sv-SE" dirty="0" err="1" smtClean="0"/>
              <a:t>Widespread</a:t>
            </a:r>
            <a:r>
              <a:rPr lang="sv-SE" dirty="0" smtClean="0"/>
              <a:t> </a:t>
            </a:r>
            <a:r>
              <a:rPr lang="sv-SE" dirty="0" err="1" smtClean="0"/>
              <a:t>myths</a:t>
            </a:r>
            <a:r>
              <a:rPr lang="sv-SE" dirty="0" smtClean="0"/>
              <a:t> </a:t>
            </a:r>
            <a:r>
              <a:rPr lang="en-US" dirty="0" smtClean="0"/>
              <a:t>according </a:t>
            </a:r>
            <a:r>
              <a:rPr lang="en-US" dirty="0"/>
              <a:t>to which Jews had poisoned wells with potable </a:t>
            </a:r>
            <a:r>
              <a:rPr lang="en-US" dirty="0" smtClean="0"/>
              <a:t>water.</a:t>
            </a:r>
          </a:p>
          <a:p>
            <a:endParaRPr lang="en-US" dirty="0"/>
          </a:p>
          <a:p>
            <a:r>
              <a:rPr lang="sv-SE" dirty="0" smtClean="0"/>
              <a:t>(v) </a:t>
            </a:r>
            <a:r>
              <a:rPr lang="sv-SE" b="1" u="sng" dirty="0" smtClean="0"/>
              <a:t>Money</a:t>
            </a:r>
            <a:r>
              <a:rPr lang="sv-SE" b="1" u="sng" dirty="0"/>
              <a:t>, </a:t>
            </a:r>
            <a:r>
              <a:rPr lang="sv-SE" b="1" u="sng" dirty="0" err="1"/>
              <a:t>greed</a:t>
            </a:r>
            <a:r>
              <a:rPr lang="sv-SE" b="1" u="sng" dirty="0"/>
              <a:t>, and </a:t>
            </a:r>
            <a:r>
              <a:rPr lang="sv-SE" b="1" u="sng" dirty="0" err="1"/>
              <a:t>usury</a:t>
            </a:r>
            <a:r>
              <a:rPr lang="sv-SE" dirty="0"/>
              <a:t>: </a:t>
            </a:r>
            <a:r>
              <a:rPr lang="en-US" dirty="0" smtClean="0"/>
              <a:t>The </a:t>
            </a:r>
            <a:r>
              <a:rPr lang="en-US" dirty="0"/>
              <a:t>assumption that Jews </a:t>
            </a:r>
            <a:r>
              <a:rPr lang="en-US" dirty="0" smtClean="0"/>
              <a:t>had </a:t>
            </a:r>
            <a:r>
              <a:rPr lang="en-US" dirty="0"/>
              <a:t>entered </a:t>
            </a:r>
            <a:r>
              <a:rPr lang="en-US" dirty="0" smtClean="0"/>
              <a:t>money lending professions </a:t>
            </a:r>
            <a:r>
              <a:rPr lang="en-US" dirty="0"/>
              <a:t>out of </a:t>
            </a:r>
            <a:r>
              <a:rPr lang="en-US" dirty="0" smtClean="0"/>
              <a:t>greed and </a:t>
            </a:r>
            <a:r>
              <a:rPr lang="en-US" dirty="0"/>
              <a:t>that their way of life basically was parasitic on other people’s hard work. </a:t>
            </a:r>
            <a:r>
              <a:rPr lang="en-US" dirty="0" smtClean="0"/>
              <a:t>Beliefs that </a:t>
            </a:r>
            <a:r>
              <a:rPr lang="en-US" dirty="0"/>
              <a:t>Jews in the end attempted to gain (national or international) economic control </a:t>
            </a:r>
            <a:r>
              <a:rPr lang="en-US" dirty="0" smtClean="0"/>
              <a:t>and </a:t>
            </a:r>
            <a:r>
              <a:rPr lang="en-US" dirty="0"/>
              <a:t>even the establishment of a global Jewish </a:t>
            </a:r>
            <a:r>
              <a:rPr lang="en-US" dirty="0" smtClean="0"/>
              <a:t>tyranny.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7749193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The Murder of Simon of Trent (Woodcut, 1493</a:t>
            </a:r>
            <a:r>
              <a:rPr lang="en-US" sz="3200" b="1" dirty="0" smtClean="0"/>
              <a:t>)</a:t>
            </a:r>
            <a:endParaRPr lang="sv-SE" sz="32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74294"/>
            <a:ext cx="5468610" cy="4651870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34647631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The Murder of Simon of Trent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200" b="1" dirty="0" smtClean="0"/>
              <a:t>(</a:t>
            </a:r>
            <a:r>
              <a:rPr lang="sv-SE" sz="2200" dirty="0" err="1"/>
              <a:t>School</a:t>
            </a:r>
            <a:r>
              <a:rPr lang="sv-SE" sz="2200" dirty="0"/>
              <a:t>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Niklaus</a:t>
            </a:r>
            <a:r>
              <a:rPr lang="sv-SE" sz="2200" dirty="0"/>
              <a:t> </a:t>
            </a:r>
            <a:r>
              <a:rPr lang="sv-SE" sz="2200" dirty="0" err="1"/>
              <a:t>Weckmann</a:t>
            </a:r>
            <a:r>
              <a:rPr lang="sv-SE" sz="2200" dirty="0" smtClean="0"/>
              <a:t>, Trento, late 14th cent.</a:t>
            </a:r>
            <a:r>
              <a:rPr lang="en-US" sz="2200" b="1" dirty="0" smtClean="0"/>
              <a:t>)</a:t>
            </a:r>
            <a:endParaRPr lang="sv-SE" sz="22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336705" cy="4752528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37291604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 smtClean="0"/>
              <a:t>Host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Desecration</a:t>
            </a:r>
            <a:r>
              <a:rPr lang="sv-SE" sz="3200" b="1" dirty="0" smtClean="0"/>
              <a:t> (</a:t>
            </a:r>
            <a:r>
              <a:rPr lang="sv-SE" sz="3200" b="1" dirty="0" err="1" smtClean="0"/>
              <a:t>Passau</a:t>
            </a:r>
            <a:r>
              <a:rPr lang="sv-SE" sz="3200" b="1" dirty="0" smtClean="0"/>
              <a:t>, </a:t>
            </a:r>
            <a:r>
              <a:rPr lang="sv-SE" sz="3200" b="1" dirty="0" err="1" smtClean="0"/>
              <a:t>Germany</a:t>
            </a:r>
            <a:r>
              <a:rPr lang="sv-SE" sz="3200" b="1" dirty="0" smtClean="0"/>
              <a:t>, 1477) </a:t>
            </a:r>
            <a:endParaRPr lang="sv-SE" sz="32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02" y="1600200"/>
            <a:ext cx="6767795" cy="4525962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1772820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 err="1"/>
              <a:t>Theoretical</a:t>
            </a:r>
            <a:r>
              <a:rPr lang="sv-SE" sz="2800" b="1" dirty="0"/>
              <a:t> </a:t>
            </a:r>
            <a:r>
              <a:rPr lang="sv-SE" sz="2800" b="1" dirty="0" err="1"/>
              <a:t>Frameworks</a:t>
            </a:r>
            <a:r>
              <a:rPr lang="sv-SE" sz="2800" b="1" dirty="0"/>
              <a:t> (</a:t>
            </a:r>
            <a:r>
              <a:rPr lang="sv-SE" sz="2800" b="1" dirty="0" smtClean="0"/>
              <a:t>ii):</a:t>
            </a:r>
            <a:endParaRPr lang="sv-SE" sz="28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Analytical </a:t>
            </a:r>
            <a:r>
              <a:rPr lang="en-US" sz="2400" dirty="0"/>
              <a:t>tools from </a:t>
            </a:r>
            <a:r>
              <a:rPr lang="en-US" sz="2400" b="1" dirty="0"/>
              <a:t>visual semiotics</a:t>
            </a:r>
            <a:r>
              <a:rPr lang="en-US" sz="2400" dirty="0"/>
              <a:t> as well as insights from </a:t>
            </a:r>
            <a:r>
              <a:rPr lang="en-US" sz="2400" b="1" dirty="0"/>
              <a:t>cognitive psychology and narratology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We </a:t>
            </a:r>
            <a:r>
              <a:rPr lang="en-US" sz="2400" dirty="0"/>
              <a:t>will take into account what the images and their elements refer to, as well as several different aspects of what constitutes senders and receivers.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 </a:t>
            </a:r>
            <a:r>
              <a:rPr lang="en-US" sz="2400" u="sng" dirty="0"/>
              <a:t>cognitive perspective </a:t>
            </a:r>
            <a:r>
              <a:rPr lang="en-US" sz="2400" dirty="0"/>
              <a:t>on narratology will inform the study, in the sense that the capacity of images to contain and convey narrative elements will be </a:t>
            </a:r>
            <a:r>
              <a:rPr lang="en-US" sz="2400" dirty="0" smtClean="0"/>
              <a:t>studied and </a:t>
            </a:r>
            <a:r>
              <a:rPr lang="en-US" sz="2400" dirty="0"/>
              <a:t>will here be grounded in a theoretical positioning </a:t>
            </a:r>
            <a:r>
              <a:rPr lang="en-US" sz="2400" u="sng" dirty="0"/>
              <a:t>against</a:t>
            </a:r>
            <a:r>
              <a:rPr lang="en-US" sz="2400" dirty="0"/>
              <a:t> those strands of linguistics and philosophy that regard </a:t>
            </a:r>
            <a:r>
              <a:rPr lang="en-US" sz="2400" u="sng" dirty="0"/>
              <a:t>narratives as conveyed solely through verbal resources. </a:t>
            </a:r>
            <a:endParaRPr lang="sv-SE" sz="2400" b="1" u="sng" dirty="0"/>
          </a:p>
        </p:txBody>
      </p:sp>
    </p:spTree>
    <p:extLst>
      <p:ext uri="{BB962C8B-B14F-4D97-AF65-F5344CB8AC3E}">
        <p14:creationId xmlns:p14="http://schemas.microsoft.com/office/powerpoint/2010/main" val="2257991440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 smtClean="0"/>
              <a:t>Host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Desecration</a:t>
            </a:r>
            <a:r>
              <a:rPr lang="sv-SE" sz="3200" b="1" dirty="0" smtClean="0"/>
              <a:t> (Sternberg, </a:t>
            </a:r>
            <a:r>
              <a:rPr lang="sv-SE" sz="3200" b="1" dirty="0" err="1" smtClean="0"/>
              <a:t>Germany</a:t>
            </a:r>
            <a:r>
              <a:rPr lang="sv-SE" sz="3200" b="1" dirty="0" smtClean="0"/>
              <a:t>, 1492) </a:t>
            </a:r>
            <a:endParaRPr lang="sv-SE" sz="32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859258"/>
            <a:ext cx="5453363" cy="4090022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50078032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sv-SE" sz="3200" b="1" dirty="0" err="1" smtClean="0"/>
              <a:t>Host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Desecration</a:t>
            </a:r>
            <a:r>
              <a:rPr lang="sv-SE" sz="3200" b="1" dirty="0" smtClean="0"/>
              <a:t> </a:t>
            </a:r>
            <a:r>
              <a:rPr lang="sv-SE" sz="3200" b="1" dirty="0" smtClean="0"/>
              <a:t>(</a:t>
            </a:r>
            <a:r>
              <a:rPr lang="sv-SE" sz="3200" b="1" dirty="0" err="1" smtClean="0"/>
              <a:t>Sijena</a:t>
            </a:r>
            <a:r>
              <a:rPr lang="sv-SE" sz="3200" b="1" dirty="0" smtClean="0"/>
              <a:t>, </a:t>
            </a:r>
            <a:r>
              <a:rPr lang="sv-SE" sz="3200" b="1" dirty="0" err="1" smtClean="0"/>
              <a:t>Catalonia</a:t>
            </a:r>
            <a:r>
              <a:rPr lang="sv-SE" sz="3200" b="1" dirty="0" smtClean="0"/>
              <a:t>, c. </a:t>
            </a:r>
            <a:r>
              <a:rPr lang="sv-SE" sz="3200" b="1" smtClean="0"/>
              <a:t>1400) </a:t>
            </a:r>
            <a:endParaRPr lang="sv-SE" sz="32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23" y="1379552"/>
            <a:ext cx="3673369" cy="4929768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6218536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/>
              <a:t> </a:t>
            </a:r>
            <a:r>
              <a:rPr lang="de-DE" sz="2800" b="1" dirty="0" smtClean="0"/>
              <a:t>„</a:t>
            </a:r>
            <a:r>
              <a:rPr lang="de-DE" sz="2800" b="1" dirty="0" err="1" smtClean="0"/>
              <a:t>Süßkind</a:t>
            </a:r>
            <a:r>
              <a:rPr lang="de-DE" sz="2800" b="1" dirty="0"/>
              <a:t>,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Jew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from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Trimberg</a:t>
            </a:r>
            <a:r>
              <a:rPr lang="de-DE" sz="2800" b="1" dirty="0"/>
              <a:t>“ </a:t>
            </a:r>
            <a:r>
              <a:rPr lang="de-DE" sz="2800" b="1" dirty="0" smtClean="0"/>
              <a:t/>
            </a:r>
            <a:br>
              <a:rPr lang="de-DE" sz="2800" b="1" dirty="0" smtClean="0"/>
            </a:br>
            <a:r>
              <a:rPr lang="de-DE" sz="2800" dirty="0" smtClean="0"/>
              <a:t>(</a:t>
            </a:r>
            <a:r>
              <a:rPr lang="de-DE" sz="2800" i="1" dirty="0"/>
              <a:t>Codex </a:t>
            </a:r>
            <a:r>
              <a:rPr lang="de-DE" sz="2800" i="1" dirty="0" err="1" smtClean="0"/>
              <a:t>Manesse</a:t>
            </a:r>
            <a:r>
              <a:rPr lang="de-DE" sz="2800" dirty="0" smtClean="0"/>
              <a:t>, 14th </a:t>
            </a:r>
            <a:r>
              <a:rPr lang="de-DE" sz="2800" dirty="0" err="1" smtClean="0"/>
              <a:t>century</a:t>
            </a:r>
            <a:r>
              <a:rPr lang="de-DE" sz="2800" dirty="0" smtClean="0"/>
              <a:t>)</a:t>
            </a:r>
            <a:endParaRPr lang="sv-SE" sz="28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42268"/>
            <a:ext cx="3116176" cy="4762089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91318137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Anti-</a:t>
            </a:r>
            <a:r>
              <a:rPr lang="sv-SE" sz="3200" b="1" dirty="0" err="1" smtClean="0"/>
              <a:t>Semitic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Iconography</a:t>
            </a:r>
            <a:r>
              <a:rPr lang="sv-SE" sz="3200" b="1" dirty="0" smtClean="0"/>
              <a:t>?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5400600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 smtClean="0"/>
              <a:t>No outspoken (stable) anti-Semitic </a:t>
            </a:r>
            <a:r>
              <a:rPr lang="en-US" u="sng" dirty="0"/>
              <a:t>iconography </a:t>
            </a:r>
            <a:r>
              <a:rPr lang="en-US" u="sng" dirty="0" smtClean="0"/>
              <a:t>before </a:t>
            </a:r>
            <a:r>
              <a:rPr lang="en-US" u="sng" dirty="0"/>
              <a:t>19th century France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Jews </a:t>
            </a:r>
            <a:r>
              <a:rPr lang="en-US" dirty="0"/>
              <a:t>were generally pictorially rendered as </a:t>
            </a:r>
            <a:r>
              <a:rPr lang="en-US" u="sng" dirty="0"/>
              <a:t>‘normal’ humans</a:t>
            </a:r>
            <a:r>
              <a:rPr lang="en-US" dirty="0"/>
              <a:t>, </a:t>
            </a:r>
            <a:r>
              <a:rPr lang="en-US" dirty="0" smtClean="0"/>
              <a:t>without </a:t>
            </a:r>
            <a:r>
              <a:rPr lang="en-US" dirty="0"/>
              <a:t>any physical distortions or deviations, </a:t>
            </a:r>
            <a:r>
              <a:rPr lang="en-US" u="sng" dirty="0" smtClean="0"/>
              <a:t>distinguishable </a:t>
            </a:r>
            <a:r>
              <a:rPr lang="en-US" u="sng" dirty="0"/>
              <a:t>from others only by name inscriptions or attributes such as a pointed hat or a yellow patch </a:t>
            </a:r>
            <a:r>
              <a:rPr lang="en-US" dirty="0"/>
              <a:t>on their clothing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u="sng" dirty="0"/>
              <a:t>Dreyfus </a:t>
            </a:r>
            <a:r>
              <a:rPr lang="en-US" u="sng" dirty="0" smtClean="0"/>
              <a:t>affair (1894-1906)</a:t>
            </a:r>
            <a:r>
              <a:rPr lang="en-US" dirty="0" smtClean="0"/>
              <a:t>: Abundant production of </a:t>
            </a:r>
            <a:r>
              <a:rPr lang="en-US" dirty="0"/>
              <a:t>anti-Semitic cartoons and illustrations published in right-wing </a:t>
            </a:r>
            <a:r>
              <a:rPr lang="en-US" dirty="0" smtClean="0"/>
              <a:t>newspapers.</a:t>
            </a:r>
          </a:p>
          <a:p>
            <a:endParaRPr lang="en-US" dirty="0" smtClean="0"/>
          </a:p>
          <a:p>
            <a:r>
              <a:rPr lang="en-US" u="sng" dirty="0" smtClean="0"/>
              <a:t>Caricature-like, distinctive </a:t>
            </a:r>
            <a:r>
              <a:rPr lang="en-US" u="sng" dirty="0"/>
              <a:t>physiognomic </a:t>
            </a:r>
            <a:r>
              <a:rPr lang="en-US" u="sng" dirty="0" smtClean="0"/>
              <a:t>features</a:t>
            </a:r>
            <a:r>
              <a:rPr lang="en-US" dirty="0"/>
              <a:t>:</a:t>
            </a:r>
            <a:r>
              <a:rPr lang="en-US" dirty="0" smtClean="0"/>
              <a:t> Swarthy</a:t>
            </a:r>
            <a:r>
              <a:rPr lang="en-US" dirty="0"/>
              <a:t>, with curly black hair, large hook-noses, thick lips, beady-eyed, large feet, crooked postures, </a:t>
            </a:r>
            <a:r>
              <a:rPr lang="en-US" dirty="0" smtClean="0"/>
              <a:t>etc. </a:t>
            </a:r>
          </a:p>
          <a:p>
            <a:r>
              <a:rPr lang="en-US" dirty="0" smtClean="0"/>
              <a:t>An </a:t>
            </a:r>
            <a:r>
              <a:rPr lang="en-US" dirty="0"/>
              <a:t>antithesis to Western classical ideals of human beauty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Indicative </a:t>
            </a:r>
            <a:r>
              <a:rPr lang="en-US" dirty="0"/>
              <a:t>of inner psychological and moral </a:t>
            </a:r>
            <a:r>
              <a:rPr lang="en-US" dirty="0" smtClean="0"/>
              <a:t>deficiencies.</a:t>
            </a:r>
          </a:p>
          <a:p>
            <a:r>
              <a:rPr lang="en-US" dirty="0" smtClean="0"/>
              <a:t>Not </a:t>
            </a:r>
            <a:r>
              <a:rPr lang="en-US" u="sng" dirty="0" smtClean="0"/>
              <a:t>depictions</a:t>
            </a:r>
            <a:r>
              <a:rPr lang="en-US" dirty="0" smtClean="0"/>
              <a:t> </a:t>
            </a:r>
            <a:r>
              <a:rPr lang="en-US" dirty="0"/>
              <a:t>of certain individuals, but rather </a:t>
            </a:r>
            <a:r>
              <a:rPr lang="en-US" u="sng" dirty="0"/>
              <a:t>of types and of the Jewish people (and Jewishness)</a:t>
            </a:r>
            <a:r>
              <a:rPr lang="en-US" dirty="0"/>
              <a:t> as a </a:t>
            </a:r>
            <a:r>
              <a:rPr lang="en-US" dirty="0" smtClean="0"/>
              <a:t>whole.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9379710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Dreyfus ‘washed’ by another Jew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dirty="0" smtClean="0"/>
              <a:t>(</a:t>
            </a:r>
            <a:r>
              <a:rPr lang="en-US" sz="2800" dirty="0"/>
              <a:t>caption: “Only blood can clean a stain like this”), </a:t>
            </a:r>
            <a:r>
              <a:rPr lang="en-US" sz="2800" i="1" dirty="0"/>
              <a:t>La </a:t>
            </a:r>
            <a:r>
              <a:rPr lang="en-US" sz="2800" i="1" dirty="0" err="1"/>
              <a:t>Libre</a:t>
            </a:r>
            <a:r>
              <a:rPr lang="en-US" sz="2800" i="1" dirty="0"/>
              <a:t> Parole</a:t>
            </a:r>
            <a:r>
              <a:rPr lang="en-US" sz="2800" dirty="0"/>
              <a:t>, 71/1894</a:t>
            </a:r>
            <a:endParaRPr lang="sv-SE" sz="28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65" y="1600200"/>
            <a:ext cx="3263119" cy="4781128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84745522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2800" b="1" dirty="0" smtClean="0"/>
              <a:t>Lars M. Andersson: ”En jude är en jude är en jude…” (A </a:t>
            </a:r>
            <a:r>
              <a:rPr lang="sv-SE" sz="2800" b="1" dirty="0" err="1" smtClean="0"/>
              <a:t>Jew</a:t>
            </a:r>
            <a:r>
              <a:rPr lang="sv-SE" sz="2800" b="1" dirty="0" smtClean="0"/>
              <a:t> is a </a:t>
            </a:r>
            <a:r>
              <a:rPr lang="sv-SE" sz="2800" b="1" dirty="0" err="1" smtClean="0"/>
              <a:t>Jew</a:t>
            </a:r>
            <a:r>
              <a:rPr lang="sv-SE" sz="2800" b="1" dirty="0" smtClean="0"/>
              <a:t> is a </a:t>
            </a:r>
            <a:r>
              <a:rPr lang="sv-SE" sz="2800" b="1" dirty="0" err="1" smtClean="0"/>
              <a:t>Jew</a:t>
            </a:r>
            <a:r>
              <a:rPr lang="sv-SE" sz="2800" b="1" dirty="0" smtClean="0"/>
              <a:t>…) </a:t>
            </a:r>
            <a:br>
              <a:rPr lang="sv-SE" sz="2800" b="1" dirty="0" smtClean="0"/>
            </a:br>
            <a:r>
              <a:rPr lang="sv-SE" sz="2800" dirty="0" smtClean="0"/>
              <a:t>(</a:t>
            </a:r>
            <a:r>
              <a:rPr lang="sv-SE" sz="2800" dirty="0"/>
              <a:t>S</a:t>
            </a:r>
            <a:r>
              <a:rPr lang="sv-SE" sz="2800" dirty="0" smtClean="0"/>
              <a:t>wedish </a:t>
            </a:r>
            <a:r>
              <a:rPr lang="sv-SE" sz="2800" dirty="0" err="1" smtClean="0"/>
              <a:t>cartoons</a:t>
            </a:r>
            <a:r>
              <a:rPr lang="sv-SE" sz="2800" dirty="0" smtClean="0"/>
              <a:t> 1900-1930), 2000</a:t>
            </a:r>
            <a:endParaRPr lang="sv-SE" sz="2800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2997656" cy="3891872"/>
          </a:xfrm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3257934" cy="3792819"/>
          </a:xfrm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83442342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2800" b="1" dirty="0"/>
              <a:t>Lars M. Andersson: ”En jude är en jude är en jude…” (A </a:t>
            </a:r>
            <a:r>
              <a:rPr lang="sv-SE" sz="2800" b="1" dirty="0" err="1"/>
              <a:t>Jew</a:t>
            </a:r>
            <a:r>
              <a:rPr lang="sv-SE" sz="2800" b="1" dirty="0"/>
              <a:t> is a </a:t>
            </a:r>
            <a:r>
              <a:rPr lang="sv-SE" sz="2800" b="1" dirty="0" err="1"/>
              <a:t>Jew</a:t>
            </a:r>
            <a:r>
              <a:rPr lang="sv-SE" sz="2800" b="1" dirty="0"/>
              <a:t> is a </a:t>
            </a:r>
            <a:r>
              <a:rPr lang="sv-SE" sz="2800" b="1" dirty="0" err="1"/>
              <a:t>Jew</a:t>
            </a:r>
            <a:r>
              <a:rPr lang="sv-SE" sz="2800" b="1" dirty="0"/>
              <a:t>…) </a:t>
            </a:r>
            <a:br>
              <a:rPr lang="sv-SE" sz="2800" b="1" dirty="0"/>
            </a:br>
            <a:r>
              <a:rPr lang="sv-SE" sz="2800" dirty="0"/>
              <a:t>(Swedish </a:t>
            </a:r>
            <a:r>
              <a:rPr lang="sv-SE" sz="2800" dirty="0" err="1"/>
              <a:t>cartoons</a:t>
            </a:r>
            <a:r>
              <a:rPr lang="sv-SE" sz="2800" dirty="0"/>
              <a:t> 1900-1930), 2000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64235"/>
            <a:ext cx="3698854" cy="2956649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78714"/>
            <a:ext cx="3384376" cy="3621778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68401437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sv-SE" sz="3200" b="1" dirty="0"/>
              <a:t>Anti-</a:t>
            </a:r>
            <a:r>
              <a:rPr lang="sv-SE" sz="3200" b="1" dirty="0" err="1"/>
              <a:t>Semitic</a:t>
            </a:r>
            <a:r>
              <a:rPr lang="sv-SE" sz="3200" b="1" dirty="0"/>
              <a:t> Master Narratives (ii):</a:t>
            </a:r>
            <a:br>
              <a:rPr lang="sv-SE" sz="3200" b="1" dirty="0"/>
            </a:br>
            <a:r>
              <a:rPr lang="sv-SE" sz="3200" b="1" u="sng" dirty="0"/>
              <a:t>The </a:t>
            </a:r>
            <a:r>
              <a:rPr lang="sv-SE" sz="3200" b="1" u="sng" dirty="0" err="1"/>
              <a:t>Third</a:t>
            </a:r>
            <a:r>
              <a:rPr lang="sv-SE" sz="3200" b="1" u="sng" dirty="0"/>
              <a:t> Reich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328592"/>
          </a:xfrm>
        </p:spPr>
        <p:txBody>
          <a:bodyPr>
            <a:normAutofit fontScale="47500" lnSpcReduction="20000"/>
          </a:bodyPr>
          <a:lstStyle/>
          <a:p>
            <a:r>
              <a:rPr lang="sv-SE" sz="4200" b="1" dirty="0" smtClean="0"/>
              <a:t>Palingenetic ultra-nationalism </a:t>
            </a:r>
            <a:r>
              <a:rPr lang="sv-SE" sz="4200" dirty="0" smtClean="0"/>
              <a:t>(</a:t>
            </a:r>
            <a:r>
              <a:rPr lang="en-US" sz="4200" dirty="0" smtClean="0"/>
              <a:t>Roger </a:t>
            </a:r>
            <a:r>
              <a:rPr lang="en-US" sz="4200" dirty="0"/>
              <a:t>Griffin: ”The Nature of Fascism”, </a:t>
            </a:r>
            <a:r>
              <a:rPr lang="en-US" sz="4200" dirty="0" smtClean="0"/>
              <a:t>1993)</a:t>
            </a:r>
          </a:p>
          <a:p>
            <a:pPr marL="0" indent="0">
              <a:buNone/>
            </a:pPr>
            <a:endParaRPr lang="sv-SE" sz="4200" dirty="0" smtClean="0"/>
          </a:p>
          <a:p>
            <a:r>
              <a:rPr lang="sv-SE" sz="4200" dirty="0" err="1" smtClean="0"/>
              <a:t>Greek</a:t>
            </a:r>
            <a:r>
              <a:rPr lang="sv-SE" sz="4200" dirty="0" smtClean="0"/>
              <a:t> terms “</a:t>
            </a:r>
            <a:r>
              <a:rPr lang="sv-SE" sz="4200" dirty="0" err="1" smtClean="0"/>
              <a:t>palin</a:t>
            </a:r>
            <a:r>
              <a:rPr lang="sv-SE" sz="4200" dirty="0" smtClean="0"/>
              <a:t>” (</a:t>
            </a:r>
            <a:r>
              <a:rPr lang="sv-SE" sz="4200" dirty="0" err="1" smtClean="0"/>
              <a:t>again</a:t>
            </a:r>
            <a:r>
              <a:rPr lang="sv-SE" sz="4200" dirty="0" smtClean="0"/>
              <a:t>, </a:t>
            </a:r>
            <a:r>
              <a:rPr lang="sv-SE" sz="4200" dirty="0" err="1" smtClean="0"/>
              <a:t>anew</a:t>
            </a:r>
            <a:r>
              <a:rPr lang="sv-SE" sz="4200" dirty="0" smtClean="0"/>
              <a:t>) and “genesis” (</a:t>
            </a:r>
            <a:r>
              <a:rPr lang="sv-SE" sz="4200" dirty="0" err="1" smtClean="0"/>
              <a:t>creation</a:t>
            </a:r>
            <a:r>
              <a:rPr lang="sv-SE" sz="4200" dirty="0" smtClean="0"/>
              <a:t>, </a:t>
            </a:r>
            <a:r>
              <a:rPr lang="sv-SE" sz="4200" dirty="0" err="1" smtClean="0"/>
              <a:t>birth</a:t>
            </a:r>
            <a:r>
              <a:rPr lang="sv-SE" sz="4200" dirty="0" smtClean="0"/>
              <a:t>)</a:t>
            </a:r>
          </a:p>
          <a:p>
            <a:r>
              <a:rPr lang="sv-SE" sz="4200" dirty="0" smtClean="0"/>
              <a:t>“populist ultra-nationalism”: a </a:t>
            </a:r>
            <a:r>
              <a:rPr lang="sv-SE" sz="4200" dirty="0" err="1" smtClean="0"/>
              <a:t>very</a:t>
            </a:r>
            <a:r>
              <a:rPr lang="sv-SE" sz="4200" dirty="0" smtClean="0"/>
              <a:t> </a:t>
            </a:r>
            <a:r>
              <a:rPr lang="sv-SE" sz="4200" dirty="0" err="1" smtClean="0"/>
              <a:t>specific</a:t>
            </a:r>
            <a:r>
              <a:rPr lang="sv-SE" sz="4200" dirty="0" smtClean="0"/>
              <a:t> </a:t>
            </a:r>
            <a:r>
              <a:rPr lang="sv-SE" sz="4200" dirty="0" err="1" smtClean="0"/>
              <a:t>sub-category</a:t>
            </a:r>
            <a:r>
              <a:rPr lang="sv-SE" sz="4200" dirty="0" smtClean="0"/>
              <a:t> of “nationalism”:</a:t>
            </a:r>
          </a:p>
          <a:p>
            <a:pPr marL="0" indent="0">
              <a:buNone/>
            </a:pPr>
            <a:endParaRPr lang="sv-SE" sz="4200" dirty="0" smtClean="0"/>
          </a:p>
          <a:p>
            <a:pPr>
              <a:buNone/>
            </a:pPr>
            <a:r>
              <a:rPr lang="sv-SE" sz="4200" b="1" dirty="0" err="1" smtClean="0"/>
              <a:t>First</a:t>
            </a:r>
            <a:r>
              <a:rPr lang="sv-SE" sz="4200" dirty="0" smtClean="0"/>
              <a:t>, fascist movements </a:t>
            </a:r>
            <a:r>
              <a:rPr lang="sv-SE" sz="4200" dirty="0" err="1" smtClean="0"/>
              <a:t>depend</a:t>
            </a:r>
            <a:r>
              <a:rPr lang="sv-SE" sz="4200" dirty="0" smtClean="0"/>
              <a:t>, </a:t>
            </a:r>
            <a:r>
              <a:rPr lang="sv-SE" sz="4200" dirty="0" err="1" smtClean="0"/>
              <a:t>even</a:t>
            </a:r>
            <a:r>
              <a:rPr lang="sv-SE" sz="4200" dirty="0" smtClean="0"/>
              <a:t> </a:t>
            </a:r>
            <a:r>
              <a:rPr lang="sv-SE" sz="4200" dirty="0" err="1" smtClean="0"/>
              <a:t>if</a:t>
            </a:r>
            <a:r>
              <a:rPr lang="sv-SE" sz="4200" dirty="0" smtClean="0"/>
              <a:t> </a:t>
            </a:r>
            <a:r>
              <a:rPr lang="sv-SE" sz="4200" dirty="0" err="1" smtClean="0"/>
              <a:t>they</a:t>
            </a:r>
            <a:r>
              <a:rPr lang="sv-SE" sz="4200" dirty="0" smtClean="0"/>
              <a:t> are led by a small </a:t>
            </a:r>
            <a:r>
              <a:rPr lang="sv-SE" sz="4200" dirty="0" err="1" smtClean="0"/>
              <a:t>elites</a:t>
            </a:r>
            <a:r>
              <a:rPr lang="sv-SE" sz="4200" dirty="0" smtClean="0"/>
              <a:t>, in </a:t>
            </a:r>
            <a:r>
              <a:rPr lang="sv-SE" sz="4200" dirty="0" err="1" smtClean="0"/>
              <a:t>practice</a:t>
            </a:r>
            <a:r>
              <a:rPr lang="sv-SE" sz="4200" dirty="0" smtClean="0"/>
              <a:t> or in principle on the support of the public or </a:t>
            </a:r>
            <a:r>
              <a:rPr lang="sv-SE" sz="4200" dirty="0" err="1" smtClean="0"/>
              <a:t>larger</a:t>
            </a:r>
            <a:r>
              <a:rPr lang="sv-SE" sz="4200" dirty="0" smtClean="0"/>
              <a:t> </a:t>
            </a:r>
            <a:r>
              <a:rPr lang="sv-SE" sz="4200" dirty="0" err="1" smtClean="0"/>
              <a:t>groups</a:t>
            </a:r>
            <a:r>
              <a:rPr lang="sv-SE" sz="4200" dirty="0" smtClean="0"/>
              <a:t> of </a:t>
            </a:r>
            <a:r>
              <a:rPr lang="sv-SE" sz="4200" dirty="0" err="1" smtClean="0"/>
              <a:t>people</a:t>
            </a:r>
            <a:r>
              <a:rPr lang="sv-SE" sz="4200" dirty="0" smtClean="0"/>
              <a:t>. </a:t>
            </a:r>
          </a:p>
          <a:p>
            <a:pPr>
              <a:buNone/>
            </a:pPr>
            <a:endParaRPr lang="sv-SE" sz="4200" dirty="0" smtClean="0"/>
          </a:p>
          <a:p>
            <a:pPr>
              <a:buNone/>
            </a:pPr>
            <a:r>
              <a:rPr lang="sv-SE" sz="4200" b="1" dirty="0" smtClean="0"/>
              <a:t>Second</a:t>
            </a:r>
            <a:r>
              <a:rPr lang="sv-SE" sz="4200" dirty="0" smtClean="0"/>
              <a:t>, </a:t>
            </a:r>
            <a:r>
              <a:rPr lang="sv-SE" sz="4200" dirty="0" err="1" smtClean="0"/>
              <a:t>they</a:t>
            </a:r>
            <a:r>
              <a:rPr lang="sv-SE" sz="4200" dirty="0" smtClean="0"/>
              <a:t> </a:t>
            </a:r>
            <a:r>
              <a:rPr lang="sv-SE" sz="4200" dirty="0" err="1" smtClean="0"/>
              <a:t>reject</a:t>
            </a:r>
            <a:r>
              <a:rPr lang="sv-SE" sz="4200" dirty="0" smtClean="0"/>
              <a:t> </a:t>
            </a:r>
            <a:r>
              <a:rPr lang="sv-SE" sz="4200" dirty="0" err="1" smtClean="0"/>
              <a:t>anything</a:t>
            </a:r>
            <a:r>
              <a:rPr lang="sv-SE" sz="4200" dirty="0" smtClean="0"/>
              <a:t> </a:t>
            </a:r>
            <a:r>
              <a:rPr lang="sv-SE" sz="4200" dirty="0" err="1" smtClean="0"/>
              <a:t>compatible</a:t>
            </a:r>
            <a:r>
              <a:rPr lang="sv-SE" sz="4200" dirty="0" smtClean="0"/>
              <a:t> with liberal institutions…, and </a:t>
            </a:r>
            <a:r>
              <a:rPr lang="sv-SE" sz="4200" dirty="0" err="1" smtClean="0"/>
              <a:t>they</a:t>
            </a:r>
            <a:r>
              <a:rPr lang="sv-SE" sz="4200" dirty="0" smtClean="0"/>
              <a:t> </a:t>
            </a:r>
            <a:r>
              <a:rPr lang="sv-SE" sz="4200" dirty="0" err="1" smtClean="0"/>
              <a:t>endorse</a:t>
            </a:r>
            <a:r>
              <a:rPr lang="sv-SE" sz="4200" dirty="0" smtClean="0"/>
              <a:t> a </a:t>
            </a:r>
            <a:r>
              <a:rPr lang="sv-SE" sz="4200" u="sng" dirty="0" err="1" smtClean="0"/>
              <a:t>concept</a:t>
            </a:r>
            <a:r>
              <a:rPr lang="sv-SE" sz="4200" u="sng" dirty="0" smtClean="0"/>
              <a:t> of the nation as a “</a:t>
            </a:r>
            <a:r>
              <a:rPr lang="sv-SE" sz="4200" u="sng" dirty="0" err="1" smtClean="0"/>
              <a:t>higher</a:t>
            </a:r>
            <a:r>
              <a:rPr lang="sv-SE" sz="4200" u="sng" dirty="0" smtClean="0"/>
              <a:t>” </a:t>
            </a:r>
            <a:r>
              <a:rPr lang="sv-SE" sz="4200" u="sng" dirty="0" err="1" smtClean="0"/>
              <a:t>racial</a:t>
            </a:r>
            <a:r>
              <a:rPr lang="sv-SE" sz="4200" u="sng" dirty="0" smtClean="0"/>
              <a:t>, </a:t>
            </a:r>
            <a:r>
              <a:rPr lang="sv-SE" sz="4200" u="sng" dirty="0" err="1" smtClean="0"/>
              <a:t>historical</a:t>
            </a:r>
            <a:r>
              <a:rPr lang="sv-SE" sz="4200" u="sng" dirty="0" smtClean="0"/>
              <a:t> spiritual or </a:t>
            </a:r>
            <a:r>
              <a:rPr lang="sv-SE" sz="4200" u="sng" dirty="0" err="1" smtClean="0"/>
              <a:t>organic</a:t>
            </a:r>
            <a:r>
              <a:rPr lang="sv-SE" sz="4200" u="sng" dirty="0" smtClean="0"/>
              <a:t> </a:t>
            </a:r>
            <a:r>
              <a:rPr lang="sv-SE" sz="4200" u="sng" dirty="0" err="1" smtClean="0"/>
              <a:t>reality</a:t>
            </a:r>
            <a:r>
              <a:rPr lang="sv-SE" sz="4200" u="sng" dirty="0" smtClean="0"/>
              <a:t> </a:t>
            </a:r>
            <a:r>
              <a:rPr lang="sv-SE" sz="4200" dirty="0" err="1" smtClean="0"/>
              <a:t>which</a:t>
            </a:r>
            <a:r>
              <a:rPr lang="sv-SE" sz="4200" dirty="0" smtClean="0"/>
              <a:t> </a:t>
            </a:r>
            <a:r>
              <a:rPr lang="sv-SE" sz="4200" dirty="0" err="1" smtClean="0"/>
              <a:t>embraces</a:t>
            </a:r>
            <a:r>
              <a:rPr lang="sv-SE" sz="4200" dirty="0" smtClean="0"/>
              <a:t> all the </a:t>
            </a:r>
            <a:r>
              <a:rPr lang="sv-SE" sz="4200" dirty="0" err="1" smtClean="0"/>
              <a:t>members</a:t>
            </a:r>
            <a:r>
              <a:rPr lang="sv-SE" sz="4200" dirty="0" smtClean="0"/>
              <a:t> of </a:t>
            </a:r>
            <a:r>
              <a:rPr lang="sv-SE" sz="4200" dirty="0" err="1" smtClean="0"/>
              <a:t>ethnical</a:t>
            </a:r>
            <a:r>
              <a:rPr lang="sv-SE" sz="4200" dirty="0" smtClean="0"/>
              <a:t> </a:t>
            </a:r>
            <a:r>
              <a:rPr lang="sv-SE" sz="4200" dirty="0" err="1" smtClean="0"/>
              <a:t>community</a:t>
            </a:r>
            <a:r>
              <a:rPr lang="sv-SE" sz="4200" dirty="0" smtClean="0"/>
              <a:t> who </a:t>
            </a:r>
            <a:r>
              <a:rPr lang="sv-SE" sz="4200" dirty="0" err="1" smtClean="0"/>
              <a:t>belong</a:t>
            </a:r>
            <a:r>
              <a:rPr lang="sv-SE" sz="4200" dirty="0" smtClean="0"/>
              <a:t> to it.</a:t>
            </a:r>
          </a:p>
          <a:p>
            <a:pPr>
              <a:buNone/>
            </a:pPr>
            <a:endParaRPr lang="sv-SE" sz="4200" dirty="0" smtClean="0"/>
          </a:p>
          <a:p>
            <a:r>
              <a:rPr lang="sv-SE" sz="4200" dirty="0" err="1" smtClean="0"/>
              <a:t>Fascism’s</a:t>
            </a:r>
            <a:r>
              <a:rPr lang="sv-SE" sz="4200" dirty="0" smtClean="0"/>
              <a:t> </a:t>
            </a:r>
            <a:r>
              <a:rPr lang="sv-SE" sz="4200" dirty="0" err="1" smtClean="0"/>
              <a:t>mobilizing</a:t>
            </a:r>
            <a:r>
              <a:rPr lang="sv-SE" sz="4200" dirty="0" smtClean="0"/>
              <a:t> vision is that of </a:t>
            </a:r>
            <a:r>
              <a:rPr lang="sv-SE" sz="4200" u="sng" dirty="0" smtClean="0"/>
              <a:t>the national </a:t>
            </a:r>
            <a:r>
              <a:rPr lang="sv-SE" sz="4200" u="sng" dirty="0" err="1" smtClean="0"/>
              <a:t>community</a:t>
            </a:r>
            <a:r>
              <a:rPr lang="sv-SE" sz="4200" u="sng" dirty="0" smtClean="0"/>
              <a:t> </a:t>
            </a:r>
            <a:r>
              <a:rPr lang="sv-SE" sz="4200" u="sng" dirty="0" err="1" smtClean="0"/>
              <a:t>rising</a:t>
            </a:r>
            <a:r>
              <a:rPr lang="sv-SE" sz="4200" u="sng" dirty="0" smtClean="0"/>
              <a:t> </a:t>
            </a:r>
            <a:r>
              <a:rPr lang="sv-SE" sz="4200" u="sng" dirty="0" err="1" smtClean="0"/>
              <a:t>phoenix-like</a:t>
            </a:r>
            <a:r>
              <a:rPr lang="sv-SE" sz="4200" u="sng" dirty="0" smtClean="0"/>
              <a:t> after a period of </a:t>
            </a:r>
            <a:r>
              <a:rPr lang="sv-SE" sz="4200" u="sng" dirty="0" err="1" smtClean="0"/>
              <a:t>encroaching</a:t>
            </a:r>
            <a:r>
              <a:rPr lang="sv-SE" sz="4200" u="sng" dirty="0" smtClean="0"/>
              <a:t> </a:t>
            </a:r>
            <a:r>
              <a:rPr lang="sv-SE" sz="4200" u="sng" dirty="0" err="1" smtClean="0"/>
              <a:t>decadence</a:t>
            </a:r>
            <a:r>
              <a:rPr lang="sv-SE" sz="4200" u="sng" dirty="0" smtClean="0"/>
              <a:t> </a:t>
            </a:r>
            <a:r>
              <a:rPr lang="sv-SE" sz="4200" dirty="0" err="1" smtClean="0"/>
              <a:t>which</a:t>
            </a:r>
            <a:r>
              <a:rPr lang="sv-SE" sz="4200" dirty="0" smtClean="0"/>
              <a:t> all </a:t>
            </a:r>
            <a:r>
              <a:rPr lang="sv-SE" sz="4200" dirty="0" err="1" smtClean="0"/>
              <a:t>but</a:t>
            </a:r>
            <a:r>
              <a:rPr lang="sv-SE" sz="4200" dirty="0" smtClean="0"/>
              <a:t> </a:t>
            </a:r>
            <a:r>
              <a:rPr lang="sv-SE" sz="4200" dirty="0" err="1" smtClean="0"/>
              <a:t>destroyed</a:t>
            </a:r>
            <a:r>
              <a:rPr lang="sv-SE" sz="4200" dirty="0" smtClean="0"/>
              <a:t> it.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56081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b="1" dirty="0"/>
              <a:t>Elvira Bauer </a:t>
            </a:r>
            <a:r>
              <a:rPr lang="sv-SE" sz="2400" dirty="0"/>
              <a:t>(1936): </a:t>
            </a:r>
            <a:r>
              <a:rPr lang="sv-SE" sz="2400" i="1" dirty="0" err="1"/>
              <a:t>Trau</a:t>
            </a:r>
            <a:r>
              <a:rPr lang="sv-SE" sz="2400" i="1" dirty="0"/>
              <a:t> </a:t>
            </a:r>
            <a:r>
              <a:rPr lang="sv-SE" sz="2400" i="1" dirty="0" err="1"/>
              <a:t>keinem</a:t>
            </a:r>
            <a:r>
              <a:rPr lang="sv-SE" sz="2400" i="1" dirty="0"/>
              <a:t> Fuchs </a:t>
            </a:r>
            <a:r>
              <a:rPr lang="sv-SE" sz="2400" i="1" dirty="0" err="1"/>
              <a:t>auf</a:t>
            </a:r>
            <a:r>
              <a:rPr lang="sv-SE" sz="2400" i="1" dirty="0"/>
              <a:t> </a:t>
            </a:r>
            <a:r>
              <a:rPr lang="sv-SE" sz="2400" i="1" dirty="0" err="1"/>
              <a:t>grüner</a:t>
            </a:r>
            <a:r>
              <a:rPr lang="sv-SE" sz="2400" i="1" dirty="0"/>
              <a:t> Heid </a:t>
            </a:r>
            <a:r>
              <a:rPr lang="sv-SE" sz="2400" i="1" dirty="0" err="1"/>
              <a:t>und</a:t>
            </a:r>
            <a:r>
              <a:rPr lang="sv-SE" sz="2400" i="1" dirty="0"/>
              <a:t> </a:t>
            </a:r>
            <a:r>
              <a:rPr lang="sv-SE" sz="2400" i="1" dirty="0" err="1"/>
              <a:t>keinem</a:t>
            </a:r>
            <a:r>
              <a:rPr lang="sv-SE" sz="2400" i="1" dirty="0"/>
              <a:t> </a:t>
            </a:r>
            <a:r>
              <a:rPr lang="sv-SE" sz="2400" i="1" dirty="0" err="1"/>
              <a:t>Jud</a:t>
            </a:r>
            <a:r>
              <a:rPr lang="sv-SE" sz="2400" i="1" dirty="0"/>
              <a:t> </a:t>
            </a:r>
            <a:r>
              <a:rPr lang="sv-SE" sz="2400" i="1" dirty="0" err="1"/>
              <a:t>bei</a:t>
            </a:r>
            <a:r>
              <a:rPr lang="sv-SE" sz="2400" i="1" dirty="0"/>
              <a:t> </a:t>
            </a:r>
            <a:r>
              <a:rPr lang="sv-SE" sz="2400" i="1" dirty="0" err="1"/>
              <a:t>seinem</a:t>
            </a:r>
            <a:r>
              <a:rPr lang="sv-SE" sz="2400" i="1" dirty="0"/>
              <a:t> Eid </a:t>
            </a:r>
            <a:r>
              <a:rPr lang="sv-SE" sz="2400" dirty="0" smtClean="0"/>
              <a:t>(”</a:t>
            </a:r>
            <a:r>
              <a:rPr lang="sv-SE" sz="2400" dirty="0" err="1" smtClean="0"/>
              <a:t>Don't</a:t>
            </a:r>
            <a:r>
              <a:rPr lang="sv-SE" sz="2400" dirty="0" smtClean="0"/>
              <a:t> </a:t>
            </a:r>
            <a:r>
              <a:rPr lang="sv-SE" sz="2400" dirty="0"/>
              <a:t>Trust A Fox in A Green </a:t>
            </a:r>
            <a:r>
              <a:rPr lang="sv-SE" sz="2400" dirty="0" err="1"/>
              <a:t>Meadow</a:t>
            </a:r>
            <a:r>
              <a:rPr lang="sv-SE" sz="2400" dirty="0"/>
              <a:t> Nor the </a:t>
            </a:r>
            <a:r>
              <a:rPr lang="sv-SE" sz="2400" dirty="0" err="1"/>
              <a:t>Oath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A </a:t>
            </a:r>
            <a:r>
              <a:rPr lang="sv-SE" sz="2400" dirty="0" err="1" smtClean="0"/>
              <a:t>Jew</a:t>
            </a:r>
            <a:r>
              <a:rPr lang="sv-SE" sz="2400" dirty="0" smtClean="0"/>
              <a:t>”)</a:t>
            </a:r>
            <a:endParaRPr lang="sv-SE" sz="2400" dirty="0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4498"/>
            <a:ext cx="4038600" cy="3157367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>
          <a:xfrm>
            <a:off x="5220072" y="2708921"/>
            <a:ext cx="3456384" cy="2664296"/>
          </a:xfrm>
          <a:ln w="1905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i="1" dirty="0" smtClean="0"/>
              <a:t>This </a:t>
            </a:r>
            <a:r>
              <a:rPr lang="en-GB" sz="2400" i="1" dirty="0"/>
              <a:t>is the Jew, as all can see,</a:t>
            </a:r>
            <a:endParaRPr lang="sv-SE" sz="2400" i="1" dirty="0"/>
          </a:p>
          <a:p>
            <a:r>
              <a:rPr lang="en-GB" sz="2400" i="1" dirty="0"/>
              <a:t>The biggest villain in the whole Reich!</a:t>
            </a:r>
            <a:endParaRPr lang="sv-SE" sz="2400" i="1" dirty="0"/>
          </a:p>
          <a:p>
            <a:r>
              <a:rPr lang="en-GB" sz="2400" i="1" dirty="0"/>
              <a:t>He thinks himself the greatest </a:t>
            </a:r>
            <a:r>
              <a:rPr lang="en-GB" sz="2400" i="1" dirty="0" smtClean="0"/>
              <a:t>Beau</a:t>
            </a:r>
          </a:p>
          <a:p>
            <a:r>
              <a:rPr lang="en-GB" sz="2400" i="1" dirty="0"/>
              <a:t>Yet is the ugliest around! </a:t>
            </a:r>
            <a:endParaRPr lang="sv-SE" sz="2400" i="1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en-GB" sz="2400" dirty="0"/>
              <a:t>                                                  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987772055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(i) The Ego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</a:t>
            </a:r>
            <a:endParaRPr lang="sv-SE" sz="3200" b="1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21864"/>
            <a:ext cx="4197386" cy="3495368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24744"/>
            <a:ext cx="1629506" cy="2210372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latshållare för innehåll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05" y="3501008"/>
            <a:ext cx="1836166" cy="3159828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23477491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u="sng" dirty="0" err="1" smtClean="0"/>
              <a:t>Structure</a:t>
            </a:r>
            <a:r>
              <a:rPr lang="sv-SE" sz="3200" b="1" u="sng" dirty="0" smtClean="0"/>
              <a:t> </a:t>
            </a:r>
            <a:r>
              <a:rPr lang="sv-SE" sz="3200" b="1" u="sng" dirty="0" err="1" smtClean="0"/>
              <a:t>of</a:t>
            </a:r>
            <a:r>
              <a:rPr lang="sv-SE" sz="3200" b="1" u="sng" dirty="0" smtClean="0"/>
              <a:t> </a:t>
            </a:r>
            <a:r>
              <a:rPr lang="sv-SE" sz="3200" b="1" u="sng" dirty="0" err="1" smtClean="0"/>
              <a:t>this</a:t>
            </a:r>
            <a:r>
              <a:rPr lang="sv-SE" sz="3200" b="1" u="sng" dirty="0" smtClean="0"/>
              <a:t> presentation:</a:t>
            </a:r>
            <a:endParaRPr lang="sv-SE" sz="3200" b="1" u="sng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4896544"/>
          </a:xfrm>
        </p:spPr>
        <p:txBody>
          <a:bodyPr>
            <a:normAutofit fontScale="85000" lnSpcReduction="20000"/>
          </a:bodyPr>
          <a:lstStyle/>
          <a:p>
            <a:pPr marL="514350" indent="-514350" algn="ctr">
              <a:buAutoNum type="arabicPeriod"/>
            </a:pPr>
            <a:r>
              <a:rPr lang="en-US" dirty="0" smtClean="0"/>
              <a:t>On (Pictorial) Narrativity </a:t>
            </a:r>
            <a:r>
              <a:rPr lang="en-US" dirty="0"/>
              <a:t>and Master </a:t>
            </a:r>
            <a:r>
              <a:rPr lang="en-US" dirty="0" smtClean="0"/>
              <a:t>Stories</a:t>
            </a:r>
          </a:p>
          <a:p>
            <a:pPr marL="0" indent="0" algn="ctr">
              <a:buNone/>
            </a:pPr>
            <a:endParaRPr lang="sv-SE" dirty="0" smtClean="0"/>
          </a:p>
          <a:p>
            <a:pPr marL="0" indent="0" algn="ctr">
              <a:buNone/>
            </a:pPr>
            <a:r>
              <a:rPr lang="en-US" dirty="0" smtClean="0"/>
              <a:t>2. Constructing </a:t>
            </a:r>
            <a:r>
              <a:rPr lang="en-US" dirty="0"/>
              <a:t>(Collective) </a:t>
            </a:r>
            <a:r>
              <a:rPr lang="en-US" dirty="0" smtClean="0"/>
              <a:t>Otherness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3. Master </a:t>
            </a:r>
            <a:r>
              <a:rPr lang="en-US" dirty="0"/>
              <a:t>Narratives and </a:t>
            </a:r>
            <a:r>
              <a:rPr lang="en-US" dirty="0" smtClean="0"/>
              <a:t>Anti-Semitism</a:t>
            </a:r>
            <a:endParaRPr lang="sv-SE" dirty="0"/>
          </a:p>
          <a:p>
            <a:pPr algn="ctr"/>
            <a:r>
              <a:rPr lang="en-US" i="1" dirty="0"/>
              <a:t>Medieval </a:t>
            </a:r>
            <a:r>
              <a:rPr lang="en-US" i="1" dirty="0" smtClean="0"/>
              <a:t>Europe</a:t>
            </a:r>
          </a:p>
          <a:p>
            <a:pPr algn="ctr"/>
            <a:r>
              <a:rPr lang="sv-SE" i="1" dirty="0"/>
              <a:t>The </a:t>
            </a:r>
            <a:r>
              <a:rPr lang="sv-SE" i="1" dirty="0" err="1"/>
              <a:t>Third</a:t>
            </a:r>
            <a:r>
              <a:rPr lang="sv-SE" i="1" dirty="0"/>
              <a:t> </a:t>
            </a:r>
            <a:r>
              <a:rPr lang="sv-SE" i="1" dirty="0" smtClean="0"/>
              <a:t>Reich</a:t>
            </a:r>
          </a:p>
          <a:p>
            <a:pPr algn="ctr"/>
            <a:r>
              <a:rPr lang="en-US" i="1" dirty="0"/>
              <a:t>The </a:t>
            </a:r>
            <a:r>
              <a:rPr lang="en-US" i="1" dirty="0" smtClean="0"/>
              <a:t>Arab-Muslim </a:t>
            </a:r>
            <a:r>
              <a:rPr lang="en-US" i="1" dirty="0"/>
              <a:t>World – Past and </a:t>
            </a:r>
            <a:r>
              <a:rPr lang="en-US" i="1" dirty="0" smtClean="0"/>
              <a:t>Present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4. Concluding Remarks: Why Stereotypes &amp; Caricatures Stick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3897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(ii) The Ego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</a:t>
            </a:r>
            <a:endParaRPr lang="sv-SE" sz="3200" b="1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533014"/>
            <a:ext cx="2966408" cy="4593149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07" y="1556792"/>
            <a:ext cx="3150311" cy="4569371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6599672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(iii) The Ego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</a:t>
            </a:r>
            <a:endParaRPr lang="sv-SE" sz="3200" b="1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59" y="1772816"/>
            <a:ext cx="3173274" cy="4032448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49" y="2348880"/>
            <a:ext cx="3388870" cy="2788873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1902763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</a:t>
            </a:r>
            <a:r>
              <a:rPr lang="sv-SE" sz="3200" b="1" dirty="0"/>
              <a:t>) The </a:t>
            </a:r>
            <a:r>
              <a:rPr lang="sv-SE" sz="3200" b="1" dirty="0" smtClean="0"/>
              <a:t>Alius </a:t>
            </a:r>
            <a:r>
              <a:rPr lang="sv-SE" sz="3200" b="1" dirty="0"/>
              <a:t>in the </a:t>
            </a:r>
            <a:r>
              <a:rPr lang="sv-SE" sz="3200" b="1" dirty="0" err="1"/>
              <a:t>Third</a:t>
            </a:r>
            <a:r>
              <a:rPr lang="sv-SE" sz="3200" b="1" dirty="0"/>
              <a:t> Reich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00712"/>
            <a:ext cx="4295042" cy="3316519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54492"/>
            <a:ext cx="2158154" cy="2644239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latshållare för innehåll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3" y="4077072"/>
            <a:ext cx="2158422" cy="2653962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80138966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(ii) </a:t>
            </a:r>
            <a:r>
              <a:rPr lang="sv-SE" sz="3200" b="1" dirty="0"/>
              <a:t>The </a:t>
            </a:r>
            <a:r>
              <a:rPr lang="sv-SE" sz="3200" b="1" dirty="0" smtClean="0"/>
              <a:t>Alius </a:t>
            </a:r>
            <a:r>
              <a:rPr lang="sv-SE" sz="3200" b="1" dirty="0"/>
              <a:t>in the </a:t>
            </a:r>
            <a:r>
              <a:rPr lang="sv-SE" sz="3200" b="1" dirty="0" err="1"/>
              <a:t>Third</a:t>
            </a:r>
            <a:r>
              <a:rPr lang="sv-SE" sz="3200" b="1" dirty="0"/>
              <a:t> Reich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97280"/>
            <a:ext cx="3104392" cy="4496016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32" y="1196753"/>
            <a:ext cx="2110041" cy="2592288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latshållare för innehåll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05064"/>
            <a:ext cx="1824102" cy="26642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09913762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(iii) The Alius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</a:t>
            </a:r>
            <a:endParaRPr lang="sv-SE" sz="3200" b="1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513114"/>
            <a:ext cx="3063946" cy="4366797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3917968" cy="2350780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latshållare för innehåll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17032"/>
            <a:ext cx="3888432" cy="2989392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94450315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(iv) The Alius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</a:t>
            </a:r>
            <a:endParaRPr lang="sv-SE" sz="3200" b="1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09890"/>
            <a:ext cx="3672408" cy="5159610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1937621" cy="2525798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latshållare för innehåll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9" y="4149080"/>
            <a:ext cx="3828963" cy="2448272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72827535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</a:t>
            </a:r>
            <a:r>
              <a:rPr lang="sv-SE" sz="3200" b="1" dirty="0"/>
              <a:t>v</a:t>
            </a:r>
            <a:r>
              <a:rPr lang="sv-SE" sz="3200" b="1" dirty="0" smtClean="0"/>
              <a:t>) The Alius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</a:t>
            </a:r>
            <a:endParaRPr lang="sv-SE" sz="3200" b="1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42544"/>
            <a:ext cx="3357588" cy="4722760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8600"/>
            <a:ext cx="3312368" cy="4687564"/>
          </a:xfr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39850254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(i) Anti-</a:t>
            </a:r>
            <a:r>
              <a:rPr lang="sv-SE" sz="3200" b="1" dirty="0" err="1" smtClean="0"/>
              <a:t>Semitic</a:t>
            </a:r>
            <a:r>
              <a:rPr lang="sv-SE" sz="3200" b="1" dirty="0" smtClean="0"/>
              <a:t> Images in the </a:t>
            </a:r>
            <a:r>
              <a:rPr lang="sv-SE" sz="3200" b="1" dirty="0" err="1" smtClean="0"/>
              <a:t>Third</a:t>
            </a:r>
            <a:r>
              <a:rPr lang="sv-SE" sz="3200" b="1" dirty="0" smtClean="0"/>
              <a:t> Reich: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89654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National Socialist iconography </a:t>
            </a:r>
            <a:r>
              <a:rPr lang="en-US" sz="2600" dirty="0" smtClean="0"/>
              <a:t>intended </a:t>
            </a:r>
            <a:r>
              <a:rPr lang="en-US" sz="2600" dirty="0"/>
              <a:t>to render and reveal an </a:t>
            </a:r>
            <a:r>
              <a:rPr lang="en-US" sz="2600" u="sng" dirty="0"/>
              <a:t>eternal conflict between an Aryan homeworld against a (Jewish) alienworld</a:t>
            </a:r>
            <a:r>
              <a:rPr lang="en-US" sz="2600" dirty="0"/>
              <a:t>. </a:t>
            </a:r>
            <a:endParaRPr lang="en-US" sz="2600" dirty="0" smtClean="0"/>
          </a:p>
          <a:p>
            <a:endParaRPr lang="en-US" sz="2600" dirty="0"/>
          </a:p>
          <a:p>
            <a:r>
              <a:rPr lang="en-US" sz="2600" dirty="0"/>
              <a:t>Some of the pictures produced had </a:t>
            </a:r>
            <a:r>
              <a:rPr lang="en-US" sz="2600" dirty="0" smtClean="0"/>
              <a:t>a </a:t>
            </a:r>
            <a:r>
              <a:rPr lang="en-US" sz="2600" u="sng" dirty="0"/>
              <a:t>quite explicit narrative </a:t>
            </a:r>
            <a:r>
              <a:rPr lang="en-US" sz="2600" u="sng" dirty="0" smtClean="0"/>
              <a:t>appearance</a:t>
            </a:r>
            <a:r>
              <a:rPr lang="en-US" sz="2600" dirty="0" smtClean="0"/>
              <a:t>, for </a:t>
            </a:r>
            <a:r>
              <a:rPr lang="en-US" sz="2600" dirty="0"/>
              <a:t>example illustrations used in children’s books or journal articles, where textual complements steered more fixed readings</a:t>
            </a:r>
            <a:r>
              <a:rPr lang="en-US" sz="2600" dirty="0" smtClean="0"/>
              <a:t>.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</a:p>
          <a:p>
            <a:r>
              <a:rPr lang="en-US" sz="2600" dirty="0" smtClean="0"/>
              <a:t>Also </a:t>
            </a:r>
            <a:r>
              <a:rPr lang="en-US" sz="2600" dirty="0"/>
              <a:t>still pictures in propagandistic posters, rendering Ego and Alius personifications with their alleged physical as well as implied racial, political, and moral characteristics, were certainly understood as narrative </a:t>
            </a:r>
            <a:r>
              <a:rPr lang="en-US" sz="2600" u="sng" dirty="0"/>
              <a:t>abbreviations of a larger narrative structure</a:t>
            </a:r>
            <a:r>
              <a:rPr lang="en-US" sz="2600" dirty="0"/>
              <a:t>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0693465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(ii) </a:t>
            </a:r>
            <a:r>
              <a:rPr lang="sv-SE" sz="3200" b="1" dirty="0"/>
              <a:t>Anti-</a:t>
            </a:r>
            <a:r>
              <a:rPr lang="sv-SE" sz="3200" b="1" dirty="0" err="1"/>
              <a:t>Semitic</a:t>
            </a:r>
            <a:r>
              <a:rPr lang="sv-SE" sz="3200" b="1" dirty="0"/>
              <a:t> Images in the </a:t>
            </a:r>
            <a:r>
              <a:rPr lang="sv-SE" sz="3200" b="1" dirty="0" err="1"/>
              <a:t>Third</a:t>
            </a:r>
            <a:r>
              <a:rPr lang="sv-SE" sz="3200" b="1" dirty="0"/>
              <a:t> Reich :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968552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u="sng" dirty="0"/>
              <a:t>master story</a:t>
            </a:r>
            <a:r>
              <a:rPr lang="en-US" sz="2400" dirty="0"/>
              <a:t>, which permeated the Third Reich in most media and institutions, in speeches, public spectacles, and exhibitions, basically consisted of </a:t>
            </a:r>
            <a:r>
              <a:rPr lang="en-US" sz="2400" u="sng" dirty="0"/>
              <a:t>the historical struggle between the Aryan protagonists and heroes and the Jew antagonists and villains, between good and evil, and a promise of a utopian future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And </a:t>
            </a:r>
            <a:r>
              <a:rPr lang="en-US" sz="2400" dirty="0"/>
              <a:t>within this overarching story, </a:t>
            </a:r>
            <a:r>
              <a:rPr lang="en-US" sz="2400" u="sng" dirty="0"/>
              <a:t>National Socialist images functioned as narrative gists and cognitive tools</a:t>
            </a:r>
            <a:r>
              <a:rPr lang="en-US" sz="2400" dirty="0"/>
              <a:t>, used as instruments for generating and enhancing collective identities as envisaged by National Socialism.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825452935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sv-SE" sz="3200" b="1" dirty="0"/>
              <a:t>Anti-</a:t>
            </a:r>
            <a:r>
              <a:rPr lang="sv-SE" sz="3200" b="1" dirty="0" err="1"/>
              <a:t>Semitic</a:t>
            </a:r>
            <a:r>
              <a:rPr lang="sv-SE" sz="3200" b="1" dirty="0"/>
              <a:t> Master Narratives (</a:t>
            </a:r>
            <a:r>
              <a:rPr lang="sv-SE" sz="3200" b="1" dirty="0" smtClean="0"/>
              <a:t>iii</a:t>
            </a:r>
            <a:r>
              <a:rPr lang="sv-SE" sz="3200" b="1" dirty="0"/>
              <a:t>):</a:t>
            </a:r>
            <a:br>
              <a:rPr lang="sv-SE" sz="3200" b="1" dirty="0"/>
            </a:br>
            <a:r>
              <a:rPr lang="en-GB" sz="3200" b="1" u="sng" dirty="0"/>
              <a:t>The Arab-Muslim World – Past and Present</a:t>
            </a:r>
            <a:endParaRPr lang="sv-SE" sz="3200" u="sng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328592"/>
          </a:xfrm>
        </p:spPr>
        <p:txBody>
          <a:bodyPr>
            <a:normAutofit fontScale="85000" lnSpcReduction="20000"/>
          </a:bodyPr>
          <a:lstStyle/>
          <a:p>
            <a:r>
              <a:rPr lang="en-GB" u="sng" dirty="0"/>
              <a:t>S</a:t>
            </a:r>
            <a:r>
              <a:rPr lang="en-GB" u="sng" dirty="0" smtClean="0"/>
              <a:t>tatus </a:t>
            </a:r>
            <a:r>
              <a:rPr lang="en-GB" u="sng" dirty="0"/>
              <a:t>of </a:t>
            </a:r>
            <a:r>
              <a:rPr lang="en-GB" i="1" u="sng" dirty="0"/>
              <a:t>dhimmi</a:t>
            </a:r>
            <a:r>
              <a:rPr lang="en-GB" u="sng" dirty="0"/>
              <a:t> (‘protected person’) </a:t>
            </a:r>
            <a:endParaRPr lang="en-GB" u="sng" dirty="0" smtClean="0"/>
          </a:p>
          <a:p>
            <a:r>
              <a:rPr lang="en-GB" dirty="0" smtClean="0"/>
              <a:t>i.e. non-Muslim </a:t>
            </a:r>
            <a:r>
              <a:rPr lang="en-GB" dirty="0"/>
              <a:t>citizens of an Islamic </a:t>
            </a:r>
            <a:r>
              <a:rPr lang="en-GB" dirty="0" smtClean="0"/>
              <a:t>state;</a:t>
            </a:r>
          </a:p>
          <a:p>
            <a:r>
              <a:rPr lang="en-GB" dirty="0" smtClean="0"/>
              <a:t>certain restrictions;</a:t>
            </a:r>
          </a:p>
          <a:p>
            <a:r>
              <a:rPr lang="en-GB" dirty="0" smtClean="0"/>
              <a:t>mandatory to </a:t>
            </a:r>
            <a:r>
              <a:rPr lang="en-GB" dirty="0"/>
              <a:t>pay special additional </a:t>
            </a:r>
            <a:r>
              <a:rPr lang="en-GB" dirty="0" smtClean="0"/>
              <a:t>taxes;</a:t>
            </a:r>
          </a:p>
          <a:p>
            <a:r>
              <a:rPr lang="en-GB" dirty="0"/>
              <a:t>l</a:t>
            </a:r>
            <a:r>
              <a:rPr lang="en-GB" dirty="0" smtClean="0"/>
              <a:t>ack of certain </a:t>
            </a:r>
            <a:r>
              <a:rPr lang="en-GB" dirty="0"/>
              <a:t>political rights reserved for Muslims. </a:t>
            </a:r>
            <a:endParaRPr lang="en-GB" dirty="0" smtClean="0"/>
          </a:p>
          <a:p>
            <a:r>
              <a:rPr lang="en-GB" dirty="0" smtClean="0"/>
              <a:t>However</a:t>
            </a:r>
            <a:r>
              <a:rPr lang="en-GB" dirty="0"/>
              <a:t>, in many other respects they had equal rights under the laws of property, contract, and </a:t>
            </a:r>
            <a:r>
              <a:rPr lang="en-GB" dirty="0" smtClean="0"/>
              <a:t>obligation.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US" u="sng" dirty="0"/>
              <a:t>The </a:t>
            </a:r>
            <a:r>
              <a:rPr lang="en-US" u="sng" dirty="0" smtClean="0"/>
              <a:t>Koran </a:t>
            </a:r>
            <a:r>
              <a:rPr lang="en-US" dirty="0" smtClean="0"/>
              <a:t>- </a:t>
            </a:r>
            <a:r>
              <a:rPr lang="en-US" dirty="0"/>
              <a:t>a wide range of attitudes and recommended actions towards Jews, stretching from </a:t>
            </a:r>
            <a:r>
              <a:rPr lang="en-US" i="1" dirty="0"/>
              <a:t>tolerance</a:t>
            </a:r>
            <a:r>
              <a:rPr lang="en-US" dirty="0"/>
              <a:t>, even </a:t>
            </a:r>
            <a:r>
              <a:rPr lang="en-US" i="1" dirty="0"/>
              <a:t>friendliness</a:t>
            </a:r>
            <a:r>
              <a:rPr lang="en-US" dirty="0"/>
              <a:t>, towards blunt </a:t>
            </a:r>
            <a:r>
              <a:rPr lang="en-US" i="1" dirty="0"/>
              <a:t>hostility</a:t>
            </a:r>
            <a:r>
              <a:rPr lang="en-US" dirty="0"/>
              <a:t>, where it is stated that </a:t>
            </a:r>
            <a:r>
              <a:rPr lang="en-US" i="1" dirty="0"/>
              <a:t>jihad (the holy war) against Jews (as well as non-believers in general)</a:t>
            </a:r>
            <a:r>
              <a:rPr lang="en-US" dirty="0"/>
              <a:t> is the duty of every Muslim </a:t>
            </a:r>
            <a:r>
              <a:rPr lang="en-US" dirty="0" smtClean="0"/>
              <a:t>believer.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22580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3600" b="1" u="sng" dirty="0" smtClean="0"/>
              <a:t>1</a:t>
            </a:r>
            <a:r>
              <a:rPr lang="sv-SE" sz="3600" b="1" u="sng" dirty="0"/>
              <a:t>. </a:t>
            </a:r>
            <a:r>
              <a:rPr lang="en-US" sz="3600" b="1" u="sng" dirty="0"/>
              <a:t>On </a:t>
            </a:r>
            <a:r>
              <a:rPr lang="en-US" sz="3600" b="1" u="sng" dirty="0" smtClean="0"/>
              <a:t>(Pictorial) Narrativity </a:t>
            </a:r>
            <a:r>
              <a:rPr lang="en-US" sz="3600" b="1" u="sng" dirty="0"/>
              <a:t>and Master Stories</a:t>
            </a:r>
            <a:br>
              <a:rPr lang="en-US" sz="3600" b="1" u="sng" dirty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2776"/>
            <a:ext cx="3689152" cy="467426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442714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sv-SE" sz="3200" b="1" dirty="0"/>
              <a:t>Anti-</a:t>
            </a:r>
            <a:r>
              <a:rPr lang="sv-SE" sz="3200" b="1" dirty="0" err="1"/>
              <a:t>Semitic</a:t>
            </a:r>
            <a:r>
              <a:rPr lang="sv-SE" sz="3200" b="1" dirty="0"/>
              <a:t> Master Narratives (</a:t>
            </a:r>
            <a:r>
              <a:rPr lang="sv-SE" sz="3200" b="1" dirty="0" smtClean="0"/>
              <a:t>iii</a:t>
            </a:r>
            <a:r>
              <a:rPr lang="sv-SE" sz="3200" b="1" dirty="0"/>
              <a:t>):</a:t>
            </a:r>
            <a:br>
              <a:rPr lang="sv-SE" sz="3200" b="1" dirty="0"/>
            </a:br>
            <a:r>
              <a:rPr lang="en-GB" sz="2800" b="1" dirty="0"/>
              <a:t>The Arab-Muslim World – Past and Present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800" u="sng" dirty="0"/>
              <a:t>19th </a:t>
            </a:r>
            <a:r>
              <a:rPr lang="sv-SE" sz="2800" u="sng" dirty="0" err="1" smtClean="0"/>
              <a:t>century</a:t>
            </a:r>
            <a:r>
              <a:rPr lang="sv-SE" sz="2800" u="sng" dirty="0" smtClean="0"/>
              <a:t> and </a:t>
            </a:r>
            <a:r>
              <a:rPr lang="sv-SE" sz="2800" u="sng" dirty="0" err="1" smtClean="0"/>
              <a:t>onwards</a:t>
            </a:r>
            <a:r>
              <a:rPr lang="sv-SE" sz="2800" u="sng" dirty="0" smtClean="0"/>
              <a:t>…</a:t>
            </a:r>
          </a:p>
          <a:p>
            <a:r>
              <a:rPr lang="sv-SE" sz="2800" dirty="0" err="1"/>
              <a:t>Damascus</a:t>
            </a:r>
            <a:r>
              <a:rPr lang="sv-SE" sz="2800" dirty="0"/>
              <a:t> </a:t>
            </a:r>
            <a:r>
              <a:rPr lang="sv-SE" sz="2800" dirty="0" err="1" smtClean="0"/>
              <a:t>affair</a:t>
            </a:r>
            <a:r>
              <a:rPr lang="sv-SE" sz="2800" dirty="0" smtClean="0"/>
              <a:t> 1840 etc.</a:t>
            </a:r>
          </a:p>
          <a:p>
            <a:r>
              <a:rPr lang="sv-SE" sz="2800" dirty="0"/>
              <a:t>Nazi </a:t>
            </a:r>
            <a:r>
              <a:rPr lang="sv-SE" sz="2800" dirty="0" smtClean="0"/>
              <a:t>propaganda in the Arab </a:t>
            </a:r>
            <a:r>
              <a:rPr lang="sv-SE" sz="2800" dirty="0" err="1" smtClean="0"/>
              <a:t>world</a:t>
            </a:r>
            <a:endParaRPr lang="sv-SE" sz="2800" dirty="0" smtClean="0"/>
          </a:p>
          <a:p>
            <a:r>
              <a:rPr lang="en-US" sz="2800" dirty="0" smtClean="0"/>
              <a:t>Violent conflicts, e.g. the 1948 </a:t>
            </a:r>
            <a:r>
              <a:rPr lang="en-US" sz="2800" dirty="0"/>
              <a:t>and 1967 Arab–Israeli Wars (where Israel’s victories were experienced as traumatic humiliations</a:t>
            </a:r>
            <a:r>
              <a:rPr lang="en-US" sz="2800" dirty="0" smtClean="0"/>
              <a:t>).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u="sng" dirty="0" smtClean="0"/>
              <a:t>Today…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Stereotypes </a:t>
            </a:r>
            <a:r>
              <a:rPr lang="en-US" sz="2800" dirty="0"/>
              <a:t>of Jews as </a:t>
            </a:r>
            <a:r>
              <a:rPr lang="en-US" sz="2800" dirty="0" smtClean="0"/>
              <a:t>aggressors, warmongers, predators etc. 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1343239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sv-SE" sz="3200" b="1" dirty="0"/>
              <a:t>Anti-</a:t>
            </a:r>
            <a:r>
              <a:rPr lang="sv-SE" sz="3200" b="1" dirty="0" err="1"/>
              <a:t>Semitic</a:t>
            </a:r>
            <a:r>
              <a:rPr lang="sv-SE" sz="3200" b="1" dirty="0"/>
              <a:t> Master Narratives (</a:t>
            </a:r>
            <a:r>
              <a:rPr lang="sv-SE" sz="3200" b="1" dirty="0" smtClean="0"/>
              <a:t>iii</a:t>
            </a:r>
            <a:r>
              <a:rPr lang="sv-SE" sz="3200" b="1" dirty="0"/>
              <a:t>):</a:t>
            </a:r>
            <a:br>
              <a:rPr lang="sv-SE" sz="3200" b="1" dirty="0"/>
            </a:br>
            <a:r>
              <a:rPr lang="en-GB" sz="2800" b="1" dirty="0"/>
              <a:t>The Arab-Muslim World – Past and Present</a:t>
            </a:r>
            <a:endParaRPr lang="sv-SE" sz="2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Themes in caricatures </a:t>
            </a:r>
            <a:r>
              <a:rPr lang="en-US" dirty="0"/>
              <a:t>and cartoons published in Arab newspapers and </a:t>
            </a:r>
            <a:r>
              <a:rPr lang="en-US" dirty="0" smtClean="0"/>
              <a:t>journals: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i="1" dirty="0"/>
              <a:t>The blood libel: the Jew as vampire and as </a:t>
            </a:r>
            <a:r>
              <a:rPr lang="en-US" i="1" dirty="0" smtClean="0"/>
              <a:t>(child-) murderer</a:t>
            </a:r>
            <a:endParaRPr lang="en-US" i="1" dirty="0"/>
          </a:p>
          <a:p>
            <a:pPr marL="0" indent="0">
              <a:buNone/>
            </a:pPr>
            <a:r>
              <a:rPr lang="en-US" dirty="0" smtClean="0"/>
              <a:t>b) </a:t>
            </a:r>
            <a:r>
              <a:rPr lang="en-US" i="1" dirty="0"/>
              <a:t>The Jew as enemy of humanity and as satanic creature</a:t>
            </a:r>
          </a:p>
          <a:p>
            <a:pPr marL="0" indent="0">
              <a:buNone/>
            </a:pPr>
            <a:r>
              <a:rPr lang="en-US" dirty="0" smtClean="0"/>
              <a:t>c) </a:t>
            </a:r>
            <a:r>
              <a:rPr lang="en-US" i="1" dirty="0"/>
              <a:t>The Jew as animal </a:t>
            </a:r>
            <a:r>
              <a:rPr lang="en-US" dirty="0"/>
              <a:t>(zoomorphism)</a:t>
            </a:r>
          </a:p>
          <a:p>
            <a:pPr marL="0" indent="0">
              <a:buNone/>
            </a:pPr>
            <a:r>
              <a:rPr lang="en-US" dirty="0" smtClean="0"/>
              <a:t>d) </a:t>
            </a:r>
            <a:r>
              <a:rPr lang="en-US" i="1" dirty="0"/>
              <a:t>Jews as Nazis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19741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122413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a) </a:t>
            </a:r>
            <a:r>
              <a:rPr lang="en-US" sz="3100" b="1" dirty="0"/>
              <a:t>The blood libel: the Jew as vampire and as </a:t>
            </a:r>
            <a:r>
              <a:rPr lang="en-US" sz="3100" b="1" dirty="0" smtClean="0"/>
              <a:t>(child-) murderer (</a:t>
            </a:r>
            <a:r>
              <a:rPr lang="en-US" sz="3100" b="1" dirty="0" err="1" smtClean="0"/>
              <a:t>i</a:t>
            </a:r>
            <a:r>
              <a:rPr lang="en-US" sz="3100" b="1" dirty="0"/>
              <a:t>)</a:t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Mrs</a:t>
            </a:r>
            <a:r>
              <a:rPr lang="en-US" sz="2000" dirty="0"/>
              <a:t>. Shamir: “Why are you throwing out the girl’s blood before you use it to make matzoth?” (1990); </a:t>
            </a:r>
            <a:r>
              <a:rPr lang="en-US" sz="2000" dirty="0" smtClean="0"/>
              <a:t>right: “ </a:t>
            </a:r>
            <a:r>
              <a:rPr lang="en-US" sz="2000" dirty="0"/>
              <a:t>Here’s to peace!” (2001).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6" y="2564904"/>
            <a:ext cx="4133774" cy="3000935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024336" cy="3024336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020512000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122413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a) </a:t>
            </a:r>
            <a:r>
              <a:rPr lang="en-US" sz="3100" b="1" dirty="0"/>
              <a:t>The blood libel: the Jew as vampire and as </a:t>
            </a:r>
            <a:r>
              <a:rPr lang="en-US" sz="3100" b="1" dirty="0" smtClean="0"/>
              <a:t>(child-) murderer (ii)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Untitled (2001); right: “The Blood of a Palestinian Child – A Gift for Mother’s Day” (1994).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6" y="2712544"/>
            <a:ext cx="4133774" cy="2705654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6" y="2744842"/>
            <a:ext cx="3522252" cy="2628374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33127176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122413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a</a:t>
            </a:r>
            <a:r>
              <a:rPr lang="en-US" sz="3100" b="1" dirty="0"/>
              <a:t>) The blood libel: the Jew as vampire and as (child-) murderer (</a:t>
            </a:r>
            <a:r>
              <a:rPr lang="en-US" sz="3100" b="1" dirty="0" smtClean="0"/>
              <a:t>iii)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“Israel” (Syria, 1990); right: “Israel” (Kuwait, 1992).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6" y="2708921"/>
            <a:ext cx="4031467" cy="2664296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39" y="2708920"/>
            <a:ext cx="3667299" cy="2654911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82413797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122413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b) </a:t>
            </a:r>
            <a:r>
              <a:rPr lang="en-US" sz="3100" b="1" dirty="0"/>
              <a:t>The Jew as enemy of humanity and as satanic </a:t>
            </a:r>
            <a:r>
              <a:rPr lang="en-US" sz="3100" b="1" dirty="0" smtClean="0"/>
              <a:t>creature (</a:t>
            </a:r>
            <a:r>
              <a:rPr lang="en-US" sz="3100" b="1" dirty="0" err="1" smtClean="0"/>
              <a:t>i</a:t>
            </a:r>
            <a:r>
              <a:rPr lang="en-US" sz="3100" b="1" dirty="0" smtClean="0"/>
              <a:t>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“The End” (1992); right: Untitled (1992).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5" y="2712544"/>
            <a:ext cx="3757175" cy="2705654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23" y="2744842"/>
            <a:ext cx="3505247" cy="2700382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74560186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1224136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b) </a:t>
            </a:r>
            <a:r>
              <a:rPr lang="en-US" sz="3100" b="1" dirty="0"/>
              <a:t>The Jew as enemy of humanity and as satanic </a:t>
            </a:r>
            <a:r>
              <a:rPr lang="en-US" sz="3100" b="1" dirty="0" smtClean="0"/>
              <a:t>creature (ii)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“Angel of Death” (Kuwait, 1990); right: “The Spider” (Saudi Arabia, 1992).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5" y="2712544"/>
            <a:ext cx="3720574" cy="2705654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14" y="2708920"/>
            <a:ext cx="3715133" cy="2677293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13381755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151216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c) </a:t>
            </a:r>
            <a:r>
              <a:rPr lang="en-US" sz="3100" b="1" dirty="0"/>
              <a:t>The Jew as animal </a:t>
            </a:r>
            <a:r>
              <a:rPr lang="en-US" sz="3100" b="1" dirty="0" smtClean="0"/>
              <a:t>(</a:t>
            </a:r>
            <a:r>
              <a:rPr lang="en-US" sz="3100" b="1" dirty="0" err="1" smtClean="0"/>
              <a:t>i</a:t>
            </a:r>
            <a:r>
              <a:rPr lang="en-US" sz="3100" b="1" dirty="0" smtClean="0"/>
              <a:t>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“The Snake” (1990); right: “Palestine House” (no date).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22372"/>
            <a:ext cx="4079241" cy="2894859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24944"/>
            <a:ext cx="3750727" cy="2196425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13515316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151216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c) </a:t>
            </a:r>
            <a:r>
              <a:rPr lang="en-US" sz="3100" b="1" dirty="0"/>
              <a:t>The Jew as animal </a:t>
            </a:r>
            <a:r>
              <a:rPr lang="en-US" sz="3100" b="1" dirty="0" smtClean="0"/>
              <a:t>(ii)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“The Locust [after He Won]” (1992); right: “I Call Upon You to be Moderate” (1993).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90051"/>
            <a:ext cx="3096344" cy="4191596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2985321" cy="4191756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12106430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151216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c) </a:t>
            </a:r>
            <a:r>
              <a:rPr lang="en-US" sz="3100" b="1" dirty="0"/>
              <a:t>The Jew as animal </a:t>
            </a:r>
            <a:r>
              <a:rPr lang="en-US" sz="3100" b="1" dirty="0" smtClean="0"/>
              <a:t>(iii)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(Qatar, 2006); right: (Qatar, 2006).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3493094" cy="2520280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06" y="2348880"/>
            <a:ext cx="4534546" cy="2372932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9209220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Homo…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7260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v-SE" b="1" u="sng" dirty="0" smtClean="0"/>
              <a:t>Genus &amp; species (</a:t>
            </a:r>
            <a:r>
              <a:rPr lang="sv-SE" b="1" u="sng" dirty="0" err="1" smtClean="0"/>
              <a:t>subspecies</a:t>
            </a:r>
            <a:r>
              <a:rPr lang="sv-SE" b="1" u="sng" dirty="0" smtClean="0"/>
              <a:t>):</a:t>
            </a:r>
          </a:p>
          <a:p>
            <a:pPr marL="0" indent="0">
              <a:buNone/>
            </a:pPr>
            <a:endParaRPr lang="sv-SE" b="1" u="sng" dirty="0"/>
          </a:p>
          <a:p>
            <a:pPr marL="0" indent="0">
              <a:buNone/>
            </a:pPr>
            <a:r>
              <a:rPr lang="sv-SE" dirty="0"/>
              <a:t>Homo </a:t>
            </a:r>
            <a:r>
              <a:rPr lang="sv-SE" dirty="0" err="1" smtClean="0"/>
              <a:t>neanderthalensis</a:t>
            </a:r>
            <a:r>
              <a:rPr lang="sv-SE" dirty="0"/>
              <a:t> </a:t>
            </a:r>
            <a:r>
              <a:rPr lang="sv-SE" dirty="0" smtClean="0"/>
              <a:t>– </a:t>
            </a:r>
            <a:r>
              <a:rPr lang="sv-SE" b="1" dirty="0" err="1" smtClean="0"/>
              <a:t>Neanderthal</a:t>
            </a:r>
            <a:r>
              <a:rPr lang="sv-SE" dirty="0" smtClean="0"/>
              <a:t> man</a:t>
            </a:r>
          </a:p>
          <a:p>
            <a:pPr marL="0" indent="0">
              <a:buNone/>
            </a:pPr>
            <a:r>
              <a:rPr lang="sv-SE" i="1" dirty="0"/>
              <a:t>Homo sapiens </a:t>
            </a:r>
            <a:r>
              <a:rPr lang="sv-SE" i="1" dirty="0" smtClean="0"/>
              <a:t>(</a:t>
            </a:r>
            <a:r>
              <a:rPr lang="sv-SE" i="1" dirty="0" err="1" smtClean="0"/>
              <a:t>idaltu</a:t>
            </a:r>
            <a:r>
              <a:rPr lang="sv-SE" i="1" dirty="0" smtClean="0"/>
              <a:t>) – </a:t>
            </a:r>
            <a:r>
              <a:rPr lang="sv-SE" b="1" i="1" dirty="0" err="1" smtClean="0"/>
              <a:t>Older</a:t>
            </a:r>
            <a:r>
              <a:rPr lang="sv-SE" b="1" i="1" dirty="0" smtClean="0"/>
              <a:t> </a:t>
            </a:r>
            <a:r>
              <a:rPr lang="sv-SE" b="1" i="1" dirty="0" err="1" smtClean="0"/>
              <a:t>Wise</a:t>
            </a:r>
            <a:r>
              <a:rPr lang="sv-SE" b="1" i="1" dirty="0" smtClean="0"/>
              <a:t> </a:t>
            </a:r>
            <a:r>
              <a:rPr lang="sv-SE" i="1" dirty="0" smtClean="0"/>
              <a:t>man</a:t>
            </a:r>
          </a:p>
          <a:p>
            <a:pPr marL="0" indent="0">
              <a:buNone/>
            </a:pPr>
            <a:endParaRPr lang="sv-SE" b="1" u="sng" dirty="0"/>
          </a:p>
          <a:p>
            <a:pPr marL="0" indent="0">
              <a:buNone/>
            </a:pPr>
            <a:r>
              <a:rPr lang="sv-SE" i="1" u="sng" dirty="0" smtClean="0"/>
              <a:t>Homo sapiens (sapiens) </a:t>
            </a:r>
            <a:r>
              <a:rPr lang="sv-SE" i="1" u="sng" dirty="0"/>
              <a:t>– </a:t>
            </a:r>
            <a:r>
              <a:rPr lang="sv-SE" b="1" i="1" u="sng" dirty="0" err="1" smtClean="0"/>
              <a:t>Wise</a:t>
            </a:r>
            <a:r>
              <a:rPr lang="sv-SE" i="1" u="sng" dirty="0" smtClean="0"/>
              <a:t> man</a:t>
            </a:r>
          </a:p>
          <a:p>
            <a:pPr marL="0" indent="0">
              <a:buNone/>
            </a:pPr>
            <a:endParaRPr lang="sv-SE" b="1" u="sng" dirty="0"/>
          </a:p>
          <a:p>
            <a:pPr marL="0" indent="0">
              <a:buNone/>
            </a:pPr>
            <a:r>
              <a:rPr lang="sv-SE" b="1" u="sng" dirty="0" err="1" smtClean="0"/>
              <a:t>Metaphorical</a:t>
            </a:r>
            <a:r>
              <a:rPr lang="sv-SE" b="1" u="sng" dirty="0" smtClean="0"/>
              <a:t> </a:t>
            </a:r>
            <a:r>
              <a:rPr lang="sv-SE" b="1" u="sng" dirty="0" err="1" smtClean="0"/>
              <a:t>binomial</a:t>
            </a:r>
            <a:r>
              <a:rPr lang="sv-SE" b="1" u="sng" dirty="0" smtClean="0"/>
              <a:t> </a:t>
            </a:r>
            <a:r>
              <a:rPr lang="sv-SE" b="1" u="sng" dirty="0" err="1" smtClean="0"/>
              <a:t>classification</a:t>
            </a:r>
            <a:r>
              <a:rPr lang="sv-SE" b="1" u="sng" dirty="0" smtClean="0"/>
              <a:t>:</a:t>
            </a:r>
            <a:endParaRPr lang="sv-SE" b="1" u="sng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/>
              <a:t>ludens</a:t>
            </a:r>
            <a:r>
              <a:rPr lang="sv-SE" dirty="0"/>
              <a:t> – </a:t>
            </a:r>
            <a:r>
              <a:rPr lang="sv-SE" b="1" dirty="0" err="1" smtClean="0"/>
              <a:t>Playing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 err="1"/>
              <a:t>aestheticus</a:t>
            </a:r>
            <a:r>
              <a:rPr lang="sv-SE" dirty="0"/>
              <a:t> – </a:t>
            </a:r>
            <a:r>
              <a:rPr lang="sv-SE" b="1" dirty="0" err="1" smtClean="0"/>
              <a:t>Aesthetic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 err="1"/>
              <a:t>faber</a:t>
            </a:r>
            <a:r>
              <a:rPr lang="sv-SE" dirty="0"/>
              <a:t> – </a:t>
            </a:r>
            <a:r>
              <a:rPr lang="sv-SE" b="1" dirty="0" err="1" smtClean="0"/>
              <a:t>Toolmaking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/>
              <a:t>ridens</a:t>
            </a:r>
            <a:r>
              <a:rPr lang="sv-SE" dirty="0"/>
              <a:t> – </a:t>
            </a:r>
            <a:r>
              <a:rPr lang="sv-SE" b="1" dirty="0" err="1" smtClean="0"/>
              <a:t>Laughing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 err="1"/>
              <a:t>imitans</a:t>
            </a:r>
            <a:r>
              <a:rPr lang="sv-SE" dirty="0"/>
              <a:t> – </a:t>
            </a:r>
            <a:r>
              <a:rPr lang="sv-SE" b="1" dirty="0" err="1" smtClean="0"/>
              <a:t>Imitating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 err="1"/>
              <a:t>symbolicus</a:t>
            </a:r>
            <a:r>
              <a:rPr lang="sv-SE" dirty="0"/>
              <a:t> – </a:t>
            </a:r>
            <a:r>
              <a:rPr lang="sv-SE" b="1" dirty="0" err="1" smtClean="0"/>
              <a:t>Symbolic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 err="1"/>
              <a:t>loquens</a:t>
            </a:r>
            <a:r>
              <a:rPr lang="sv-SE" dirty="0"/>
              <a:t> – </a:t>
            </a:r>
            <a:r>
              <a:rPr lang="sv-SE" b="1" dirty="0" err="1" smtClean="0"/>
              <a:t>Talking</a:t>
            </a:r>
            <a:r>
              <a:rPr lang="sv-SE" dirty="0" smtClean="0"/>
              <a:t> man</a:t>
            </a:r>
            <a:endParaRPr lang="sv-SE" dirty="0"/>
          </a:p>
          <a:p>
            <a:endParaRPr lang="sv-SE" dirty="0"/>
          </a:p>
          <a:p>
            <a:r>
              <a:rPr lang="sv-SE" dirty="0"/>
              <a:t>Homo </a:t>
            </a:r>
            <a:r>
              <a:rPr lang="sv-SE" u="sng" dirty="0" err="1"/>
              <a:t>religiosus</a:t>
            </a:r>
            <a:r>
              <a:rPr lang="sv-SE" dirty="0"/>
              <a:t> – </a:t>
            </a:r>
            <a:r>
              <a:rPr lang="sv-SE" b="1" dirty="0" err="1" smtClean="0"/>
              <a:t>Religious</a:t>
            </a:r>
            <a:r>
              <a:rPr lang="sv-SE" dirty="0" smtClean="0"/>
              <a:t> man</a:t>
            </a:r>
            <a:endParaRPr lang="sv-SE" dirty="0"/>
          </a:p>
          <a:p>
            <a:endParaRPr lang="sv-SE" sz="4200" b="1" dirty="0"/>
          </a:p>
          <a:p>
            <a:r>
              <a:rPr lang="sv-SE" sz="4200" b="1" dirty="0"/>
              <a:t>HOMO </a:t>
            </a:r>
            <a:r>
              <a:rPr lang="sv-SE" sz="4200" b="1" u="sng" dirty="0"/>
              <a:t>NARRANS</a:t>
            </a:r>
            <a:r>
              <a:rPr lang="sv-SE" sz="4200" b="1" dirty="0"/>
              <a:t> – </a:t>
            </a:r>
            <a:r>
              <a:rPr lang="sv-SE" sz="4200" b="1" u="sng" dirty="0" err="1" smtClean="0"/>
              <a:t>Storytelling</a:t>
            </a:r>
            <a:r>
              <a:rPr lang="sv-SE" sz="4200" b="1" dirty="0" smtClean="0"/>
              <a:t> man</a:t>
            </a:r>
            <a:endParaRPr lang="sv-SE" sz="4200" b="1" dirty="0"/>
          </a:p>
        </p:txBody>
      </p:sp>
    </p:spTree>
    <p:extLst>
      <p:ext uri="{BB962C8B-B14F-4D97-AF65-F5344CB8AC3E}">
        <p14:creationId xmlns:p14="http://schemas.microsoft.com/office/powerpoint/2010/main" val="165304360"/>
      </p:ext>
    </p:extLst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151216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d) </a:t>
            </a:r>
            <a:r>
              <a:rPr lang="en-US" sz="3100" b="1" dirty="0"/>
              <a:t>Jews as </a:t>
            </a:r>
            <a:r>
              <a:rPr lang="en-US" sz="3100" b="1" dirty="0" smtClean="0"/>
              <a:t>Nazis (</a:t>
            </a:r>
            <a:r>
              <a:rPr lang="en-US" sz="3100" b="1" dirty="0" err="1" smtClean="0"/>
              <a:t>i</a:t>
            </a:r>
            <a:r>
              <a:rPr lang="en-US" sz="3100" b="1" dirty="0" smtClean="0"/>
              <a:t>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</a:t>
            </a:r>
            <a:r>
              <a:rPr lang="en-GB" sz="1800" dirty="0"/>
              <a:t>Untitled [caricature of Ariel </a:t>
            </a:r>
            <a:r>
              <a:rPr lang="en-GB" sz="1800" dirty="0" smtClean="0"/>
              <a:t>Sharon] </a:t>
            </a:r>
            <a:r>
              <a:rPr lang="en-US" sz="2000" dirty="0" smtClean="0"/>
              <a:t>(2002); right:</a:t>
            </a:r>
            <a:r>
              <a:rPr lang="en-GB" sz="1800" dirty="0" smtClean="0"/>
              <a:t> </a:t>
            </a:r>
            <a:r>
              <a:rPr lang="en-GB" sz="1800" dirty="0"/>
              <a:t>“The Security Council is investigating the case of Palestinian genocide.” </a:t>
            </a:r>
            <a:r>
              <a:rPr lang="en-GB" sz="1800" i="1" dirty="0"/>
              <a:t>Long list: Israeli crimes. Short list: Nazi crimes</a:t>
            </a:r>
            <a:r>
              <a:rPr lang="en-GB" sz="1800" dirty="0"/>
              <a:t> (1993).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4004753" cy="2592288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3909536" cy="2809979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51502396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151216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d) </a:t>
            </a:r>
            <a:r>
              <a:rPr lang="en-US" sz="3100" b="1" dirty="0"/>
              <a:t>Jews as </a:t>
            </a:r>
            <a:r>
              <a:rPr lang="en-US" sz="3100" b="1" dirty="0" smtClean="0"/>
              <a:t>Nazis (ii)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000" dirty="0"/>
              <a:t>l</a:t>
            </a:r>
            <a:r>
              <a:rPr lang="en-US" sz="2000" dirty="0" smtClean="0"/>
              <a:t>eft: </a:t>
            </a:r>
            <a:r>
              <a:rPr lang="en-GB" sz="1800" dirty="0" smtClean="0"/>
              <a:t>“Israel </a:t>
            </a:r>
            <a:r>
              <a:rPr lang="en-GB" sz="1800" dirty="0" err="1" smtClean="0"/>
              <a:t>ueber</a:t>
            </a:r>
            <a:r>
              <a:rPr lang="en-GB" sz="1800" dirty="0" smtClean="0"/>
              <a:t> </a:t>
            </a:r>
            <a:r>
              <a:rPr lang="en-GB" sz="1800" dirty="0" err="1" smtClean="0"/>
              <a:t>alles</a:t>
            </a:r>
            <a:r>
              <a:rPr lang="en-GB" sz="1800" dirty="0" smtClean="0"/>
              <a:t>” </a:t>
            </a:r>
            <a:r>
              <a:rPr lang="en-US" sz="2000" dirty="0" smtClean="0"/>
              <a:t>(Egypt, 1994); right:</a:t>
            </a:r>
            <a:r>
              <a:rPr lang="en-GB" sz="1800" dirty="0" smtClean="0"/>
              <a:t> “Untitled (Kuwait, 1991).</a:t>
            </a: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3713725" cy="2736304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81" y="2564904"/>
            <a:ext cx="3830006" cy="2809979"/>
          </a:xfrm>
          <a:ln w="1905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96358345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/>
              <a:t>4</a:t>
            </a:r>
            <a:r>
              <a:rPr lang="en-GB" sz="3600" b="1" dirty="0"/>
              <a:t>. Concluding Remarks: </a:t>
            </a:r>
            <a:r>
              <a:rPr lang="en-US" sz="3600" b="1" dirty="0"/>
              <a:t>Why Stereotypes &amp; Caricatures Stick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117849" cy="4582014"/>
          </a:xfr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46177773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 smtClean="0"/>
              <a:t>Effects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of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Pictorial</a:t>
            </a:r>
            <a:r>
              <a:rPr lang="sv-SE" sz="3200" b="1" dirty="0" smtClean="0"/>
              <a:t> Stereotypes?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ictorial </a:t>
            </a:r>
            <a:r>
              <a:rPr lang="en-US" dirty="0"/>
              <a:t>representations in themselves are </a:t>
            </a:r>
            <a:r>
              <a:rPr lang="en-US" u="sng" dirty="0" smtClean="0"/>
              <a:t>neither necessary nor </a:t>
            </a:r>
            <a:r>
              <a:rPr lang="en-US" u="sng" dirty="0"/>
              <a:t>sufficient </a:t>
            </a:r>
            <a:r>
              <a:rPr lang="en-US" dirty="0"/>
              <a:t>to form, alter or consolidate people’s attitudes or </a:t>
            </a:r>
            <a:r>
              <a:rPr lang="en-US" dirty="0" smtClean="0"/>
              <a:t>behavior.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But what if </a:t>
            </a:r>
            <a:r>
              <a:rPr lang="en-US" u="sng" dirty="0" smtClean="0"/>
              <a:t>an </a:t>
            </a:r>
            <a:r>
              <a:rPr lang="en-US" u="sng" dirty="0"/>
              <a:t>abundant and continuous production </a:t>
            </a:r>
            <a:r>
              <a:rPr lang="en-US" dirty="0"/>
              <a:t>of pictorial stereotypes, in combination with an extensive and propagated discourse within a society, </a:t>
            </a:r>
            <a:r>
              <a:rPr lang="en-US" u="sng" dirty="0"/>
              <a:t>and simultaneously other communication strategies </a:t>
            </a:r>
            <a:r>
              <a:rPr lang="en-US" dirty="0"/>
              <a:t>as well as legislative measures are </a:t>
            </a:r>
            <a:r>
              <a:rPr lang="en-US" dirty="0" smtClean="0"/>
              <a:t>employed</a:t>
            </a:r>
            <a:r>
              <a:rPr lang="en-US" dirty="0"/>
              <a:t>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7715132"/>
      </p:ext>
    </p:extLst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Stereotypes </a:t>
            </a:r>
            <a:r>
              <a:rPr lang="en-US" sz="3200" b="1" dirty="0"/>
              <a:t>have a tendency to </a:t>
            </a:r>
            <a:r>
              <a:rPr lang="en-US" sz="3200" b="1" dirty="0" smtClean="0"/>
              <a:t>stick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328592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Disconfirming evidence </a:t>
            </a:r>
            <a:r>
              <a:rPr lang="en-US" dirty="0"/>
              <a:t>concerning the characteristics of certain groups may </a:t>
            </a:r>
            <a:r>
              <a:rPr lang="en-US" u="sng" dirty="0"/>
              <a:t>easily be rejected </a:t>
            </a:r>
            <a:r>
              <a:rPr lang="en-US" dirty="0"/>
              <a:t>and interpreted as (dishonest) efforts by the group members in question to hide and conceal their ‘true nature</a:t>
            </a:r>
            <a:r>
              <a:rPr lang="en-US" dirty="0" smtClean="0"/>
              <a:t>’.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u="sng" dirty="0"/>
              <a:t>Stereotypical beliefs may </a:t>
            </a:r>
            <a:r>
              <a:rPr lang="en-US" dirty="0"/>
              <a:t>also – rather than preceding them - </a:t>
            </a:r>
            <a:r>
              <a:rPr lang="en-US" u="sng" dirty="0"/>
              <a:t>be the result of prejudicial and discriminatory actions </a:t>
            </a:r>
            <a:r>
              <a:rPr lang="en-US" dirty="0"/>
              <a:t>of a dominant group towards the suppressed one, i.e. as </a:t>
            </a:r>
            <a:r>
              <a:rPr lang="en-US" u="sng" dirty="0"/>
              <a:t>retrojustifications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These beliefs </a:t>
            </a:r>
            <a:r>
              <a:rPr lang="en-US" dirty="0"/>
              <a:t>may also serve to </a:t>
            </a:r>
            <a:r>
              <a:rPr lang="en-US" u="sng" dirty="0"/>
              <a:t>justify negative emotions </a:t>
            </a:r>
            <a:r>
              <a:rPr lang="en-US" dirty="0"/>
              <a:t>towards a group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might at least be a </a:t>
            </a:r>
            <a:r>
              <a:rPr lang="en-US" dirty="0" smtClean="0"/>
              <a:t>‘kernel </a:t>
            </a:r>
            <a:r>
              <a:rPr lang="en-US" dirty="0"/>
              <a:t>of </a:t>
            </a:r>
            <a:r>
              <a:rPr lang="en-US" dirty="0" smtClean="0"/>
              <a:t>truth’ </a:t>
            </a:r>
            <a:r>
              <a:rPr lang="en-US" dirty="0"/>
              <a:t>in them. Perhaps </a:t>
            </a:r>
            <a:r>
              <a:rPr lang="en-US" i="1" dirty="0"/>
              <a:t>not all </a:t>
            </a:r>
            <a:r>
              <a:rPr lang="en-US" dirty="0"/>
              <a:t>members in a group are supposed to have certain characteristics, but maybe </a:t>
            </a:r>
            <a:r>
              <a:rPr lang="en-US" i="1" dirty="0"/>
              <a:t>many or most </a:t>
            </a:r>
            <a:r>
              <a:rPr lang="en-US" dirty="0"/>
              <a:t>of them </a:t>
            </a:r>
            <a:r>
              <a:rPr lang="en-US" dirty="0" smtClean="0"/>
              <a:t>have: </a:t>
            </a:r>
            <a:r>
              <a:rPr lang="en-US" u="sng" dirty="0" smtClean="0"/>
              <a:t>there </a:t>
            </a:r>
            <a:r>
              <a:rPr lang="en-US" u="sng" dirty="0"/>
              <a:t>is no smoke without fire. </a:t>
            </a:r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1398872306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Adolf Hitler: ”</a:t>
            </a:r>
            <a:r>
              <a:rPr lang="sv-SE" sz="3200" b="1" dirty="0" err="1" smtClean="0"/>
              <a:t>Mein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Kampf</a:t>
            </a:r>
            <a:r>
              <a:rPr lang="sv-SE" sz="3200" b="1" dirty="0"/>
              <a:t>” </a:t>
            </a:r>
            <a:r>
              <a:rPr lang="sv-SE" sz="3200" b="1" dirty="0" smtClean="0"/>
              <a:t>(vol</a:t>
            </a:r>
            <a:r>
              <a:rPr lang="sv-SE" sz="3200" b="1" dirty="0"/>
              <a:t>. I, </a:t>
            </a:r>
            <a:r>
              <a:rPr lang="sv-SE" sz="3200" b="1" dirty="0" err="1"/>
              <a:t>ch</a:t>
            </a:r>
            <a:r>
              <a:rPr lang="sv-SE" sz="3200" b="1" dirty="0"/>
              <a:t>. </a:t>
            </a:r>
            <a:r>
              <a:rPr lang="sv-SE" sz="3200" b="1" dirty="0" smtClean="0"/>
              <a:t>X)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u="sng" dirty="0"/>
              <a:t>“…[In] the big lie there is always a certain force of credibility</a:t>
            </a:r>
            <a:r>
              <a:rPr lang="en-US" dirty="0"/>
              <a:t>; because </a:t>
            </a:r>
            <a:r>
              <a:rPr lang="en-US" u="sng" dirty="0"/>
              <a:t>the broad masses </a:t>
            </a:r>
            <a:r>
              <a:rPr lang="en-US" dirty="0"/>
              <a:t>of a nation are always more easily corrupted in the deeper strata of their emotional nature than consciously or voluntarily; and thus in the primitive simplicity of their minds they </a:t>
            </a:r>
            <a:r>
              <a:rPr lang="en-US" u="sng" dirty="0"/>
              <a:t>more readily fall victims to the big lie than the small lie</a:t>
            </a:r>
            <a:r>
              <a:rPr lang="en-US" dirty="0"/>
              <a:t>, since they themselves often tell small lies in little matters but would be ashamed to resort to large-scale falsehoods. </a:t>
            </a:r>
            <a:endParaRPr lang="en-US" dirty="0" smtClean="0"/>
          </a:p>
          <a:p>
            <a:r>
              <a:rPr lang="en-US" dirty="0" smtClean="0"/>
              <a:t>[…] </a:t>
            </a:r>
            <a:r>
              <a:rPr lang="en-US" dirty="0"/>
              <a:t>For </a:t>
            </a:r>
            <a:r>
              <a:rPr lang="en-US" u="sng" dirty="0"/>
              <a:t>the grossly impudent lie always leaves traces </a:t>
            </a:r>
            <a:r>
              <a:rPr lang="en-US" dirty="0"/>
              <a:t>behind it, even after it has been nailed down…”.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5109345"/>
      </p:ext>
    </p:extLst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On </a:t>
            </a:r>
            <a:r>
              <a:rPr lang="sv-SE" sz="3200" b="1" dirty="0" err="1" smtClean="0"/>
              <a:t>Caricatures</a:t>
            </a:r>
            <a:r>
              <a:rPr lang="sv-SE" sz="3200" b="1" dirty="0" smtClean="0"/>
              <a:t> and Master Narratives (i):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5472608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Caricatures</a:t>
            </a:r>
            <a:r>
              <a:rPr lang="en-US" sz="2400" dirty="0" smtClean="0"/>
              <a:t> - simplified and often exaggerating distortions of faces and people, but often more easily recognizable and memorable than undistorted or photographic images.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u="sng" dirty="0" smtClean="0"/>
              <a:t>Constant</a:t>
            </a:r>
            <a:r>
              <a:rPr lang="en-US" sz="2400" dirty="0" smtClean="0"/>
              <a:t> (rather than transitory) </a:t>
            </a:r>
            <a:r>
              <a:rPr lang="en-US" sz="2400" u="sng" dirty="0" smtClean="0"/>
              <a:t>and distinctive features</a:t>
            </a:r>
            <a:r>
              <a:rPr lang="en-US" sz="2400" dirty="0" smtClean="0"/>
              <a:t> - closer to schematic memory representations than photographs?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Visualized stereotypes of groups may play a significant role as to the </a:t>
            </a:r>
            <a:r>
              <a:rPr lang="en-US" sz="2400" u="sng" dirty="0" smtClean="0"/>
              <a:t>reproduction of cognitive (social, ethnic, and ethical) categorizations</a:t>
            </a:r>
            <a:r>
              <a:rPr lang="en-US" sz="2400" dirty="0" smtClean="0"/>
              <a:t>.</a:t>
            </a:r>
          </a:p>
          <a:p>
            <a:endParaRPr lang="en-US" dirty="0" smtClean="0"/>
          </a:p>
          <a:p>
            <a:endParaRPr lang="en-US" u="sng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3978592"/>
      </p:ext>
    </p:extLst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On </a:t>
            </a:r>
            <a:r>
              <a:rPr lang="sv-SE" sz="3200" b="1" dirty="0" err="1" smtClean="0"/>
              <a:t>Caricatures</a:t>
            </a:r>
            <a:r>
              <a:rPr lang="sv-SE" sz="3200" b="1" dirty="0" smtClean="0"/>
              <a:t> and Master Narratives (ii):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/>
              <a:t>Master narrative(s) </a:t>
            </a:r>
            <a:r>
              <a:rPr lang="en-US" sz="2400" u="sng" dirty="0"/>
              <a:t>concerning </a:t>
            </a:r>
            <a:r>
              <a:rPr lang="en-US" sz="2400" u="sng" dirty="0" smtClean="0"/>
              <a:t>Jews</a:t>
            </a:r>
            <a:r>
              <a:rPr lang="en-US" sz="2400" dirty="0" smtClean="0"/>
              <a:t>: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571500" indent="-571500">
              <a:buFont typeface="+mj-lt"/>
              <a:buAutoNum type="arabicParenR"/>
            </a:pPr>
            <a:r>
              <a:rPr lang="en-US" sz="2400" dirty="0"/>
              <a:t>A</a:t>
            </a:r>
            <a:r>
              <a:rPr lang="en-US" sz="2400" dirty="0" smtClean="0"/>
              <a:t> pseudo-historic idyllic past (a state of </a:t>
            </a:r>
            <a:r>
              <a:rPr lang="en-US" sz="2400" u="sng" dirty="0" smtClean="0"/>
              <a:t>equilibrium</a:t>
            </a:r>
            <a:r>
              <a:rPr lang="en-US" sz="2400" dirty="0" smtClean="0"/>
              <a:t>); </a:t>
            </a:r>
          </a:p>
          <a:p>
            <a:pPr marL="0" indent="0">
              <a:buNone/>
            </a:pPr>
            <a:endParaRPr lang="en-US" sz="2400" dirty="0" smtClean="0"/>
          </a:p>
          <a:p>
            <a:pPr marL="571500" indent="-571500">
              <a:buFont typeface="+mj-lt"/>
              <a:buAutoNum type="arabicParenR"/>
            </a:pP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past/present filled with obstacles and threats posed by Jews (the </a:t>
            </a:r>
            <a:r>
              <a:rPr lang="en-US" sz="2400" u="sng" dirty="0"/>
              <a:t>disruption</a:t>
            </a:r>
            <a:r>
              <a:rPr lang="en-US" sz="2400" dirty="0"/>
              <a:t>), </a:t>
            </a: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571500" indent="-571500">
              <a:buFont typeface="+mj-lt"/>
              <a:buAutoNum type="arabicParenR"/>
            </a:pPr>
            <a:r>
              <a:rPr lang="en-US" sz="2400" dirty="0"/>
              <a:t>P</a:t>
            </a:r>
            <a:r>
              <a:rPr lang="en-US" sz="2400" dirty="0" smtClean="0"/>
              <a:t>ast/presents </a:t>
            </a:r>
            <a:r>
              <a:rPr lang="en-US" sz="2400" dirty="0"/>
              <a:t>attempts to </a:t>
            </a:r>
            <a:r>
              <a:rPr lang="en-US" sz="2400" u="sng" dirty="0"/>
              <a:t>repair</a:t>
            </a:r>
            <a:r>
              <a:rPr lang="en-US" sz="2400" dirty="0"/>
              <a:t> that disturbance, and </a:t>
            </a: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571500" indent="-571500">
              <a:buFont typeface="+mj-lt"/>
              <a:buAutoNum type="arabicParenR"/>
            </a:pPr>
            <a:r>
              <a:rPr lang="en-US" sz="2400" dirty="0"/>
              <a:t>T</a:t>
            </a:r>
            <a:r>
              <a:rPr lang="en-US" sz="2400" smtClean="0"/>
              <a:t>he </a:t>
            </a:r>
            <a:r>
              <a:rPr lang="en-US" sz="2400" dirty="0"/>
              <a:t>dream and promise of a </a:t>
            </a:r>
            <a:r>
              <a:rPr lang="en-US" sz="2400" u="sng" dirty="0"/>
              <a:t>new, future state of equilibrium </a:t>
            </a:r>
            <a:r>
              <a:rPr lang="en-US" sz="2400" dirty="0"/>
              <a:t>– i.e. Jew-and problem free Christian, Aryan, or Muslim societies.</a:t>
            </a:r>
            <a:endParaRPr lang="en-US" sz="2400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6603530"/>
      </p:ext>
    </p:extLst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04856" cy="1152128"/>
          </a:xfrm>
        </p:spPr>
        <p:txBody>
          <a:bodyPr>
            <a:normAutofit fontScale="90000"/>
          </a:bodyPr>
          <a:lstStyle/>
          <a:p>
            <a:r>
              <a:rPr lang="sv-SE" sz="4000" b="1" dirty="0"/>
              <a:t/>
            </a:r>
            <a:br>
              <a:rPr lang="sv-SE" sz="4000" b="1" dirty="0"/>
            </a:b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b="1" dirty="0" err="1" smtClean="0"/>
              <a:t>Thank</a:t>
            </a:r>
            <a:r>
              <a:rPr lang="sv-SE" b="1" dirty="0" smtClean="0"/>
              <a:t> </a:t>
            </a:r>
            <a:r>
              <a:rPr lang="sv-SE" b="1" dirty="0" err="1" smtClean="0"/>
              <a:t>you</a:t>
            </a:r>
            <a:r>
              <a:rPr lang="sv-SE" b="1" dirty="0"/>
              <a:t>!</a:t>
            </a:r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endParaRPr lang="sv-SE" sz="24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420472" cy="4752528"/>
          </a:xfrm>
        </p:spPr>
        <p:txBody>
          <a:bodyPr>
            <a:normAutofit/>
          </a:bodyPr>
          <a:lstStyle/>
          <a:p>
            <a:r>
              <a:rPr lang="sv-SE" sz="2000" b="1" i="1" dirty="0" smtClean="0">
                <a:solidFill>
                  <a:schemeClr val="tx1"/>
                </a:solidFill>
                <a:hlinkClick r:id=""/>
              </a:rPr>
              <a:t>http</a:t>
            </a:r>
            <a:r>
              <a:rPr lang="sv-SE" sz="2000" b="1" i="1" dirty="0">
                <a:solidFill>
                  <a:schemeClr val="tx1"/>
                </a:solidFill>
                <a:hlinkClick r:id="rId2"/>
              </a:rPr>
              <a:t>://project.sol.lu.se/en/ccs</a:t>
            </a:r>
            <a:r>
              <a:rPr lang="sv-SE" sz="2000" b="1" i="1" dirty="0" smtClean="0">
                <a:solidFill>
                  <a:schemeClr val="tx1"/>
                </a:solidFill>
                <a:hlinkClick r:id="rId2"/>
              </a:rPr>
              <a:t>/</a:t>
            </a:r>
            <a:endParaRPr lang="sv-SE" sz="2000" b="1" i="1" dirty="0" smtClean="0">
              <a:solidFill>
                <a:schemeClr val="tx1"/>
              </a:solidFill>
            </a:endParaRPr>
          </a:p>
          <a:p>
            <a:endParaRPr lang="sv-SE" sz="2000" b="1" i="1" dirty="0" smtClean="0">
              <a:solidFill>
                <a:schemeClr val="tx1"/>
              </a:solidFill>
            </a:endParaRPr>
          </a:p>
          <a:p>
            <a:r>
              <a:rPr lang="sv-SE" sz="2000" b="1" i="1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sv-SE" sz="2000" b="1" i="1" dirty="0" smtClean="0">
                <a:solidFill>
                  <a:schemeClr val="tx1"/>
                </a:solidFill>
                <a:hlinkClick r:id="rId3"/>
              </a:rPr>
              <a:t>www.sol.lu.se/en/sol/staff/MichaelRanta/</a:t>
            </a:r>
            <a:endParaRPr lang="sv-SE" sz="2000" b="1" i="1" dirty="0" smtClean="0">
              <a:solidFill>
                <a:schemeClr val="tx1"/>
              </a:solidFill>
            </a:endParaRPr>
          </a:p>
          <a:p>
            <a:endParaRPr lang="sv-SE" sz="2000" b="1" i="1" dirty="0">
              <a:solidFill>
                <a:schemeClr val="tx1"/>
              </a:solidFill>
            </a:endParaRPr>
          </a:p>
          <a:p>
            <a:r>
              <a:rPr lang="sv-SE" sz="2000" b="1" i="1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sv-SE" sz="2000" b="1" i="1" dirty="0">
                <a:solidFill>
                  <a:schemeClr val="tx1"/>
                </a:solidFill>
                <a:hlinkClick r:id="rId4"/>
              </a:rPr>
              <a:t>://projekt.ht.lu.se/en/the-making-of-them-and-us-matus</a:t>
            </a:r>
            <a:r>
              <a:rPr lang="sv-SE" sz="2000" b="1" i="1" dirty="0" smtClean="0">
                <a:solidFill>
                  <a:schemeClr val="tx1"/>
                </a:solidFill>
                <a:hlinkClick r:id="rId4"/>
              </a:rPr>
              <a:t>/</a:t>
            </a:r>
            <a:endParaRPr lang="sv-SE" sz="2000" b="1" i="1" dirty="0" smtClean="0">
              <a:solidFill>
                <a:schemeClr val="tx1"/>
              </a:solidFill>
            </a:endParaRPr>
          </a:p>
          <a:p>
            <a:endParaRPr lang="sv-SE" sz="2000" b="1" i="1" dirty="0">
              <a:solidFill>
                <a:schemeClr val="tx1"/>
              </a:solidFill>
            </a:endParaRPr>
          </a:p>
          <a:p>
            <a:r>
              <a:rPr lang="sv-SE" sz="2000" dirty="0" smtClean="0">
                <a:solidFill>
                  <a:schemeClr val="tx1"/>
                </a:solidFill>
                <a:hlinkClick r:id="rId5"/>
              </a:rPr>
              <a:t>Michael.Ranta@semiotik.lu.se</a:t>
            </a:r>
            <a:endParaRPr lang="sv-SE" sz="2000" dirty="0" smtClean="0">
              <a:solidFill>
                <a:schemeClr val="tx1"/>
              </a:solidFill>
            </a:endParaRPr>
          </a:p>
          <a:p>
            <a:endParaRPr lang="sv-SE" sz="1800" b="1" i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43446"/>
            <a:ext cx="1446360" cy="1777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47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A </a:t>
            </a:r>
            <a:r>
              <a:rPr lang="sv-SE" sz="3200" b="1" dirty="0" err="1" smtClean="0"/>
              <a:t>Question</a:t>
            </a:r>
            <a:r>
              <a:rPr lang="sv-SE" sz="3200" b="1" dirty="0" smtClean="0"/>
              <a:t>…</a:t>
            </a:r>
            <a:endParaRPr lang="sv-SE" sz="32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Is ”human </a:t>
            </a:r>
            <a:r>
              <a:rPr lang="sv-SE" dirty="0" err="1" smtClean="0"/>
              <a:t>uniqueness</a:t>
            </a:r>
            <a:r>
              <a:rPr lang="sv-SE" dirty="0" smtClean="0"/>
              <a:t>” the same as ”human </a:t>
            </a:r>
            <a:r>
              <a:rPr lang="sv-SE" dirty="0" err="1" smtClean="0"/>
              <a:t>nature</a:t>
            </a:r>
            <a:r>
              <a:rPr lang="sv-SE" dirty="0" smtClean="0"/>
              <a:t>”?</a:t>
            </a:r>
          </a:p>
          <a:p>
            <a:endParaRPr lang="sv-SE" dirty="0"/>
          </a:p>
          <a:p>
            <a:r>
              <a:rPr lang="sv-SE" i="1" dirty="0" smtClean="0"/>
              <a:t>Think </a:t>
            </a:r>
            <a:r>
              <a:rPr lang="sv-SE" i="1" dirty="0" err="1" smtClean="0"/>
              <a:t>about</a:t>
            </a:r>
            <a:r>
              <a:rPr lang="sv-SE" i="1" dirty="0" smtClean="0"/>
              <a:t> </a:t>
            </a:r>
            <a:r>
              <a:rPr lang="sv-SE" i="1" dirty="0" err="1" smtClean="0"/>
              <a:t>this</a:t>
            </a:r>
            <a:r>
              <a:rPr lang="sv-SE" i="1" dirty="0" smtClean="0"/>
              <a:t> for a </a:t>
            </a:r>
            <a:r>
              <a:rPr lang="sv-SE" i="1" dirty="0" err="1" smtClean="0"/>
              <a:t>while</a:t>
            </a:r>
            <a:r>
              <a:rPr lang="sv-SE" dirty="0" smtClean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187190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1" dirty="0" smtClean="0"/>
              <a:t>Narratives as </a:t>
            </a:r>
            <a:r>
              <a:rPr lang="sv-SE" sz="3200" b="1" dirty="0" err="1" smtClean="0"/>
              <a:t>Cognitive</a:t>
            </a:r>
            <a:r>
              <a:rPr lang="sv-SE" sz="3200" b="1" dirty="0" smtClean="0"/>
              <a:t> Tools </a:t>
            </a: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2400" dirty="0" smtClean="0"/>
              <a:t>(Roger Schank, Jerome </a:t>
            </a:r>
            <a:r>
              <a:rPr lang="sv-SE" sz="2400" dirty="0" err="1" smtClean="0"/>
              <a:t>Bruner</a:t>
            </a:r>
            <a:r>
              <a:rPr lang="sv-SE" sz="2400" dirty="0" smtClean="0"/>
              <a:t>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544522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dirty="0" smtClean="0"/>
              <a:t>Our knowledge is to a considerable extent organized around a large amount of </a:t>
            </a:r>
            <a:r>
              <a:rPr lang="en-US" sz="2800" u="sng" dirty="0" smtClean="0"/>
              <a:t>stereotypic situations </a:t>
            </a:r>
            <a:r>
              <a:rPr lang="en-US" sz="2800" dirty="0" smtClean="0"/>
              <a:t>consisting of (more or less) routine activities. 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u="sng" dirty="0" smtClean="0"/>
              <a:t>Intelligence</a:t>
            </a:r>
            <a:r>
              <a:rPr lang="en-US" sz="2800" dirty="0" smtClean="0"/>
              <a:t> consists basically of </a:t>
            </a:r>
            <a:r>
              <a:rPr lang="en-US" sz="2800" u="sng" dirty="0" smtClean="0"/>
              <a:t>the storage and retrieval of action and event structures </a:t>
            </a:r>
            <a:r>
              <a:rPr lang="en-US" sz="2800" dirty="0" smtClean="0"/>
              <a:t>(“scripts”), that is, "a set of expectations about what will happen next in a well-understood situation.“</a:t>
            </a:r>
          </a:p>
          <a:p>
            <a:pPr marL="0" indent="0">
              <a:buNone/>
              <a:defRPr/>
            </a:pPr>
            <a:endParaRPr lang="en-US" sz="3400" dirty="0" smtClean="0"/>
          </a:p>
          <a:p>
            <a:pPr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95652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vfullt">
  <a:themeElements>
    <a:clrScheme name="Livfull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Livfull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ivfull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48057</TotalTime>
  <Words>3320</Words>
  <Application>Microsoft Office PowerPoint</Application>
  <PresentationFormat>Bildspel på skärmen (4:3)</PresentationFormat>
  <Paragraphs>354</Paragraphs>
  <Slides>78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78</vt:i4>
      </vt:variant>
    </vt:vector>
  </HeadingPairs>
  <TitlesOfParts>
    <vt:vector size="80" baseType="lpstr">
      <vt:lpstr>Office-tema</vt:lpstr>
      <vt:lpstr>Livfullt</vt:lpstr>
      <vt:lpstr>                                                            Master Narratives and the (Pictorial) Construction of Otherness –  Anti-Semitic Images in the Third Reich and Beyond      </vt:lpstr>
      <vt:lpstr> Research Project: The Making of Them and Us (MaTUs) -  Cultural Encounters Conveyed Through Pictorial Narrative </vt:lpstr>
      <vt:lpstr>Theoretical Frameworks (i):</vt:lpstr>
      <vt:lpstr>Theoretical Frameworks (ii):</vt:lpstr>
      <vt:lpstr>Structure of this presentation:</vt:lpstr>
      <vt:lpstr>  1. On (Pictorial) Narrativity and Master Stories  </vt:lpstr>
      <vt:lpstr>Homo…</vt:lpstr>
      <vt:lpstr>A Question…</vt:lpstr>
      <vt:lpstr>Narratives as Cognitive Tools  (Roger Schank, Jerome Bruner)</vt:lpstr>
      <vt:lpstr>Scenes, Scripts, and MOP:s (iii)  (Roger Schank et al., 1977, 1982, 1999)</vt:lpstr>
      <vt:lpstr>Minimal requirement for a (prototypical) narrative structure: </vt:lpstr>
      <vt:lpstr>PowerPoint-presentation</vt:lpstr>
      <vt:lpstr>Possible narrative media:</vt:lpstr>
      <vt:lpstr>Werner Wolf (2002)</vt:lpstr>
      <vt:lpstr>Three Types of Pictorial Storytelling:</vt:lpstr>
      <vt:lpstr>(i) Pictures linked in narrative series–  - From Cologne: Life of Christ (c. 1410/20)</vt:lpstr>
      <vt:lpstr>” Red Riding Hood” </vt:lpstr>
      <vt:lpstr>(ii) Polyphase pictures –  - Masaccio: ”Tribute Money” (1424-28) </vt:lpstr>
      <vt:lpstr>(iii) Monophase pictures  ” Laocoön group” (1st. Cent. A.D.?) </vt:lpstr>
      <vt:lpstr>Maiolica dish with Laocoön and his two sons  (Urbino, Italy, c. 1530) </vt:lpstr>
      <vt:lpstr>Leonardo: ”Last Supper” (1495-98) &amp; copy (Giampietrino, c. 1520) </vt:lpstr>
      <vt:lpstr>Gian Lorenzo Bernini: ” Apollo and Daphne” (1622-25)</vt:lpstr>
      <vt:lpstr>Narrative extrapolation from unclear, more or less stereotypical, implied action sequences   Edward Hopper: ”Automat” (1927)</vt:lpstr>
      <vt:lpstr>Three Levels of (Pictorial) Storytelling:</vt:lpstr>
      <vt:lpstr> 2. Constructing (Collective) Otherness (“The Pigtail has got to go”, Puck, 1898)  </vt:lpstr>
      <vt:lpstr>Cultural Semiotics: Ego-, Alter- &amp; Alius-cultures (i)</vt:lpstr>
      <vt:lpstr>Cultural Semiotics: Ego- &amp; Alius-cultures (ii)</vt:lpstr>
      <vt:lpstr>Social Psychology: In-Groups vs. Out-Groups (i)</vt:lpstr>
      <vt:lpstr>Social Psychology: In-Groups vs. Out-Groups (ii)</vt:lpstr>
      <vt:lpstr>Social Psychology: In-Groups vs. Out-Groups (ii)</vt:lpstr>
      <vt:lpstr>Social Psychology: Dehumanization (e.g. Nick Haslam: “Dehumanization: An Integrative Review”, Personality and Social Psychology Review, 10/2006)</vt:lpstr>
      <vt:lpstr>Social Psychology: Dehumanization </vt:lpstr>
      <vt:lpstr>Social Psychology: Dehumanization </vt:lpstr>
      <vt:lpstr>3. Master Narratives and Anti-Semitism (Caption: “ The biggest corn-usurer in the world”, Kikeriki, Vienna, 1910)</vt:lpstr>
      <vt:lpstr>Three Kinds of Narrative Discourse: (Halverson, Corman, &amp; Goodall: ”Master Narratives of Islamist Extremism”, 2011)</vt:lpstr>
      <vt:lpstr>Anti-Semitic Master Narratives (i): Medieval Europe and Onwards</vt:lpstr>
      <vt:lpstr>The Murder of Simon of Trent (Woodcut, 1493)</vt:lpstr>
      <vt:lpstr>The Murder of Simon of Trent  (School of Niklaus Weckmann, Trento, late 14th cent.)</vt:lpstr>
      <vt:lpstr>Host Desecration (Passau, Germany, 1477) </vt:lpstr>
      <vt:lpstr>Host Desecration (Sternberg, Germany, 1492) </vt:lpstr>
      <vt:lpstr>Host Desecration (Sijena, Catalonia, c. 1400) </vt:lpstr>
      <vt:lpstr> „Süßkind, the Jew from Trimberg“  (Codex Manesse, 14th century)</vt:lpstr>
      <vt:lpstr>Anti-Semitic Iconography?</vt:lpstr>
      <vt:lpstr>Dreyfus ‘washed’ by another Jew  (caption: “Only blood can clean a stain like this”), La Libre Parole, 71/1894</vt:lpstr>
      <vt:lpstr>Lars M. Andersson: ”En jude är en jude är en jude…” (A Jew is a Jew is a Jew…)  (Swedish cartoons 1900-1930), 2000</vt:lpstr>
      <vt:lpstr>Lars M. Andersson: ”En jude är en jude är en jude…” (A Jew is a Jew is a Jew…)  (Swedish cartoons 1900-1930), 2000</vt:lpstr>
      <vt:lpstr>Anti-Semitic Master Narratives (ii): The Third Reich</vt:lpstr>
      <vt:lpstr>Elvira Bauer (1936): Trau keinem Fuchs auf grüner Heid und keinem Jud bei seinem Eid (”Don't Trust A Fox in A Green Meadow Nor the Oath of A Jew”)</vt:lpstr>
      <vt:lpstr>(i) The Ego in the Third Reich</vt:lpstr>
      <vt:lpstr>(ii) The Ego in the Third Reich</vt:lpstr>
      <vt:lpstr>(iii) The Ego in the Third Reich</vt:lpstr>
      <vt:lpstr>(i) The Alius in the Third Reich</vt:lpstr>
      <vt:lpstr>(ii) The Alius in the Third Reich</vt:lpstr>
      <vt:lpstr>(iii) The Alius in the Third Reich</vt:lpstr>
      <vt:lpstr>(iv) The Alius in the Third Reich</vt:lpstr>
      <vt:lpstr>(v) The Alius in the Third Reich</vt:lpstr>
      <vt:lpstr>(i) Anti-Semitic Images in the Third Reich:</vt:lpstr>
      <vt:lpstr>(ii) Anti-Semitic Images in the Third Reich :</vt:lpstr>
      <vt:lpstr>Anti-Semitic Master Narratives (iii): The Arab-Muslim World – Past and Present</vt:lpstr>
      <vt:lpstr>Anti-Semitic Master Narratives (iii): The Arab-Muslim World – Past and Present</vt:lpstr>
      <vt:lpstr>Anti-Semitic Master Narratives (iii): The Arab-Muslim World – Past and Present</vt:lpstr>
      <vt:lpstr>a) The blood libel: the Jew as vampire and as (child-) murderer (i) left: Mrs. Shamir: “Why are you throwing out the girl’s blood before you use it to make matzoth?” (1990); right: “ Here’s to peace!” (2001). </vt:lpstr>
      <vt:lpstr>a) The blood libel: the Jew as vampire and as (child-) murderer (ii) left: Untitled (2001); right: “The Blood of a Palestinian Child – A Gift for Mother’s Day” (1994). </vt:lpstr>
      <vt:lpstr> a) The blood libel: the Jew as vampire and as (child-) murderer (iii) left: “Israel” (Syria, 1990); right: “Israel” (Kuwait, 1992). </vt:lpstr>
      <vt:lpstr>b) The Jew as enemy of humanity and as satanic creature (i) left: “The End” (1992); right: Untitled (1992). </vt:lpstr>
      <vt:lpstr>b) The Jew as enemy of humanity and as satanic creature (ii) left: “Angel of Death” (Kuwait, 1990); right: “The Spider” (Saudi Arabia, 1992). </vt:lpstr>
      <vt:lpstr> c) The Jew as animal (i)  left: “The Snake” (1990); right: “Palestine House” (no date). </vt:lpstr>
      <vt:lpstr> c) The Jew as animal (ii) left: “The Locust [after He Won]” (1992); right: “I Call Upon You to be Moderate” (1993). </vt:lpstr>
      <vt:lpstr> c) The Jew as animal (iii) left: (Qatar, 2006); right: (Qatar, 2006). </vt:lpstr>
      <vt:lpstr> d) Jews as Nazis (i)  left: Untitled [caricature of Ariel Sharon] (2002); right: “The Security Council is investigating the case of Palestinian genocide.” Long list: Israeli crimes. Short list: Nazi crimes (1993). </vt:lpstr>
      <vt:lpstr> d) Jews as Nazis (ii)  left: “Israel ueber alles” (Egypt, 1994); right: “Untitled (Kuwait, 1991). </vt:lpstr>
      <vt:lpstr> 4. Concluding Remarks: Why Stereotypes &amp; Caricatures Stick </vt:lpstr>
      <vt:lpstr>Effects of Pictorial Stereotypes?</vt:lpstr>
      <vt:lpstr>Stereotypes have a tendency to stick</vt:lpstr>
      <vt:lpstr>Adolf Hitler: ”Mein Kampf” (vol. I, ch. X)</vt:lpstr>
      <vt:lpstr>On Caricatures and Master Narratives (i):</vt:lpstr>
      <vt:lpstr>On Caricatures and Master Narratives (ii):</vt:lpstr>
      <vt:lpstr>  Thank you!  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"Hur vi kan utbilda lärare i bild så att barn och ungdomar får goda redskap för att möta dagens och framtidens bildsamhälle."</dc:title>
  <dc:creator>Michael</dc:creator>
  <cp:lastModifiedBy>Mikael Ranta</cp:lastModifiedBy>
  <cp:revision>1039</cp:revision>
  <cp:lastPrinted>2015-03-17T13:05:28Z</cp:lastPrinted>
  <dcterms:created xsi:type="dcterms:W3CDTF">2009-08-24T15:09:34Z</dcterms:created>
  <dcterms:modified xsi:type="dcterms:W3CDTF">2016-10-10T13:09:19Z</dcterms:modified>
</cp:coreProperties>
</file>