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06" r:id="rId3"/>
    <p:sldId id="310" r:id="rId4"/>
    <p:sldId id="287" r:id="rId5"/>
    <p:sldId id="312" r:id="rId6"/>
    <p:sldId id="308" r:id="rId7"/>
    <p:sldId id="309" r:id="rId8"/>
    <p:sldId id="311" r:id="rId9"/>
    <p:sldId id="313" r:id="rId10"/>
    <p:sldId id="314" r:id="rId11"/>
    <p:sldId id="315" r:id="rId12"/>
    <p:sldId id="316" r:id="rId13"/>
    <p:sldId id="307" r:id="rId14"/>
    <p:sldId id="274" r:id="rId15"/>
    <p:sldId id="289" r:id="rId16"/>
    <p:sldId id="275" r:id="rId17"/>
    <p:sldId id="296" r:id="rId18"/>
    <p:sldId id="291" r:id="rId19"/>
    <p:sldId id="323" r:id="rId20"/>
    <p:sldId id="276" r:id="rId21"/>
    <p:sldId id="330" r:id="rId22"/>
    <p:sldId id="324" r:id="rId23"/>
    <p:sldId id="325" r:id="rId24"/>
    <p:sldId id="326" r:id="rId25"/>
    <p:sldId id="327" r:id="rId26"/>
    <p:sldId id="328" r:id="rId27"/>
    <p:sldId id="329" r:id="rId28"/>
    <p:sldId id="283" r:id="rId29"/>
    <p:sldId id="331" r:id="rId30"/>
    <p:sldId id="332" r:id="rId31"/>
    <p:sldId id="333" r:id="rId32"/>
    <p:sldId id="334" r:id="rId33"/>
  </p:sldIdLst>
  <p:sldSz cx="9001125" cy="6840538"/>
  <p:notesSz cx="6794500" cy="99314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0"/>
    <a:srgbClr val="808080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76" autoAdjust="0"/>
  </p:normalViewPr>
  <p:slideViewPr>
    <p:cSldViewPr snapToGrid="0">
      <p:cViewPr varScale="1">
        <p:scale>
          <a:sx n="107" d="100"/>
          <a:sy n="107" d="100"/>
        </p:scale>
        <p:origin x="-1146" y="96"/>
      </p:cViewPr>
      <p:guideLst>
        <p:guide orient="horz" pos="2154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2508" y="-78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A4049-974E-4417-9273-B609A5D9982A}" type="datetimeFigureOut">
              <a:rPr lang="sv-SE" smtClean="0"/>
              <a:pPr/>
              <a:t>2011-11-10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45C1D-9C46-43CA-AC26-4B4B8B6ABFEE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40888-C4B0-4EB2-9D95-FAE0B031009F}" type="datetimeFigureOut">
              <a:rPr lang="sv-SE" smtClean="0"/>
              <a:pPr/>
              <a:t>2011-11-10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89902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29A39-A685-4E3E-8FA7-458A419A07A8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74688" y="2125663"/>
            <a:ext cx="7651750" cy="146526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50963" y="3876675"/>
            <a:ext cx="6300787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27800" y="514350"/>
            <a:ext cx="2024063" cy="536257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0850" y="514350"/>
            <a:ext cx="5924550" cy="536257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2438" y="514350"/>
            <a:ext cx="8099425" cy="11398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iagram 2"/>
          <p:cNvSpPr>
            <a:spLocks noGrp="1"/>
          </p:cNvSpPr>
          <p:nvPr>
            <p:ph type="chart" idx="1"/>
          </p:nvPr>
        </p:nvSpPr>
        <p:spPr>
          <a:xfrm>
            <a:off x="450850" y="2000250"/>
            <a:ext cx="7791450" cy="3876675"/>
          </a:xfrm>
        </p:spPr>
        <p:txBody>
          <a:bodyPr/>
          <a:lstStyle/>
          <a:p>
            <a:pPr lvl="0"/>
            <a:r>
              <a:rPr lang="sv-SE" noProof="0" smtClean="0"/>
              <a:t>Klicka på ikonen för att lägga till ett diagram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1200" y="4395788"/>
            <a:ext cx="7650163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11200" y="2898775"/>
            <a:ext cx="7650163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0850" y="2000250"/>
            <a:ext cx="3819525" cy="387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422775" y="2000250"/>
            <a:ext cx="3819525" cy="387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0850" y="274638"/>
            <a:ext cx="8101013" cy="1139825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0850" y="1531938"/>
            <a:ext cx="397668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0850" y="2170113"/>
            <a:ext cx="3976688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572000" y="1531938"/>
            <a:ext cx="3979863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00" y="2170113"/>
            <a:ext cx="3979863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0850" y="273050"/>
            <a:ext cx="2960688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19488" y="273050"/>
            <a:ext cx="5032375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0850" y="1431925"/>
            <a:ext cx="2960688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713" y="4787900"/>
            <a:ext cx="5400675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63713" y="611188"/>
            <a:ext cx="5400675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63713" y="5353050"/>
            <a:ext cx="5400675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1" descr="SigillRGB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8512" b="23901"/>
          <a:stretch>
            <a:fillRect/>
          </a:stretch>
        </p:blipFill>
        <p:spPr bwMode="auto">
          <a:xfrm>
            <a:off x="7540625" y="5410200"/>
            <a:ext cx="1460500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2438" y="514350"/>
            <a:ext cx="8099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2000250"/>
            <a:ext cx="77914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52438" y="6519863"/>
            <a:ext cx="4827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04875">
              <a:defRPr/>
            </a:pPr>
            <a:r>
              <a:rPr lang="sv-SE" sz="1200">
                <a:solidFill>
                  <a:srgbClr val="808080"/>
                </a:solidFill>
                <a:latin typeface="Arial" charset="0"/>
                <a:ea typeface="+mn-ea"/>
              </a:rPr>
              <a:t>Lunds universitet</a:t>
            </a:r>
            <a:r>
              <a:rPr lang="sv-SE" sz="1200" b="0">
                <a:solidFill>
                  <a:srgbClr val="808080"/>
                </a:solidFill>
                <a:latin typeface="Arial" charset="0"/>
                <a:ea typeface="+mn-ea"/>
              </a:rPr>
              <a:t> / Fakultet / Institution / Enhet / Dokument / Datum</a:t>
            </a:r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528638" y="6470650"/>
            <a:ext cx="6765925" cy="0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v-SE">
              <a:latin typeface="Arial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MS PGothic" pitchFamily="34" charset="-128"/>
        </a:defRPr>
      </a:lvl2pPr>
      <a:lvl3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MS PGothic" pitchFamily="34" charset="-128"/>
        </a:defRPr>
      </a:lvl3pPr>
      <a:lvl4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MS PGothic" pitchFamily="34" charset="-128"/>
        </a:defRPr>
      </a:lvl4pPr>
      <a:lvl5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MS PGothic" pitchFamily="34" charset="-128"/>
        </a:defRPr>
      </a:lvl5pPr>
      <a:lvl6pPr marL="4572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68288" indent="-268288" algn="l" defTabSz="904875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35013" indent="-282575" algn="l" defTabSz="904875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MS PGothic" pitchFamily="34" charset="-128"/>
        </a:defRPr>
      </a:lvl2pPr>
      <a:lvl3pPr marL="1136650" indent="-227013" algn="l" defTabSz="904875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MS PGothic" pitchFamily="34" charset="-128"/>
        </a:defRPr>
      </a:lvl3pPr>
      <a:lvl4pPr marL="1584325" indent="-227013" algn="l" defTabSz="904875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367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4939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511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083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655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2" descr="logoforM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17"/>
          <p:cNvSpPr>
            <a:spLocks noChangeArrowheads="1"/>
          </p:cNvSpPr>
          <p:nvPr/>
        </p:nvSpPr>
        <p:spPr bwMode="auto">
          <a:xfrm>
            <a:off x="0" y="0"/>
            <a:ext cx="209550" cy="801688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4341" name="Rectangle 18"/>
          <p:cNvSpPr>
            <a:spLocks noChangeArrowheads="1"/>
          </p:cNvSpPr>
          <p:nvPr/>
        </p:nvSpPr>
        <p:spPr bwMode="auto">
          <a:xfrm>
            <a:off x="0" y="801688"/>
            <a:ext cx="209550" cy="800100"/>
          </a:xfrm>
          <a:prstGeom prst="rect">
            <a:avLst/>
          </a:prstGeom>
          <a:solidFill>
            <a:srgbClr val="9966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" name="Underrubrik 2"/>
          <p:cNvSpPr>
            <a:spLocks noGrp="1"/>
          </p:cNvSpPr>
          <p:nvPr>
            <p:ph type="subTitle" idx="1"/>
          </p:nvPr>
        </p:nvSpPr>
        <p:spPr>
          <a:xfrm>
            <a:off x="1503363" y="4029074"/>
            <a:ext cx="6300787" cy="2703419"/>
          </a:xfrm>
        </p:spPr>
        <p:txBody>
          <a:bodyPr/>
          <a:lstStyle/>
          <a:p>
            <a:r>
              <a:rPr lang="sv-SE" dirty="0" smtClean="0"/>
              <a:t>CCS </a:t>
            </a:r>
            <a:r>
              <a:rPr lang="sv-SE" dirty="0" err="1" smtClean="0"/>
              <a:t>seminar</a:t>
            </a:r>
            <a:r>
              <a:rPr lang="sv-SE" dirty="0" smtClean="0"/>
              <a:t>, November 10 2011</a:t>
            </a:r>
          </a:p>
          <a:p>
            <a:r>
              <a:rPr lang="sv-SE" dirty="0" smtClean="0"/>
              <a:t>Gerd Carling</a:t>
            </a:r>
          </a:p>
          <a:p>
            <a:r>
              <a:rPr lang="sv-SE" dirty="0" smtClean="0"/>
              <a:t>Niklas Johansson</a:t>
            </a:r>
            <a:endParaRPr lang="sv-SE" dirty="0"/>
          </a:p>
        </p:txBody>
      </p:sp>
      <p:sp>
        <p:nvSpPr>
          <p:cNvPr id="11" name="Rubrik 1"/>
          <p:cNvSpPr txBox="1">
            <a:spLocks/>
          </p:cNvSpPr>
          <p:nvPr/>
        </p:nvSpPr>
        <p:spPr bwMode="auto">
          <a:xfrm>
            <a:off x="827088" y="1721224"/>
            <a:ext cx="7651750" cy="231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ctr" anchorCtr="0" compatLnSpc="1">
            <a:prstTxWarp prst="textNoShape">
              <a:avLst/>
            </a:prstTxWarp>
          </a:bodyPr>
          <a:lstStyle/>
          <a:p>
            <a:pPr lvl="0" algn="ctr" defTabSz="904875">
              <a:defRPr/>
            </a:pPr>
            <a:r>
              <a:rPr lang="en-US" sz="3200" dirty="0" smtClean="0"/>
              <a:t>Iconicity in Language: The Emergence of Different Categories </a:t>
            </a:r>
            <a:endParaRPr kumimoji="0" lang="sv-SE" sz="3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9" descr="Iconicity_NETWORK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3682" y="1393794"/>
            <a:ext cx="8052045" cy="506915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Sound </a:t>
            </a:r>
            <a:r>
              <a:rPr lang="sv-SE" dirty="0" err="1" smtClean="0"/>
              <a:t>symbolic</a:t>
            </a:r>
            <a:r>
              <a:rPr lang="sv-SE" dirty="0" smtClean="0"/>
              <a:t> </a:t>
            </a:r>
            <a:r>
              <a:rPr lang="sv-SE" dirty="0" err="1" smtClean="0"/>
              <a:t>network</a:t>
            </a:r>
            <a:r>
              <a:rPr lang="sv-SE" dirty="0" smtClean="0"/>
              <a:t>, </a:t>
            </a:r>
            <a:r>
              <a:rPr lang="sv-SE" dirty="0" err="1" smtClean="0"/>
              <a:t>based</a:t>
            </a:r>
            <a:r>
              <a:rPr lang="sv-SE" dirty="0" smtClean="0"/>
              <a:t> on Swedish</a:t>
            </a:r>
            <a:endParaRPr lang="sv-S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Continued</a:t>
            </a:r>
            <a:r>
              <a:rPr lang="sv-SE" dirty="0" smtClean="0"/>
              <a:t>…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sv-SE" b="1" dirty="0" smtClean="0"/>
              <a:t>3. </a:t>
            </a:r>
            <a:r>
              <a:rPr lang="sv-SE" b="1" dirty="0" err="1" smtClean="0"/>
              <a:t>Oppositional/relational</a:t>
            </a:r>
            <a:r>
              <a:rPr lang="sv-SE" b="1" dirty="0" smtClean="0"/>
              <a:t> </a:t>
            </a:r>
            <a:r>
              <a:rPr lang="sv-SE" b="1" dirty="0" err="1" smtClean="0"/>
              <a:t>iconic</a:t>
            </a:r>
            <a:r>
              <a:rPr lang="sv-SE" b="1" dirty="0" smtClean="0"/>
              <a:t> terms</a:t>
            </a:r>
          </a:p>
          <a:p>
            <a:pPr marL="923925" lvl="1" indent="-457200"/>
            <a:r>
              <a:rPr lang="sv-SE" dirty="0" err="1" smtClean="0"/>
              <a:t>Motivated</a:t>
            </a:r>
            <a:r>
              <a:rPr lang="sv-SE" dirty="0" smtClean="0"/>
              <a:t> </a:t>
            </a:r>
            <a:r>
              <a:rPr lang="sv-SE" dirty="0" err="1" smtClean="0"/>
              <a:t>connection</a:t>
            </a:r>
            <a:r>
              <a:rPr lang="sv-SE" dirty="0" smtClean="0"/>
              <a:t> </a:t>
            </a:r>
            <a:r>
              <a:rPr lang="sv-SE" dirty="0" err="1" smtClean="0"/>
              <a:t>between</a:t>
            </a:r>
            <a:r>
              <a:rPr lang="sv-SE" dirty="0" smtClean="0"/>
              <a:t> </a:t>
            </a:r>
            <a:r>
              <a:rPr lang="sv-SE" dirty="0" err="1" smtClean="0"/>
              <a:t>two</a:t>
            </a:r>
            <a:r>
              <a:rPr lang="sv-SE" dirty="0" smtClean="0"/>
              <a:t> or </a:t>
            </a:r>
            <a:r>
              <a:rPr lang="sv-SE" dirty="0" err="1" smtClean="0"/>
              <a:t>three</a:t>
            </a:r>
            <a:r>
              <a:rPr lang="sv-SE" dirty="0" smtClean="0"/>
              <a:t> </a:t>
            </a:r>
            <a:r>
              <a:rPr lang="sv-SE" dirty="0" err="1" smtClean="0"/>
              <a:t>meanings</a:t>
            </a:r>
            <a:r>
              <a:rPr lang="sv-SE" dirty="0" smtClean="0"/>
              <a:t> in </a:t>
            </a:r>
            <a:r>
              <a:rPr lang="sv-SE" dirty="0" err="1" smtClean="0"/>
              <a:t>language</a:t>
            </a:r>
            <a:r>
              <a:rPr lang="sv-SE" dirty="0" smtClean="0"/>
              <a:t> </a:t>
            </a:r>
            <a:r>
              <a:rPr lang="sv-SE" dirty="0" err="1" smtClean="0"/>
              <a:t>being</a:t>
            </a:r>
            <a:r>
              <a:rPr lang="sv-SE" dirty="0" smtClean="0"/>
              <a:t> in an </a:t>
            </a:r>
            <a:r>
              <a:rPr lang="sv-SE" dirty="0" err="1" smtClean="0"/>
              <a:t>oppositional</a:t>
            </a:r>
            <a:r>
              <a:rPr lang="sv-SE" dirty="0" smtClean="0"/>
              <a:t> or </a:t>
            </a:r>
            <a:r>
              <a:rPr lang="sv-SE" dirty="0" err="1" smtClean="0"/>
              <a:t>relational</a:t>
            </a:r>
            <a:r>
              <a:rPr lang="sv-SE" dirty="0" smtClean="0"/>
              <a:t> position and a </a:t>
            </a:r>
            <a:r>
              <a:rPr lang="sv-SE" dirty="0" err="1" smtClean="0"/>
              <a:t>corresponding</a:t>
            </a:r>
            <a:r>
              <a:rPr lang="sv-SE" dirty="0" smtClean="0"/>
              <a:t> opposition/relation of forms</a:t>
            </a:r>
          </a:p>
          <a:p>
            <a:pPr marL="923925" lvl="1" indent="-457200"/>
            <a:r>
              <a:rPr lang="sv-SE" dirty="0" err="1" smtClean="0"/>
              <a:t>Deictic</a:t>
            </a:r>
            <a:r>
              <a:rPr lang="sv-SE" dirty="0" smtClean="0"/>
              <a:t> terms, </a:t>
            </a:r>
            <a:r>
              <a:rPr lang="sv-SE" dirty="0" err="1" smtClean="0"/>
              <a:t>colour</a:t>
            </a:r>
            <a:r>
              <a:rPr lang="sv-SE" dirty="0" smtClean="0"/>
              <a:t> terms, </a:t>
            </a:r>
            <a:r>
              <a:rPr lang="sv-SE" dirty="0" err="1" smtClean="0"/>
              <a:t>big/small</a:t>
            </a:r>
            <a:r>
              <a:rPr lang="sv-SE" dirty="0" smtClean="0"/>
              <a:t> etc.</a:t>
            </a:r>
          </a:p>
          <a:p>
            <a:pPr marL="923925" lvl="1" indent="-457200"/>
            <a:r>
              <a:rPr lang="sv-SE" dirty="0" err="1" smtClean="0"/>
              <a:t>Nodes</a:t>
            </a:r>
            <a:r>
              <a:rPr lang="sv-SE" dirty="0" smtClean="0"/>
              <a:t> of sound </a:t>
            </a:r>
            <a:r>
              <a:rPr lang="sv-SE" dirty="0" err="1" smtClean="0"/>
              <a:t>symbolic</a:t>
            </a:r>
            <a:r>
              <a:rPr lang="sv-SE" dirty="0" smtClean="0"/>
              <a:t> </a:t>
            </a:r>
            <a:r>
              <a:rPr lang="sv-SE" dirty="0" err="1" smtClean="0"/>
              <a:t>networks</a:t>
            </a:r>
            <a:r>
              <a:rPr lang="sv-SE" dirty="0" smtClean="0"/>
              <a:t> are </a:t>
            </a:r>
            <a:r>
              <a:rPr lang="sv-SE" dirty="0" err="1" smtClean="0"/>
              <a:t>often</a:t>
            </a:r>
            <a:r>
              <a:rPr lang="sv-SE" dirty="0" smtClean="0"/>
              <a:t> </a:t>
            </a:r>
            <a:r>
              <a:rPr lang="sv-SE" dirty="0" err="1" smtClean="0"/>
              <a:t>oppositional/relational</a:t>
            </a:r>
            <a:r>
              <a:rPr lang="sv-SE" dirty="0" smtClean="0"/>
              <a:t>!</a:t>
            </a:r>
          </a:p>
          <a:p>
            <a:pPr marL="923925" lvl="1" indent="-457200"/>
            <a:r>
              <a:rPr lang="sv-SE" b="1" dirty="0" err="1" smtClean="0">
                <a:solidFill>
                  <a:srgbClr val="FF0000"/>
                </a:solidFill>
              </a:rPr>
              <a:t>Frequency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code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most</a:t>
            </a:r>
            <a:r>
              <a:rPr lang="sv-SE" b="1" dirty="0" smtClean="0">
                <a:solidFill>
                  <a:srgbClr val="FF0000"/>
                </a:solidFill>
              </a:rPr>
              <a:t> easy to </a:t>
            </a:r>
            <a:r>
              <a:rPr lang="sv-SE" b="1" dirty="0" err="1" smtClean="0">
                <a:solidFill>
                  <a:srgbClr val="FF0000"/>
                </a:solidFill>
              </a:rPr>
              <a:t>measure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here</a:t>
            </a:r>
            <a:r>
              <a:rPr lang="sv-SE" b="1" dirty="0" smtClean="0">
                <a:solidFill>
                  <a:srgbClr val="FF0000"/>
                </a:solidFill>
              </a:rPr>
              <a:t>! (cf. Ohala 1994, </a:t>
            </a:r>
            <a:r>
              <a:rPr lang="sv-SE" b="1" dirty="0" err="1" smtClean="0">
                <a:solidFill>
                  <a:srgbClr val="FF0000"/>
                </a:solidFill>
              </a:rPr>
              <a:t>Ahlner</a:t>
            </a:r>
            <a:r>
              <a:rPr lang="sv-SE" b="1" dirty="0" smtClean="0">
                <a:solidFill>
                  <a:srgbClr val="FF0000"/>
                </a:solidFill>
              </a:rPr>
              <a:t> &amp; </a:t>
            </a:r>
            <a:r>
              <a:rPr lang="sv-SE" b="1" dirty="0" err="1" smtClean="0">
                <a:solidFill>
                  <a:srgbClr val="FF0000"/>
                </a:solidFill>
              </a:rPr>
              <a:t>Zlatev</a:t>
            </a:r>
            <a:r>
              <a:rPr lang="sv-SE" b="1" dirty="0" smtClean="0">
                <a:solidFill>
                  <a:srgbClr val="FF0000"/>
                </a:solidFill>
              </a:rPr>
              <a:t> 2011, Johansson 2011)</a:t>
            </a:r>
          </a:p>
          <a:p>
            <a:pPr>
              <a:buNone/>
            </a:pPr>
            <a:r>
              <a:rPr lang="sv-SE" dirty="0" smtClean="0"/>
              <a:t>	</a:t>
            </a:r>
            <a:endParaRPr lang="sv-S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v-SE" b="1" dirty="0" smtClean="0"/>
              <a:t>4. </a:t>
            </a:r>
            <a:r>
              <a:rPr lang="sv-SE" b="1" dirty="0" err="1" smtClean="0"/>
              <a:t>Expressives/ideophones</a:t>
            </a:r>
            <a:endParaRPr lang="sv-SE" b="1" dirty="0" smtClean="0"/>
          </a:p>
          <a:p>
            <a:pPr lvl="1"/>
            <a:r>
              <a:rPr lang="sv-SE" dirty="0" smtClean="0"/>
              <a:t>”</a:t>
            </a:r>
            <a:r>
              <a:rPr lang="en-US" dirty="0" smtClean="0"/>
              <a:t>Marked words that depict sensory imagery” (</a:t>
            </a:r>
            <a:r>
              <a:rPr lang="en-US" dirty="0" err="1" smtClean="0"/>
              <a:t>Dingemanse</a:t>
            </a:r>
            <a:r>
              <a:rPr lang="en-US" dirty="0" smtClean="0"/>
              <a:t> 2011</a:t>
            </a:r>
            <a:r>
              <a:rPr lang="en-US" dirty="0" smtClean="0"/>
              <a:t>).</a:t>
            </a:r>
            <a:endParaRPr lang="en-US" dirty="0" smtClean="0"/>
          </a:p>
          <a:p>
            <a:pPr lvl="1"/>
            <a:r>
              <a:rPr lang="en-US" dirty="0" smtClean="0"/>
              <a:t>More frequent in some language </a:t>
            </a:r>
            <a:r>
              <a:rPr lang="en-US" dirty="0" smtClean="0"/>
              <a:t>areas.</a:t>
            </a:r>
            <a:endParaRPr lang="en-US" dirty="0" smtClean="0"/>
          </a:p>
          <a:p>
            <a:pPr lvl="1"/>
            <a:r>
              <a:rPr lang="en-US" dirty="0" smtClean="0"/>
              <a:t>Normally involve several iconic distinctions, i.e., </a:t>
            </a:r>
            <a:r>
              <a:rPr lang="en-US" dirty="0" err="1" smtClean="0"/>
              <a:t>fullword</a:t>
            </a:r>
            <a:r>
              <a:rPr lang="en-US" dirty="0" smtClean="0"/>
              <a:t>, partial, qualitative, quantitative, </a:t>
            </a:r>
            <a:r>
              <a:rPr lang="en-US" dirty="0" smtClean="0"/>
              <a:t>oppositional/relational.</a:t>
            </a:r>
            <a:endParaRPr lang="sv-S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Example</a:t>
            </a:r>
            <a:r>
              <a:rPr lang="sv-SE" dirty="0" smtClean="0"/>
              <a:t>, expressives in </a:t>
            </a:r>
            <a:r>
              <a:rPr lang="sv-SE" dirty="0" err="1" smtClean="0"/>
              <a:t>Semai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smtClean="0"/>
              <a:t>(Tufvesson 2011)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0850" y="1635590"/>
            <a:ext cx="7791450" cy="901521"/>
          </a:xfrm>
        </p:spPr>
        <p:txBody>
          <a:bodyPr/>
          <a:lstStyle/>
          <a:p>
            <a:pPr lvl="1">
              <a:buNone/>
            </a:pPr>
            <a:r>
              <a:rPr lang="sv-SE" dirty="0" err="1" smtClean="0"/>
              <a:t>Oppositional/relational</a:t>
            </a:r>
            <a:r>
              <a:rPr lang="sv-SE" dirty="0" smtClean="0"/>
              <a:t>, </a:t>
            </a:r>
            <a:r>
              <a:rPr lang="sv-SE" dirty="0" err="1" smtClean="0"/>
              <a:t>qualitative</a:t>
            </a:r>
            <a:r>
              <a:rPr lang="sv-SE" dirty="0" smtClean="0"/>
              <a:t>, </a:t>
            </a:r>
            <a:r>
              <a:rPr lang="sv-SE" dirty="0" err="1" smtClean="0"/>
              <a:t>partial</a:t>
            </a:r>
            <a:endParaRPr lang="sv-SE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/>
        </p:nvGraphicFramePr>
        <p:xfrm>
          <a:off x="592429" y="2537135"/>
          <a:ext cx="7920507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169"/>
                <a:gridCol w="2640169"/>
                <a:gridCol w="2640169"/>
              </a:tblGrid>
              <a:tr h="193891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smell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colour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sound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gh_p</a:t>
                      </a:r>
                      <a:r>
                        <a:rPr lang="sv-SE" dirty="0" smtClean="0">
                          <a:latin typeface="Times New Roman" pitchFamily="18" charset="0"/>
                          <a:cs typeface="Times New Roman" pitchFamily="18" charset="0"/>
                        </a:rPr>
                        <a:t> ’</a:t>
                      </a:r>
                      <a:r>
                        <a:rPr lang="sv-S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acrid</a:t>
                      </a:r>
                      <a:r>
                        <a:rPr lang="sv-S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sv-S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odour</a:t>
                      </a:r>
                      <a:r>
                        <a:rPr lang="sv-SE" dirty="0" smtClean="0"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endParaRPr lang="sv-S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ch_er</a:t>
                      </a:r>
                      <a:r>
                        <a:rPr lang="sv-SE" dirty="0" smtClean="0">
                          <a:latin typeface="Times New Roman" pitchFamily="18" charset="0"/>
                          <a:cs typeface="Times New Roman" pitchFamily="18" charset="0"/>
                        </a:rPr>
                        <a:t> ’red’</a:t>
                      </a:r>
                      <a:endParaRPr lang="sv-S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gr_p</a:t>
                      </a:r>
                      <a:r>
                        <a:rPr lang="sv-SE" dirty="0" smtClean="0">
                          <a:latin typeface="Times New Roman" pitchFamily="18" charset="0"/>
                          <a:cs typeface="Times New Roman" pitchFamily="18" charset="0"/>
                        </a:rPr>
                        <a:t> ’</a:t>
                      </a:r>
                      <a:r>
                        <a:rPr lang="sv-S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crispy</a:t>
                      </a:r>
                      <a:r>
                        <a:rPr lang="sv-SE" dirty="0" smtClean="0">
                          <a:latin typeface="Times New Roman" pitchFamily="18" charset="0"/>
                          <a:cs typeface="Times New Roman" pitchFamily="18" charset="0"/>
                        </a:rPr>
                        <a:t> sound’</a:t>
                      </a:r>
                      <a:endParaRPr lang="sv-S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ghu:p</a:t>
                      </a:r>
                      <a:r>
                        <a:rPr lang="sv-SE" dirty="0" smtClean="0">
                          <a:latin typeface="Times New Roman" pitchFamily="18" charset="0"/>
                          <a:cs typeface="Times New Roman" pitchFamily="18" charset="0"/>
                        </a:rPr>
                        <a:t> ’</a:t>
                      </a:r>
                      <a:r>
                        <a:rPr lang="sv-S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acrid</a:t>
                      </a:r>
                      <a:r>
                        <a:rPr lang="sv-SE" dirty="0" smtClean="0">
                          <a:latin typeface="Times New Roman" pitchFamily="18" charset="0"/>
                          <a:cs typeface="Times New Roman" pitchFamily="18" charset="0"/>
                        </a:rPr>
                        <a:t>; neutral’ </a:t>
                      </a:r>
                    </a:p>
                    <a:p>
                      <a:endParaRPr lang="sv-S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che:r</a:t>
                      </a:r>
                      <a:r>
                        <a:rPr lang="sv-SE" dirty="0" smtClean="0">
                          <a:latin typeface="Times New Roman" pitchFamily="18" charset="0"/>
                          <a:cs typeface="Times New Roman" pitchFamily="18" charset="0"/>
                        </a:rPr>
                        <a:t> ’red’</a:t>
                      </a:r>
                      <a:endParaRPr lang="sv-S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gr</a:t>
                      </a:r>
                      <a:r>
                        <a:rPr lang="sv-SE" dirty="0" err="1" smtClean="0">
                          <a:latin typeface="Times New Roman"/>
                          <a:cs typeface="Times New Roman"/>
                        </a:rPr>
                        <a:t>ɛ:p</a:t>
                      </a:r>
                      <a:r>
                        <a:rPr lang="sv-SE" dirty="0" smtClean="0">
                          <a:latin typeface="Times New Roman"/>
                          <a:cs typeface="Times New Roman"/>
                        </a:rPr>
                        <a:t> ’of </a:t>
                      </a:r>
                      <a:r>
                        <a:rPr lang="sv-SE" dirty="0" err="1" smtClean="0">
                          <a:latin typeface="Times New Roman"/>
                          <a:cs typeface="Times New Roman"/>
                        </a:rPr>
                        <a:t>chewing</a:t>
                      </a:r>
                      <a:r>
                        <a:rPr lang="sv-SE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sv-SE" baseline="0" dirty="0" err="1" smtClean="0">
                          <a:latin typeface="Times New Roman"/>
                          <a:cs typeface="Times New Roman"/>
                        </a:rPr>
                        <a:t>fruit</a:t>
                      </a:r>
                      <a:r>
                        <a:rPr lang="sv-SE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sv-S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gho:p</a:t>
                      </a:r>
                      <a:r>
                        <a:rPr lang="sv-SE" dirty="0" smtClean="0">
                          <a:latin typeface="Times New Roman" pitchFamily="18" charset="0"/>
                          <a:cs typeface="Times New Roman" pitchFamily="18" charset="0"/>
                        </a:rPr>
                        <a:t> ’</a:t>
                      </a:r>
                      <a:r>
                        <a:rPr lang="sv-S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acrid</a:t>
                      </a:r>
                      <a:r>
                        <a:rPr lang="sv-SE" dirty="0" smtClean="0"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r>
                        <a:rPr lang="sv-S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intense</a:t>
                      </a:r>
                      <a:r>
                        <a:rPr lang="sv-SE" dirty="0" smtClean="0"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</a:p>
                    <a:p>
                      <a:endParaRPr lang="sv-S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sv-SE" dirty="0" err="1" smtClean="0">
                          <a:latin typeface="Times New Roman"/>
                          <a:cs typeface="Times New Roman"/>
                        </a:rPr>
                        <a:t>ɛ:r</a:t>
                      </a:r>
                      <a:r>
                        <a:rPr lang="sv-SE" dirty="0" smtClean="0">
                          <a:latin typeface="Times New Roman"/>
                          <a:cs typeface="Times New Roman"/>
                        </a:rPr>
                        <a:t> ’pink’</a:t>
                      </a:r>
                      <a:endParaRPr lang="sv-S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gra:p</a:t>
                      </a:r>
                      <a:r>
                        <a:rPr lang="sv-SE" dirty="0" smtClean="0">
                          <a:latin typeface="Times New Roman" pitchFamily="18" charset="0"/>
                          <a:cs typeface="Times New Roman" pitchFamily="18" charset="0"/>
                        </a:rPr>
                        <a:t> ’of </a:t>
                      </a:r>
                      <a:r>
                        <a:rPr lang="sv-S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chewing</a:t>
                      </a:r>
                      <a:r>
                        <a:rPr lang="sv-S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sv-S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crisps</a:t>
                      </a:r>
                      <a:r>
                        <a:rPr lang="sv-SE" dirty="0" smtClean="0"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endParaRPr lang="sv-S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ghɒ:p</a:t>
                      </a:r>
                      <a:r>
                        <a:rPr lang="sv-SE" dirty="0" smtClean="0">
                          <a:latin typeface="Times New Roman" pitchFamily="18" charset="0"/>
                          <a:cs typeface="Times New Roman" pitchFamily="18" charset="0"/>
                        </a:rPr>
                        <a:t> ’</a:t>
                      </a:r>
                      <a:r>
                        <a:rPr lang="sv-S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acrid</a:t>
                      </a:r>
                      <a:r>
                        <a:rPr lang="sv-SE" dirty="0" smtClean="0"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r>
                        <a:rPr lang="sv-S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very</a:t>
                      </a:r>
                      <a:r>
                        <a:rPr lang="sv-S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sv-S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intense</a:t>
                      </a:r>
                      <a:r>
                        <a:rPr lang="sv-SE" dirty="0" smtClean="0"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</a:p>
                    <a:p>
                      <a:endParaRPr lang="sv-S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sv-SE" dirty="0" err="1" smtClean="0">
                          <a:latin typeface="Times New Roman"/>
                          <a:cs typeface="Times New Roman"/>
                        </a:rPr>
                        <a:t>ɨ:r</a:t>
                      </a:r>
                      <a:r>
                        <a:rPr lang="sv-SE" dirty="0" smtClean="0">
                          <a:latin typeface="Times New Roman"/>
                          <a:cs typeface="Times New Roman"/>
                        </a:rPr>
                        <a:t> ’orange’</a:t>
                      </a:r>
                      <a:endParaRPr lang="sv-S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gr</a:t>
                      </a:r>
                      <a:r>
                        <a:rPr lang="sv-SE" dirty="0" err="1" smtClean="0">
                          <a:latin typeface="Times New Roman"/>
                          <a:cs typeface="Times New Roman"/>
                        </a:rPr>
                        <a:t>ɨp</a:t>
                      </a:r>
                      <a:r>
                        <a:rPr lang="sv-SE" dirty="0" smtClean="0">
                          <a:latin typeface="Times New Roman"/>
                          <a:cs typeface="Times New Roman"/>
                        </a:rPr>
                        <a:t> ’of </a:t>
                      </a:r>
                      <a:r>
                        <a:rPr lang="sv-SE" dirty="0" err="1" smtClean="0">
                          <a:latin typeface="Times New Roman"/>
                          <a:cs typeface="Times New Roman"/>
                        </a:rPr>
                        <a:t>chewing</a:t>
                      </a:r>
                      <a:r>
                        <a:rPr lang="sv-SE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sv-SE" dirty="0" err="1" smtClean="0">
                          <a:latin typeface="Times New Roman"/>
                          <a:cs typeface="Times New Roman"/>
                        </a:rPr>
                        <a:t>cassava</a:t>
                      </a:r>
                      <a:r>
                        <a:rPr lang="sv-SE" dirty="0" smtClean="0">
                          <a:latin typeface="Times New Roman"/>
                          <a:cs typeface="Times New Roman"/>
                        </a:rPr>
                        <a:t>’</a:t>
                      </a:r>
                      <a:endParaRPr lang="sv-S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0850" y="2000250"/>
            <a:ext cx="7791450" cy="4329529"/>
          </a:xfrm>
        </p:spPr>
        <p:txBody>
          <a:bodyPr/>
          <a:lstStyle/>
          <a:p>
            <a:r>
              <a:rPr lang="sv-SE" dirty="0" err="1" smtClean="0"/>
              <a:t>Well-defined</a:t>
            </a:r>
            <a:r>
              <a:rPr lang="sv-SE" dirty="0" smtClean="0"/>
              <a:t> </a:t>
            </a:r>
            <a:r>
              <a:rPr lang="sv-SE" dirty="0" err="1" smtClean="0"/>
              <a:t>semantic</a:t>
            </a:r>
            <a:r>
              <a:rPr lang="sv-SE" dirty="0" smtClean="0"/>
              <a:t> </a:t>
            </a:r>
            <a:r>
              <a:rPr lang="sv-SE" dirty="0" err="1" smtClean="0"/>
              <a:t>notions</a:t>
            </a:r>
            <a:r>
              <a:rPr lang="sv-SE" dirty="0" smtClean="0"/>
              <a:t> (</a:t>
            </a:r>
            <a:r>
              <a:rPr lang="sv-SE" dirty="0" err="1" smtClean="0"/>
              <a:t>words</a:t>
            </a:r>
            <a:r>
              <a:rPr lang="sv-SE" dirty="0" smtClean="0"/>
              <a:t> for animals with a </a:t>
            </a:r>
            <a:r>
              <a:rPr lang="sv-SE" dirty="0" err="1" smtClean="0"/>
              <a:t>distinct</a:t>
            </a:r>
            <a:r>
              <a:rPr lang="sv-SE" dirty="0" smtClean="0"/>
              <a:t> </a:t>
            </a:r>
            <a:r>
              <a:rPr lang="sv-SE" dirty="0" err="1" smtClean="0"/>
              <a:t>call</a:t>
            </a:r>
            <a:r>
              <a:rPr lang="sv-SE" dirty="0" smtClean="0"/>
              <a:t>: </a:t>
            </a:r>
            <a:r>
              <a:rPr lang="sv-SE" i="1" dirty="0" err="1" smtClean="0"/>
              <a:t>crow</a:t>
            </a:r>
            <a:r>
              <a:rPr lang="sv-SE" dirty="0" smtClean="0"/>
              <a:t>, </a:t>
            </a:r>
            <a:r>
              <a:rPr lang="sv-SE" i="1" dirty="0" err="1" smtClean="0"/>
              <a:t>cockoo</a:t>
            </a:r>
            <a:r>
              <a:rPr lang="sv-SE" dirty="0" smtClean="0"/>
              <a:t>, </a:t>
            </a:r>
            <a:r>
              <a:rPr lang="sv-SE" i="1" dirty="0" err="1" smtClean="0"/>
              <a:t>owl</a:t>
            </a:r>
            <a:r>
              <a:rPr lang="sv-SE" dirty="0" smtClean="0"/>
              <a:t>, </a:t>
            </a:r>
            <a:r>
              <a:rPr lang="sv-SE" dirty="0" err="1" smtClean="0"/>
              <a:t>words</a:t>
            </a:r>
            <a:r>
              <a:rPr lang="sv-SE" dirty="0" smtClean="0"/>
              <a:t> that are </a:t>
            </a:r>
            <a:r>
              <a:rPr lang="sv-SE" dirty="0" err="1" smtClean="0"/>
              <a:t>acoustic</a:t>
            </a:r>
            <a:r>
              <a:rPr lang="sv-SE" dirty="0" smtClean="0"/>
              <a:t> imitations: </a:t>
            </a:r>
            <a:r>
              <a:rPr lang="sv-SE" i="1" dirty="0" err="1" smtClean="0"/>
              <a:t>crash</a:t>
            </a:r>
            <a:r>
              <a:rPr lang="sv-SE" dirty="0" smtClean="0"/>
              <a:t>, </a:t>
            </a:r>
            <a:r>
              <a:rPr lang="sv-SE" i="1" dirty="0" smtClean="0"/>
              <a:t>boom</a:t>
            </a:r>
            <a:r>
              <a:rPr lang="sv-SE" dirty="0" smtClean="0"/>
              <a:t>, </a:t>
            </a:r>
            <a:r>
              <a:rPr lang="sv-SE" i="1" dirty="0" smtClean="0"/>
              <a:t>bang</a:t>
            </a:r>
            <a:r>
              <a:rPr lang="sv-SE" dirty="0" smtClean="0"/>
              <a:t>)</a:t>
            </a:r>
          </a:p>
          <a:p>
            <a:r>
              <a:rPr lang="sv-SE" b="1" dirty="0" err="1" smtClean="0">
                <a:solidFill>
                  <a:srgbClr val="FF0000"/>
                </a:solidFill>
              </a:rPr>
              <a:t>Emergence</a:t>
            </a:r>
            <a:r>
              <a:rPr lang="sv-SE" b="1" dirty="0" smtClean="0"/>
              <a:t>:</a:t>
            </a:r>
            <a:r>
              <a:rPr lang="sv-SE" dirty="0" smtClean="0"/>
              <a:t> (</a:t>
            </a:r>
            <a:r>
              <a:rPr lang="sv-SE" dirty="0" err="1" smtClean="0"/>
              <a:t>attempt</a:t>
            </a:r>
            <a:r>
              <a:rPr lang="sv-SE" dirty="0" smtClean="0"/>
              <a:t> </a:t>
            </a:r>
            <a:r>
              <a:rPr lang="sv-SE" dirty="0" err="1" smtClean="0"/>
              <a:t>towards</a:t>
            </a:r>
            <a:r>
              <a:rPr lang="sv-SE" dirty="0" smtClean="0"/>
              <a:t>) </a:t>
            </a:r>
            <a:r>
              <a:rPr lang="sv-SE" dirty="0" err="1" smtClean="0"/>
              <a:t>direct</a:t>
            </a:r>
            <a:r>
              <a:rPr lang="sv-SE" dirty="0" smtClean="0"/>
              <a:t> imitation</a:t>
            </a:r>
          </a:p>
          <a:p>
            <a:r>
              <a:rPr lang="sv-SE" b="1" dirty="0" smtClean="0">
                <a:solidFill>
                  <a:srgbClr val="FF0000"/>
                </a:solidFill>
              </a:rPr>
              <a:t>Change</a:t>
            </a:r>
            <a:r>
              <a:rPr lang="sv-SE" dirty="0" smtClean="0"/>
              <a:t>:</a:t>
            </a:r>
          </a:p>
          <a:p>
            <a:pPr lvl="1"/>
            <a:r>
              <a:rPr lang="sv-SE" dirty="0" err="1" smtClean="0">
                <a:solidFill>
                  <a:srgbClr val="7030A0"/>
                </a:solidFill>
              </a:rPr>
              <a:t>Resistance</a:t>
            </a:r>
            <a:r>
              <a:rPr lang="sv-SE" dirty="0" smtClean="0">
                <a:solidFill>
                  <a:srgbClr val="7030A0"/>
                </a:solidFill>
              </a:rPr>
              <a:t> to adaption and </a:t>
            </a:r>
            <a:r>
              <a:rPr lang="sv-SE" dirty="0" err="1" smtClean="0">
                <a:solidFill>
                  <a:srgbClr val="7030A0"/>
                </a:solidFill>
              </a:rPr>
              <a:t>change</a:t>
            </a:r>
            <a:r>
              <a:rPr lang="sv-SE" dirty="0" smtClean="0"/>
              <a:t>, </a:t>
            </a:r>
            <a:r>
              <a:rPr lang="sv-SE" dirty="0" err="1" smtClean="0"/>
              <a:t>e.g</a:t>
            </a:r>
            <a:r>
              <a:rPr lang="sv-SE" dirty="0" smtClean="0"/>
              <a:t>., </a:t>
            </a:r>
            <a:r>
              <a:rPr lang="sv-SE" i="1" dirty="0" err="1" smtClean="0"/>
              <a:t>atischoo</a:t>
            </a:r>
            <a:r>
              <a:rPr lang="sv-SE" dirty="0" smtClean="0"/>
              <a:t>, </a:t>
            </a:r>
            <a:r>
              <a:rPr lang="sv-SE" i="1" dirty="0" err="1" smtClean="0"/>
              <a:t>cock-a-doodle-doo</a:t>
            </a:r>
            <a:endParaRPr lang="sv-SE" dirty="0" smtClean="0"/>
          </a:p>
          <a:p>
            <a:pPr lvl="1"/>
            <a:r>
              <a:rPr lang="sv-SE" dirty="0" smtClean="0">
                <a:solidFill>
                  <a:srgbClr val="7030A0"/>
                </a:solidFill>
              </a:rPr>
              <a:t>Adaption </a:t>
            </a:r>
            <a:r>
              <a:rPr lang="sv-SE" dirty="0" err="1" smtClean="0">
                <a:solidFill>
                  <a:srgbClr val="7030A0"/>
                </a:solidFill>
              </a:rPr>
              <a:t>without</a:t>
            </a:r>
            <a:r>
              <a:rPr lang="sv-SE" dirty="0" smtClean="0">
                <a:solidFill>
                  <a:srgbClr val="7030A0"/>
                </a:solidFill>
              </a:rPr>
              <a:t> </a:t>
            </a:r>
            <a:r>
              <a:rPr lang="sv-SE" dirty="0" err="1" smtClean="0">
                <a:solidFill>
                  <a:srgbClr val="7030A0"/>
                </a:solidFill>
              </a:rPr>
              <a:t>change</a:t>
            </a:r>
            <a:r>
              <a:rPr lang="sv-SE" dirty="0" smtClean="0"/>
              <a:t>, </a:t>
            </a:r>
            <a:r>
              <a:rPr lang="sv-SE" dirty="0" err="1" smtClean="0"/>
              <a:t>e.g</a:t>
            </a:r>
            <a:r>
              <a:rPr lang="sv-SE" dirty="0" smtClean="0"/>
              <a:t>., </a:t>
            </a:r>
            <a:r>
              <a:rPr lang="sv-SE" dirty="0" err="1" smtClean="0"/>
              <a:t>Middle</a:t>
            </a:r>
            <a:r>
              <a:rPr lang="sv-SE" dirty="0" smtClean="0"/>
              <a:t> English </a:t>
            </a:r>
            <a:r>
              <a:rPr lang="sv-SE" i="1" dirty="0" smtClean="0"/>
              <a:t>pipen</a:t>
            </a:r>
            <a:r>
              <a:rPr lang="sv-SE" dirty="0" smtClean="0"/>
              <a:t>, Modern English </a:t>
            </a:r>
            <a:r>
              <a:rPr lang="sv-SE" i="1" dirty="0" err="1" smtClean="0"/>
              <a:t>peep</a:t>
            </a:r>
            <a:r>
              <a:rPr lang="sv-SE" dirty="0" smtClean="0"/>
              <a:t> (cf. </a:t>
            </a:r>
            <a:r>
              <a:rPr lang="sv-SE" dirty="0" err="1" smtClean="0"/>
              <a:t>McMahon</a:t>
            </a:r>
            <a:r>
              <a:rPr lang="sv-SE" dirty="0" smtClean="0"/>
              <a:t> 1994) </a:t>
            </a:r>
          </a:p>
          <a:p>
            <a:pPr lvl="1"/>
            <a:r>
              <a:rPr lang="sv-SE" dirty="0" smtClean="0">
                <a:solidFill>
                  <a:srgbClr val="7030A0"/>
                </a:solidFill>
              </a:rPr>
              <a:t>Adaption with </a:t>
            </a:r>
            <a:r>
              <a:rPr lang="sv-SE" dirty="0" err="1" smtClean="0">
                <a:solidFill>
                  <a:srgbClr val="7030A0"/>
                </a:solidFill>
              </a:rPr>
              <a:t>change</a:t>
            </a:r>
            <a:r>
              <a:rPr lang="sv-SE" dirty="0" smtClean="0">
                <a:solidFill>
                  <a:srgbClr val="7030A0"/>
                </a:solidFill>
              </a:rPr>
              <a:t> (</a:t>
            </a:r>
            <a:r>
              <a:rPr lang="sv-SE" dirty="0" err="1" smtClean="0">
                <a:solidFill>
                  <a:srgbClr val="7030A0"/>
                </a:solidFill>
              </a:rPr>
              <a:t>de-iconization</a:t>
            </a:r>
            <a:r>
              <a:rPr lang="sv-SE" dirty="0" smtClean="0">
                <a:solidFill>
                  <a:srgbClr val="7030A0"/>
                </a:solidFill>
              </a:rPr>
              <a:t>)</a:t>
            </a:r>
            <a:r>
              <a:rPr lang="sv-SE" dirty="0" smtClean="0"/>
              <a:t>, </a:t>
            </a:r>
            <a:r>
              <a:rPr lang="sv-SE" dirty="0" smtClean="0"/>
              <a:t>Swedish </a:t>
            </a:r>
            <a:r>
              <a:rPr lang="sv-SE" i="1" dirty="0" smtClean="0"/>
              <a:t>gök</a:t>
            </a:r>
            <a:r>
              <a:rPr lang="sv-SE" dirty="0" smtClean="0"/>
              <a:t>, </a:t>
            </a:r>
            <a:r>
              <a:rPr lang="sv-SE" dirty="0" err="1" smtClean="0"/>
              <a:t>Middle</a:t>
            </a:r>
            <a:r>
              <a:rPr lang="sv-SE" dirty="0" smtClean="0"/>
              <a:t> High German </a:t>
            </a:r>
            <a:r>
              <a:rPr lang="sv-SE" i="1" dirty="0" err="1" smtClean="0"/>
              <a:t>gouh</a:t>
            </a:r>
            <a:r>
              <a:rPr lang="sv-SE" dirty="0" smtClean="0"/>
              <a:t> &lt; </a:t>
            </a:r>
            <a:r>
              <a:rPr lang="sv-SE" dirty="0" err="1" smtClean="0"/>
              <a:t>Proto-Germanic</a:t>
            </a:r>
            <a:r>
              <a:rPr lang="sv-SE" dirty="0" smtClean="0"/>
              <a:t> </a:t>
            </a:r>
            <a:r>
              <a:rPr lang="sv-SE" i="1" dirty="0" smtClean="0"/>
              <a:t>*</a:t>
            </a:r>
            <a:r>
              <a:rPr lang="sv-SE" i="1" dirty="0" err="1" smtClean="0"/>
              <a:t>gauka</a:t>
            </a:r>
            <a:r>
              <a:rPr lang="sv-SE" i="1" dirty="0" smtClean="0"/>
              <a:t> </a:t>
            </a:r>
            <a:r>
              <a:rPr lang="sv-SE" dirty="0" smtClean="0"/>
              <a:t>(</a:t>
            </a:r>
            <a:r>
              <a:rPr lang="sv-SE" dirty="0" err="1" smtClean="0"/>
              <a:t>iconic</a:t>
            </a:r>
            <a:r>
              <a:rPr lang="sv-SE" dirty="0" smtClean="0"/>
              <a:t>, imitative)</a:t>
            </a:r>
            <a:endParaRPr lang="sv-SE" i="1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Emergence</a:t>
            </a:r>
            <a:r>
              <a:rPr lang="sv-SE" dirty="0" smtClean="0"/>
              <a:t> of </a:t>
            </a:r>
            <a:r>
              <a:rPr lang="sv-SE" dirty="0" err="1" smtClean="0"/>
              <a:t>onomatopoeia</a:t>
            </a:r>
            <a:endParaRPr lang="sv-S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Indo-European</a:t>
            </a:r>
            <a:r>
              <a:rPr lang="sv-SE" dirty="0" smtClean="0"/>
              <a:t> ’</a:t>
            </a:r>
            <a:r>
              <a:rPr lang="sv-SE" dirty="0" err="1" smtClean="0"/>
              <a:t>owl</a:t>
            </a:r>
            <a:r>
              <a:rPr lang="sv-SE" dirty="0" smtClean="0"/>
              <a:t>’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3142693" y="2041871"/>
            <a:ext cx="2520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>
                <a:latin typeface="Times New Roman" pitchFamily="18" charset="0"/>
                <a:cs typeface="Times New Roman" pitchFamily="18" charset="0"/>
              </a:rPr>
              <a:t>Indo-European</a:t>
            </a:r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sv-SE" i="1" dirty="0" err="1" smtClean="0">
                <a:latin typeface="Times New Roman" pitchFamily="18" charset="0"/>
                <a:cs typeface="Times New Roman" pitchFamily="18" charset="0"/>
              </a:rPr>
              <a:t>ulūkos</a:t>
            </a:r>
            <a:endParaRPr lang="sv-SE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5007007" y="2842332"/>
            <a:ext cx="294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>
                <a:latin typeface="Times New Roman" pitchFamily="18" charset="0"/>
                <a:cs typeface="Times New Roman" pitchFamily="18" charset="0"/>
              </a:rPr>
              <a:t>Proto-Germanic</a:t>
            </a:r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sv-SE" i="1" dirty="0" err="1" smtClean="0">
                <a:latin typeface="Palatino"/>
                <a:cs typeface="Times New Roman" pitchFamily="18" charset="0"/>
              </a:rPr>
              <a:t>ūwil</a:t>
            </a:r>
            <a:r>
              <a:rPr lang="sv-SE" i="1" dirty="0" err="1" smtClean="0">
                <a:latin typeface="Times New Roman"/>
                <a:cs typeface="Times New Roman"/>
              </a:rPr>
              <a:t>ōn</a:t>
            </a:r>
            <a:endParaRPr lang="sv-SE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720571" y="2781667"/>
            <a:ext cx="2555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Old </a:t>
            </a:r>
            <a:r>
              <a:rPr lang="sv-SE" dirty="0" err="1" smtClean="0">
                <a:latin typeface="Times New Roman" pitchFamily="18" charset="0"/>
                <a:cs typeface="Times New Roman" pitchFamily="18" charset="0"/>
              </a:rPr>
              <a:t>Indo-Aryan</a:t>
            </a:r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i="1" dirty="0" err="1" smtClean="0">
                <a:latin typeface="Times New Roman" pitchFamily="18" charset="0"/>
                <a:cs typeface="Times New Roman" pitchFamily="18" charset="0"/>
              </a:rPr>
              <a:t>úl</a:t>
            </a:r>
            <a:r>
              <a:rPr lang="sv-SE" i="1" dirty="0" err="1" smtClean="0">
                <a:latin typeface="Palatino"/>
                <a:cs typeface="Times New Roman" pitchFamily="18" charset="0"/>
              </a:rPr>
              <a:t>ūka-</a:t>
            </a:r>
            <a:endParaRPr lang="sv-SE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1608339" y="3500759"/>
            <a:ext cx="294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Latin </a:t>
            </a:r>
            <a:r>
              <a:rPr lang="sv-SE" i="1" dirty="0" err="1" smtClean="0">
                <a:latin typeface="Times New Roman" pitchFamily="18" charset="0"/>
                <a:cs typeface="Times New Roman" pitchFamily="18" charset="0"/>
              </a:rPr>
              <a:t>ulucus</a:t>
            </a:r>
            <a:endParaRPr lang="sv-SE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1998956" y="1583182"/>
            <a:ext cx="87740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sv-SE" i="1" dirty="0" err="1" smtClean="0">
                <a:latin typeface="Times New Roman" pitchFamily="18" charset="0"/>
                <a:cs typeface="Times New Roman" pitchFamily="18" charset="0"/>
              </a:rPr>
              <a:t>ulul-</a:t>
            </a:r>
            <a:endParaRPr lang="sv-SE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6455579" y="2098059"/>
            <a:ext cx="91292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sv-SE" i="1" dirty="0" err="1" smtClean="0">
                <a:latin typeface="Times New Roman" pitchFamily="18" charset="0"/>
                <a:cs typeface="Times New Roman" pitchFamily="18" charset="0"/>
              </a:rPr>
              <a:t>uw-</a:t>
            </a:r>
            <a:endParaRPr lang="sv-SE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2547891" y="4077808"/>
            <a:ext cx="1491449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dirty="0" err="1" smtClean="0">
                <a:latin typeface="Times New Roman" pitchFamily="18" charset="0"/>
                <a:cs typeface="Times New Roman" pitchFamily="18" charset="0"/>
              </a:rPr>
              <a:t>Greek</a:t>
            </a:r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i="1" dirty="0" err="1" smtClean="0">
                <a:latin typeface="Times New Roman" pitchFamily="18" charset="0"/>
                <a:cs typeface="Times New Roman" pitchFamily="18" charset="0"/>
              </a:rPr>
              <a:t>bý</a:t>
            </a:r>
            <a:r>
              <a:rPr lang="sv-SE" i="1" dirty="0" err="1" smtClean="0">
                <a:latin typeface="Palatino"/>
                <a:cs typeface="Times New Roman" pitchFamily="18" charset="0"/>
              </a:rPr>
              <a:t>ās</a:t>
            </a:r>
            <a:endParaRPr lang="sv-SE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3268463" y="3580658"/>
            <a:ext cx="1356803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Latin </a:t>
            </a:r>
            <a:r>
              <a:rPr lang="sv-SE" i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sv-SE" i="1" dirty="0" err="1" smtClean="0">
                <a:latin typeface="Palatino"/>
                <a:cs typeface="Times New Roman" pitchFamily="18" charset="0"/>
              </a:rPr>
              <a:t>ūb</a:t>
            </a:r>
            <a:r>
              <a:rPr lang="sv-SE" i="1" dirty="0" err="1" smtClean="0">
                <a:latin typeface="Times New Roman"/>
                <a:cs typeface="Times New Roman"/>
              </a:rPr>
              <a:t>ō</a:t>
            </a:r>
            <a:endParaRPr lang="sv-SE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3250707" y="4681488"/>
            <a:ext cx="166752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dirty="0" err="1" smtClean="0">
                <a:latin typeface="Times New Roman" pitchFamily="18" charset="0"/>
                <a:cs typeface="Times New Roman" pitchFamily="18" charset="0"/>
              </a:rPr>
              <a:t>Armenian</a:t>
            </a:r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i="1" dirty="0" smtClean="0">
                <a:latin typeface="Times New Roman" pitchFamily="18" charset="0"/>
                <a:cs typeface="Times New Roman" pitchFamily="18" charset="0"/>
              </a:rPr>
              <a:t>bu</a:t>
            </a:r>
            <a:endParaRPr lang="sv-SE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5328083" y="3855865"/>
            <a:ext cx="1995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Swedish </a:t>
            </a:r>
            <a:r>
              <a:rPr lang="sv-SE" i="1" dirty="0" smtClean="0">
                <a:latin typeface="Times New Roman" pitchFamily="18" charset="0"/>
                <a:cs typeface="Times New Roman" pitchFamily="18" charset="0"/>
              </a:rPr>
              <a:t>uggla</a:t>
            </a:r>
            <a:endParaRPr lang="sv-SE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6384526" y="3518514"/>
            <a:ext cx="156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English </a:t>
            </a:r>
            <a:r>
              <a:rPr lang="sv-SE" i="1" dirty="0" err="1" smtClean="0">
                <a:latin typeface="Times New Roman" pitchFamily="18" charset="0"/>
                <a:cs typeface="Times New Roman" pitchFamily="18" charset="0"/>
              </a:rPr>
              <a:t>owl</a:t>
            </a:r>
            <a:endParaRPr lang="sv-SE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4644500" y="3411982"/>
            <a:ext cx="1552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>
                <a:latin typeface="Times New Roman" pitchFamily="18" charset="0"/>
                <a:cs typeface="Times New Roman" pitchFamily="18" charset="0"/>
              </a:rPr>
              <a:t>Icelandic</a:t>
            </a:r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i="1" dirty="0" err="1" smtClean="0">
                <a:latin typeface="Times New Roman" pitchFamily="18" charset="0"/>
                <a:cs typeface="Times New Roman" pitchFamily="18" charset="0"/>
              </a:rPr>
              <a:t>ugla</a:t>
            </a:r>
            <a:endParaRPr lang="sv-SE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6977876" y="3918009"/>
            <a:ext cx="2023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German </a:t>
            </a:r>
            <a:r>
              <a:rPr lang="sv-SE" i="1" dirty="0" err="1" smtClean="0">
                <a:latin typeface="Times New Roman" pitchFamily="18" charset="0"/>
                <a:cs typeface="Times New Roman" pitchFamily="18" charset="0"/>
              </a:rPr>
              <a:t>Eule</a:t>
            </a:r>
            <a:endParaRPr lang="sv-SE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7261963" y="4557201"/>
            <a:ext cx="1500298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German </a:t>
            </a:r>
            <a:r>
              <a:rPr lang="sv-SE" i="1" dirty="0" smtClean="0">
                <a:latin typeface="Times New Roman" pitchFamily="18" charset="0"/>
                <a:cs typeface="Times New Roman" pitchFamily="18" charset="0"/>
              </a:rPr>
              <a:t>Uhu</a:t>
            </a:r>
            <a:endParaRPr lang="sv-SE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Rak pil 19"/>
          <p:cNvCxnSpPr/>
          <p:nvPr/>
        </p:nvCxnSpPr>
        <p:spPr bwMode="auto">
          <a:xfrm>
            <a:off x="2956264" y="1828800"/>
            <a:ext cx="665825" cy="2752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Rak pil 21"/>
          <p:cNvCxnSpPr/>
          <p:nvPr/>
        </p:nvCxnSpPr>
        <p:spPr bwMode="auto">
          <a:xfrm rot="5400000">
            <a:off x="6662692" y="2738762"/>
            <a:ext cx="363984" cy="177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Rak 23"/>
          <p:cNvCxnSpPr/>
          <p:nvPr/>
        </p:nvCxnSpPr>
        <p:spPr bwMode="auto">
          <a:xfrm rot="10800000" flipV="1">
            <a:off x="2796466" y="2343704"/>
            <a:ext cx="541538" cy="4438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Rak 25"/>
          <p:cNvCxnSpPr/>
          <p:nvPr/>
        </p:nvCxnSpPr>
        <p:spPr bwMode="auto">
          <a:xfrm rot="5400000">
            <a:off x="2698812" y="2530136"/>
            <a:ext cx="1136342" cy="8522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Rak 27"/>
          <p:cNvCxnSpPr/>
          <p:nvPr/>
        </p:nvCxnSpPr>
        <p:spPr bwMode="auto">
          <a:xfrm rot="10800000" flipV="1">
            <a:off x="5832631" y="3178205"/>
            <a:ext cx="372860" cy="2929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Rak 29"/>
          <p:cNvCxnSpPr/>
          <p:nvPr/>
        </p:nvCxnSpPr>
        <p:spPr bwMode="auto">
          <a:xfrm rot="16200000" flipH="1">
            <a:off x="5837068" y="3546628"/>
            <a:ext cx="825623" cy="710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Rak 31"/>
          <p:cNvCxnSpPr/>
          <p:nvPr/>
        </p:nvCxnSpPr>
        <p:spPr bwMode="auto">
          <a:xfrm rot="5400000">
            <a:off x="6862441" y="3302493"/>
            <a:ext cx="346228" cy="798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Rak 33"/>
          <p:cNvCxnSpPr>
            <a:endCxn id="17" idx="0"/>
          </p:cNvCxnSpPr>
          <p:nvPr/>
        </p:nvCxnSpPr>
        <p:spPr bwMode="auto">
          <a:xfrm>
            <a:off x="7075503" y="3169328"/>
            <a:ext cx="913998" cy="7486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ruta 38"/>
          <p:cNvSpPr txBox="1"/>
          <p:nvPr/>
        </p:nvSpPr>
        <p:spPr>
          <a:xfrm>
            <a:off x="5363622" y="5046953"/>
            <a:ext cx="231556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German (dial.) </a:t>
            </a:r>
            <a:r>
              <a:rPr lang="sv-SE" i="1" dirty="0" err="1" smtClean="0">
                <a:latin typeface="Times New Roman" pitchFamily="18" charset="0"/>
                <a:cs typeface="Times New Roman" pitchFamily="18" charset="0"/>
              </a:rPr>
              <a:t>Buhu</a:t>
            </a:r>
            <a:endParaRPr lang="sv-SE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Basic </a:t>
            </a:r>
            <a:r>
              <a:rPr lang="sv-SE" dirty="0" err="1" smtClean="0"/>
              <a:t>issues</a:t>
            </a:r>
            <a:r>
              <a:rPr lang="sv-SE" dirty="0" smtClean="0"/>
              <a:t>:</a:t>
            </a:r>
          </a:p>
          <a:p>
            <a:pPr lvl="1"/>
            <a:r>
              <a:rPr lang="sv-SE" dirty="0" err="1" smtClean="0"/>
              <a:t>Principles</a:t>
            </a:r>
            <a:r>
              <a:rPr lang="sv-SE" dirty="0" smtClean="0"/>
              <a:t> of </a:t>
            </a:r>
            <a:r>
              <a:rPr lang="sv-SE" dirty="0" err="1" smtClean="0"/>
              <a:t>lexical</a:t>
            </a:r>
            <a:r>
              <a:rPr lang="sv-SE" dirty="0" smtClean="0"/>
              <a:t> </a:t>
            </a:r>
            <a:r>
              <a:rPr lang="sv-SE" dirty="0" err="1" smtClean="0"/>
              <a:t>coining</a:t>
            </a:r>
            <a:r>
              <a:rPr lang="sv-SE" dirty="0" smtClean="0"/>
              <a:t> (=</a:t>
            </a:r>
            <a:r>
              <a:rPr lang="sv-SE" dirty="0" err="1" smtClean="0"/>
              <a:t>emergence</a:t>
            </a:r>
            <a:r>
              <a:rPr lang="sv-SE" dirty="0" smtClean="0"/>
              <a:t>)</a:t>
            </a:r>
            <a:endParaRPr lang="sv-SE" dirty="0" smtClean="0"/>
          </a:p>
          <a:p>
            <a:pPr lvl="1"/>
            <a:r>
              <a:rPr lang="sv-SE" dirty="0" err="1" smtClean="0"/>
              <a:t>Principles</a:t>
            </a:r>
            <a:r>
              <a:rPr lang="sv-SE" dirty="0" smtClean="0"/>
              <a:t> of </a:t>
            </a:r>
            <a:r>
              <a:rPr lang="sv-SE" dirty="0" err="1" smtClean="0"/>
              <a:t>language</a:t>
            </a:r>
            <a:r>
              <a:rPr lang="sv-SE" dirty="0" smtClean="0"/>
              <a:t> </a:t>
            </a:r>
            <a:r>
              <a:rPr lang="sv-SE" dirty="0" err="1" smtClean="0"/>
              <a:t>change</a:t>
            </a:r>
            <a:r>
              <a:rPr lang="sv-SE" dirty="0" smtClean="0"/>
              <a:t> (</a:t>
            </a:r>
            <a:r>
              <a:rPr lang="sv-SE" dirty="0" err="1" smtClean="0"/>
              <a:t>form/meaning</a:t>
            </a:r>
            <a:r>
              <a:rPr lang="sv-SE" dirty="0" smtClean="0"/>
              <a:t>) (=</a:t>
            </a:r>
            <a:r>
              <a:rPr lang="sv-SE" dirty="0" err="1" smtClean="0"/>
              <a:t>spread</a:t>
            </a:r>
            <a:r>
              <a:rPr lang="sv-SE" dirty="0" smtClean="0"/>
              <a:t>, </a:t>
            </a:r>
            <a:r>
              <a:rPr lang="sv-SE" dirty="0" err="1" smtClean="0"/>
              <a:t>decay</a:t>
            </a:r>
            <a:r>
              <a:rPr lang="sv-SE" dirty="0" smtClean="0"/>
              <a:t>)</a:t>
            </a:r>
            <a:endParaRPr lang="sv-SE" dirty="0" smtClean="0"/>
          </a:p>
          <a:p>
            <a:pPr marL="268288" lvl="1" indent="-268288">
              <a:buFontTx/>
              <a:buChar char="•"/>
            </a:pPr>
            <a:endParaRPr lang="sv-SE" dirty="0" smtClean="0"/>
          </a:p>
          <a:p>
            <a:pPr marL="268288" lvl="1" indent="-268288">
              <a:buFontTx/>
              <a:buChar char="•"/>
            </a:pPr>
            <a:r>
              <a:rPr lang="sv-SE" dirty="0" smtClean="0"/>
              <a:t>Material: </a:t>
            </a:r>
          </a:p>
          <a:p>
            <a:pPr marL="1117600" lvl="3" indent="-268288"/>
            <a:r>
              <a:rPr lang="sv-SE" dirty="0" err="1" smtClean="0"/>
              <a:t>Phonaesthemes</a:t>
            </a:r>
            <a:r>
              <a:rPr lang="sv-SE" dirty="0" smtClean="0"/>
              <a:t> </a:t>
            </a:r>
            <a:r>
              <a:rPr lang="sv-SE" dirty="0" err="1" smtClean="0"/>
              <a:t>gl-</a:t>
            </a:r>
            <a:r>
              <a:rPr lang="sv-SE" dirty="0" smtClean="0"/>
              <a:t>, </a:t>
            </a:r>
            <a:r>
              <a:rPr lang="sv-SE" dirty="0" err="1" smtClean="0"/>
              <a:t>fl-</a:t>
            </a:r>
            <a:r>
              <a:rPr lang="sv-SE" dirty="0" smtClean="0"/>
              <a:t>, </a:t>
            </a:r>
            <a:r>
              <a:rPr lang="sv-SE" dirty="0" err="1" smtClean="0"/>
              <a:t>bl-</a:t>
            </a:r>
            <a:r>
              <a:rPr lang="sv-SE" dirty="0" smtClean="0"/>
              <a:t>, </a:t>
            </a:r>
            <a:r>
              <a:rPr lang="sv-SE" dirty="0" err="1" smtClean="0"/>
              <a:t>kl-</a:t>
            </a:r>
            <a:r>
              <a:rPr lang="sv-SE" dirty="0" smtClean="0"/>
              <a:t> (all </a:t>
            </a:r>
            <a:r>
              <a:rPr lang="sv-SE" dirty="0" err="1" smtClean="0"/>
              <a:t>languages</a:t>
            </a:r>
            <a:r>
              <a:rPr lang="sv-SE" dirty="0" smtClean="0"/>
              <a:t>)</a:t>
            </a:r>
          </a:p>
          <a:p>
            <a:pPr marL="1117600" lvl="3" indent="-268288"/>
            <a:r>
              <a:rPr lang="sv-SE" dirty="0" smtClean="0"/>
              <a:t>Swedish </a:t>
            </a:r>
            <a:r>
              <a:rPr lang="sv-SE" dirty="0" err="1" smtClean="0"/>
              <a:t>fj-</a:t>
            </a:r>
            <a:r>
              <a:rPr lang="sv-SE" dirty="0" smtClean="0"/>
              <a:t>, </a:t>
            </a:r>
            <a:r>
              <a:rPr lang="sv-SE" dirty="0" err="1" smtClean="0"/>
              <a:t>-mp</a:t>
            </a:r>
            <a:endParaRPr lang="sv-SE" dirty="0" smtClean="0"/>
          </a:p>
          <a:p>
            <a:pPr marL="1117600" lvl="3" indent="-268288"/>
            <a:r>
              <a:rPr lang="sv-SE" dirty="0" smtClean="0"/>
              <a:t>Imitative verbs (</a:t>
            </a:r>
            <a:r>
              <a:rPr lang="sv-SE" dirty="0" err="1" smtClean="0"/>
              <a:t>Germanic</a:t>
            </a:r>
            <a:r>
              <a:rPr lang="sv-SE" dirty="0" smtClean="0"/>
              <a:t> and English)</a:t>
            </a:r>
          </a:p>
          <a:p>
            <a:endParaRPr lang="sv-SE" dirty="0" smtClean="0"/>
          </a:p>
          <a:p>
            <a:pPr lvl="1">
              <a:buNone/>
            </a:pPr>
            <a:endParaRPr lang="sv-SE" dirty="0" smtClean="0"/>
          </a:p>
          <a:p>
            <a:pPr lvl="1">
              <a:buNone/>
            </a:pPr>
            <a:endParaRPr lang="sv-SE" dirty="0" smtClean="0"/>
          </a:p>
          <a:p>
            <a:pPr lvl="1"/>
            <a:endParaRPr lang="sv-SE" dirty="0" smtClean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Emergence</a:t>
            </a:r>
            <a:r>
              <a:rPr lang="sv-SE" dirty="0" smtClean="0"/>
              <a:t> of </a:t>
            </a:r>
            <a:r>
              <a:rPr lang="sv-SE" dirty="0" err="1" smtClean="0"/>
              <a:t>complex</a:t>
            </a:r>
            <a:r>
              <a:rPr lang="sv-SE" dirty="0" smtClean="0"/>
              <a:t> sound symbolism: </a:t>
            </a:r>
            <a:r>
              <a:rPr lang="sv-SE" dirty="0" err="1" smtClean="0">
                <a:solidFill>
                  <a:srgbClr val="FF0000"/>
                </a:solidFill>
              </a:rPr>
              <a:t>case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err="1" smtClean="0">
                <a:solidFill>
                  <a:srgbClr val="FF0000"/>
                </a:solidFill>
              </a:rPr>
              <a:t>study</a:t>
            </a:r>
            <a:r>
              <a:rPr lang="sv-SE" dirty="0" smtClean="0">
                <a:solidFill>
                  <a:srgbClr val="FF0000"/>
                </a:solidFill>
              </a:rPr>
              <a:t> on </a:t>
            </a:r>
            <a:r>
              <a:rPr lang="sv-SE" dirty="0" err="1" smtClean="0">
                <a:solidFill>
                  <a:srgbClr val="FF0000"/>
                </a:solidFill>
              </a:rPr>
              <a:t>Germanic</a:t>
            </a:r>
            <a:endParaRPr lang="sv-SE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2438" y="221376"/>
            <a:ext cx="8099425" cy="1139825"/>
          </a:xfrm>
        </p:spPr>
        <p:txBody>
          <a:bodyPr/>
          <a:lstStyle/>
          <a:p>
            <a:r>
              <a:rPr lang="sv-SE" dirty="0" err="1" smtClean="0"/>
              <a:t>Example</a:t>
            </a:r>
            <a:r>
              <a:rPr lang="sv-SE" dirty="0" smtClean="0"/>
              <a:t>: Initial </a:t>
            </a:r>
            <a:r>
              <a:rPr lang="sv-SE" dirty="0" err="1" smtClean="0"/>
              <a:t>fj-</a:t>
            </a:r>
            <a:r>
              <a:rPr lang="sv-SE" dirty="0" smtClean="0"/>
              <a:t> in Swedish</a:t>
            </a:r>
            <a:endParaRPr lang="sv-SE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/>
        </p:nvGraphicFramePr>
        <p:xfrm>
          <a:off x="186431" y="1097562"/>
          <a:ext cx="8558074" cy="556626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53835"/>
                <a:gridCol w="1367423"/>
                <a:gridCol w="3897297"/>
                <a:gridCol w="2139519"/>
              </a:tblGrid>
              <a:tr h="250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/>
                        <a:t>WORD</a:t>
                      </a:r>
                      <a:endParaRPr lang="sv-S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/>
                        <a:t>MEANING</a:t>
                      </a:r>
                      <a:endParaRPr lang="sv-S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/>
                        <a:t>ETYMOLOGY</a:t>
                      </a:r>
                      <a:endParaRPr lang="sv-S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Earliest attestation</a:t>
                      </a:r>
                      <a:endParaRPr lang="sv-S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8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/>
                        <a:t>fjant</a:t>
                      </a:r>
                      <a:endParaRPr lang="sv-SE" sz="16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busybody</a:t>
                      </a:r>
                      <a:endParaRPr lang="sv-S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/>
                        <a:t>From Rotwelsch/Bavarian fant ‘Knabe, Bube’</a:t>
                      </a:r>
                      <a:endParaRPr lang="sv-S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Attested from end of 19</a:t>
                      </a:r>
                      <a:r>
                        <a:rPr lang="en-US" sz="1600" baseline="30000"/>
                        <a:t>th</a:t>
                      </a:r>
                      <a:r>
                        <a:rPr lang="en-US" sz="1600"/>
                        <a:t> ct.</a:t>
                      </a:r>
                      <a:endParaRPr lang="sv-S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8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/>
                        <a:t>fiasko</a:t>
                      </a:r>
                      <a:endParaRPr lang="sv-SE" sz="16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failure</a:t>
                      </a:r>
                      <a:endParaRPr lang="sv-S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From Italian fiasco ‘bottle with flat bottom and long neck’</a:t>
                      </a:r>
                      <a:endParaRPr lang="sv-S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Attested from end of 19</a:t>
                      </a:r>
                      <a:r>
                        <a:rPr lang="en-US" sz="1600" baseline="30000"/>
                        <a:t>th</a:t>
                      </a:r>
                      <a:r>
                        <a:rPr lang="en-US" sz="1600"/>
                        <a:t> ct.</a:t>
                      </a:r>
                      <a:endParaRPr lang="sv-S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8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/>
                        <a:t>fjollig</a:t>
                      </a:r>
                      <a:endParaRPr lang="sv-SE" sz="16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foolish</a:t>
                      </a:r>
                      <a:endParaRPr lang="sv-S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From Old French fol</a:t>
                      </a:r>
                      <a:endParaRPr lang="sv-S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Attested from end of of 18</a:t>
                      </a:r>
                      <a:r>
                        <a:rPr lang="en-US" sz="1600" baseline="30000"/>
                        <a:t>th</a:t>
                      </a:r>
                      <a:r>
                        <a:rPr lang="en-US" sz="1600"/>
                        <a:t> ct.</a:t>
                      </a:r>
                      <a:endParaRPr lang="sv-S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/>
                        <a:t>fjompig</a:t>
                      </a:r>
                      <a:endParaRPr lang="sv-SE" sz="16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show off</a:t>
                      </a:r>
                      <a:endParaRPr lang="sv-S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Variant of </a:t>
                      </a:r>
                      <a:r>
                        <a:rPr lang="en-US" sz="1600" dirty="0" err="1"/>
                        <a:t>fjollig</a:t>
                      </a:r>
                      <a:r>
                        <a:rPr lang="en-US" sz="1600" dirty="0"/>
                        <a:t>?</a:t>
                      </a:r>
                      <a:endParaRPr lang="sv-S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?</a:t>
                      </a:r>
                      <a:endParaRPr lang="sv-S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6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/>
                        <a:t>fjuttig</a:t>
                      </a:r>
                      <a:endParaRPr lang="sv-SE" sz="16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insignificant</a:t>
                      </a:r>
                      <a:endParaRPr lang="sv-S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Variant of futtig (same meaning), probably  from German futsch ‘away, in vain’ (onomatopoetic)</a:t>
                      </a:r>
                      <a:endParaRPr lang="sv-S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Futtig from end of 18</a:t>
                      </a:r>
                      <a:r>
                        <a:rPr lang="en-US" sz="1600" baseline="30000"/>
                        <a:t>th</a:t>
                      </a:r>
                      <a:r>
                        <a:rPr lang="en-US" sz="1600"/>
                        <a:t> ct.</a:t>
                      </a:r>
                      <a:endParaRPr lang="sv-S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6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/>
                        <a:t>fjäska</a:t>
                      </a:r>
                      <a:endParaRPr lang="sv-SE" sz="16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fawn on</a:t>
                      </a:r>
                      <a:endParaRPr lang="sv-S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Earlier meaning ‘hurry without doing anything’, probably variant of </a:t>
                      </a:r>
                      <a:r>
                        <a:rPr lang="en-US" sz="1600" dirty="0" err="1"/>
                        <a:t>fjäsa</a:t>
                      </a:r>
                      <a:r>
                        <a:rPr lang="en-US" sz="1600" dirty="0"/>
                        <a:t> (same meaning) of uncertain origin</a:t>
                      </a:r>
                      <a:endParaRPr lang="sv-S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Attested in this meaning since 18</a:t>
                      </a:r>
                      <a:r>
                        <a:rPr lang="en-US" sz="1600" baseline="30000"/>
                        <a:t>th</a:t>
                      </a:r>
                      <a:r>
                        <a:rPr lang="en-US" sz="1600"/>
                        <a:t> ct.</a:t>
                      </a:r>
                      <a:endParaRPr lang="sv-S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8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/>
                        <a:t>fjärta</a:t>
                      </a:r>
                      <a:endParaRPr lang="sv-SE" sz="16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fart</a:t>
                      </a:r>
                      <a:endParaRPr lang="sv-S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Germanic word with Indo-European roots, Old English </a:t>
                      </a:r>
                      <a:r>
                        <a:rPr lang="en-US" sz="1600" dirty="0" err="1"/>
                        <a:t>feortan</a:t>
                      </a:r>
                      <a:r>
                        <a:rPr lang="en-US" sz="1600" dirty="0"/>
                        <a:t>, etc.</a:t>
                      </a:r>
                      <a:endParaRPr lang="sv-S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Attested from 16</a:t>
                      </a:r>
                      <a:r>
                        <a:rPr lang="en-US" sz="1600" baseline="30000"/>
                        <a:t>th</a:t>
                      </a:r>
                      <a:r>
                        <a:rPr lang="en-US" sz="1600"/>
                        <a:t> ct.</a:t>
                      </a:r>
                      <a:endParaRPr lang="sv-S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8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/>
                        <a:t>fjoskig</a:t>
                      </a:r>
                      <a:endParaRPr lang="sv-SE" sz="16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dotty</a:t>
                      </a:r>
                      <a:endParaRPr lang="sv-S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Variant of </a:t>
                      </a:r>
                      <a:r>
                        <a:rPr lang="en-US" sz="1600" dirty="0" err="1"/>
                        <a:t>fnoskig</a:t>
                      </a:r>
                      <a:r>
                        <a:rPr lang="en-US" sz="1600" dirty="0"/>
                        <a:t>, uncertain origin</a:t>
                      </a:r>
                      <a:endParaRPr lang="sv-S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Attested from 18</a:t>
                      </a:r>
                      <a:r>
                        <a:rPr lang="en-US" sz="1600" baseline="30000"/>
                        <a:t>th</a:t>
                      </a:r>
                      <a:r>
                        <a:rPr lang="en-US" sz="1600"/>
                        <a:t> ct.</a:t>
                      </a:r>
                      <a:endParaRPr lang="sv-S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8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 err="1"/>
                        <a:t>fjälla</a:t>
                      </a:r>
                      <a:endParaRPr lang="sv-SE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girlfriend, prostitute</a:t>
                      </a:r>
                      <a:endParaRPr lang="sv-S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From argot (</a:t>
                      </a:r>
                      <a:r>
                        <a:rPr lang="en-US" sz="1600" dirty="0" err="1"/>
                        <a:t>knoparmoj</a:t>
                      </a:r>
                      <a:r>
                        <a:rPr lang="en-US" sz="1600" dirty="0"/>
                        <a:t>), origin unknown</a:t>
                      </a:r>
                      <a:endParaRPr lang="sv-S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Attested from early 20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ct.</a:t>
                      </a:r>
                      <a:endParaRPr lang="sv-S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Emergence</a:t>
            </a:r>
            <a:r>
              <a:rPr lang="sv-SE" dirty="0" smtClean="0"/>
              <a:t> of sound symbolism: </a:t>
            </a:r>
            <a:r>
              <a:rPr lang="sv-SE" dirty="0" err="1" smtClean="0"/>
              <a:t>lexical</a:t>
            </a:r>
            <a:r>
              <a:rPr lang="sv-SE" dirty="0" smtClean="0"/>
              <a:t> </a:t>
            </a:r>
            <a:r>
              <a:rPr lang="sv-SE" dirty="0" err="1" smtClean="0"/>
              <a:t>coining</a:t>
            </a:r>
            <a:r>
              <a:rPr lang="sv-SE" dirty="0" smtClean="0"/>
              <a:t> by </a:t>
            </a:r>
            <a:r>
              <a:rPr lang="sv-SE" dirty="0" err="1" smtClean="0"/>
              <a:t>means</a:t>
            </a:r>
            <a:r>
              <a:rPr lang="sv-SE" dirty="0" smtClean="0"/>
              <a:t> of …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9638" lvl="1" indent="-457200">
              <a:buFont typeface="+mj-lt"/>
              <a:buAutoNum type="arabicPeriod"/>
            </a:pPr>
            <a:r>
              <a:rPr lang="sv-SE" dirty="0" err="1" smtClean="0">
                <a:solidFill>
                  <a:srgbClr val="FF0000"/>
                </a:solidFill>
              </a:rPr>
              <a:t>Direct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err="1" smtClean="0">
                <a:solidFill>
                  <a:srgbClr val="FF0000"/>
                </a:solidFill>
              </a:rPr>
              <a:t>emergence</a:t>
            </a:r>
            <a:r>
              <a:rPr lang="sv-SE" dirty="0" smtClean="0">
                <a:solidFill>
                  <a:srgbClr val="FF0000"/>
                </a:solidFill>
              </a:rPr>
              <a:t>.</a:t>
            </a:r>
            <a:r>
              <a:rPr lang="en-US" dirty="0" smtClean="0"/>
              <a:t> Obvious association with an acoustic signal, e.g., </a:t>
            </a:r>
            <a:r>
              <a:rPr lang="en-US" i="1" dirty="0" smtClean="0"/>
              <a:t>crack</a:t>
            </a:r>
            <a:r>
              <a:rPr lang="en-US" dirty="0" smtClean="0"/>
              <a:t>, </a:t>
            </a:r>
            <a:r>
              <a:rPr lang="en-US" i="1" dirty="0" smtClean="0"/>
              <a:t>tap</a:t>
            </a:r>
            <a:r>
              <a:rPr lang="en-US" dirty="0" smtClean="0"/>
              <a:t>, </a:t>
            </a:r>
            <a:r>
              <a:rPr lang="en-US" i="1" dirty="0" smtClean="0"/>
              <a:t>smack</a:t>
            </a:r>
            <a:r>
              <a:rPr lang="en-US" dirty="0" smtClean="0"/>
              <a:t>, </a:t>
            </a:r>
            <a:r>
              <a:rPr lang="en-US" i="1" dirty="0" smtClean="0"/>
              <a:t>plop</a:t>
            </a:r>
            <a:r>
              <a:rPr lang="en-US" dirty="0" smtClean="0"/>
              <a:t>, </a:t>
            </a:r>
            <a:r>
              <a:rPr lang="en-US" i="1" dirty="0" smtClean="0"/>
              <a:t>warble</a:t>
            </a:r>
            <a:r>
              <a:rPr lang="en-US" dirty="0" smtClean="0"/>
              <a:t>, </a:t>
            </a:r>
            <a:r>
              <a:rPr lang="en-US" i="1" dirty="0" smtClean="0"/>
              <a:t>wheeze</a:t>
            </a:r>
            <a:r>
              <a:rPr lang="en-US" dirty="0" smtClean="0"/>
              <a:t>.</a:t>
            </a:r>
          </a:p>
          <a:p>
            <a:pPr marL="909638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Structural emergence. </a:t>
            </a:r>
            <a:r>
              <a:rPr lang="en-US" dirty="0" smtClean="0"/>
              <a:t>Emergence by means of a given structural precondition, following the frequency code and coarseness </a:t>
            </a:r>
            <a:r>
              <a:rPr lang="en-US" dirty="0" smtClean="0"/>
              <a:t>principle, e.g., </a:t>
            </a:r>
            <a:r>
              <a:rPr lang="en-US" i="1" dirty="0" err="1" smtClean="0"/>
              <a:t>klimp</a:t>
            </a:r>
            <a:r>
              <a:rPr lang="en-US" i="1" dirty="0" smtClean="0"/>
              <a:t> ~ </a:t>
            </a:r>
            <a:r>
              <a:rPr lang="en-US" i="1" dirty="0" err="1" smtClean="0"/>
              <a:t>klamp</a:t>
            </a:r>
            <a:r>
              <a:rPr lang="en-US" i="1" dirty="0" smtClean="0"/>
              <a:t> ~ </a:t>
            </a:r>
            <a:r>
              <a:rPr lang="en-US" i="1" dirty="0" err="1" smtClean="0"/>
              <a:t>klump</a:t>
            </a:r>
            <a:r>
              <a:rPr lang="en-US" dirty="0" smtClean="0"/>
              <a:t>. </a:t>
            </a:r>
            <a:endParaRPr lang="en-US" dirty="0" smtClean="0">
              <a:solidFill>
                <a:srgbClr val="FF0000"/>
              </a:solidFill>
            </a:endParaRPr>
          </a:p>
          <a:p>
            <a:pPr marL="909638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Analogical emergence. </a:t>
            </a:r>
            <a:r>
              <a:rPr lang="en-US" dirty="0" smtClean="0"/>
              <a:t>Emergence by means of other linguistic material in the </a:t>
            </a:r>
            <a:r>
              <a:rPr lang="en-US" dirty="0" smtClean="0"/>
              <a:t>language, e.g., </a:t>
            </a:r>
            <a:r>
              <a:rPr lang="en-US" i="1" dirty="0" smtClean="0"/>
              <a:t>flit, flip, flicker, fleet, </a:t>
            </a:r>
            <a:r>
              <a:rPr lang="en-US" dirty="0" smtClean="0"/>
              <a:t>most </a:t>
            </a:r>
            <a:r>
              <a:rPr lang="en-US" i="1" dirty="0" err="1" smtClean="0"/>
              <a:t>fj</a:t>
            </a:r>
            <a:r>
              <a:rPr lang="en-US" i="1" dirty="0" smtClean="0"/>
              <a:t>- </a:t>
            </a:r>
            <a:r>
              <a:rPr lang="en-US" dirty="0" smtClean="0"/>
              <a:t>and -</a:t>
            </a:r>
            <a:r>
              <a:rPr lang="en-US" i="1" dirty="0" smtClean="0"/>
              <a:t>mp </a:t>
            </a:r>
            <a:r>
              <a:rPr lang="en-US" dirty="0" smtClean="0"/>
              <a:t>constructions in Swedish.</a:t>
            </a:r>
          </a:p>
          <a:p>
            <a:pPr marL="1366837" lvl="2" indent="-457200"/>
            <a:r>
              <a:rPr lang="en-US" dirty="0" smtClean="0">
                <a:solidFill>
                  <a:srgbClr val="7030A0"/>
                </a:solidFill>
              </a:rPr>
              <a:t>Overlapping with structural emergence!</a:t>
            </a:r>
            <a:endParaRPr lang="sv-SE" dirty="0" smtClean="0">
              <a:solidFill>
                <a:srgbClr val="7030A0"/>
              </a:solidFill>
            </a:endParaRPr>
          </a:p>
          <a:p>
            <a:endParaRPr lang="sv-S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Creation of sound </a:t>
            </a:r>
            <a:r>
              <a:rPr lang="sv-SE" dirty="0" err="1" smtClean="0"/>
              <a:t>symbolic</a:t>
            </a:r>
            <a:r>
              <a:rPr lang="sv-SE" dirty="0" smtClean="0"/>
              <a:t> </a:t>
            </a:r>
            <a:r>
              <a:rPr lang="sv-SE" dirty="0" err="1" smtClean="0"/>
              <a:t>networks</a:t>
            </a:r>
            <a:r>
              <a:rPr lang="sv-SE" dirty="0" smtClean="0"/>
              <a:t> by </a:t>
            </a:r>
            <a:r>
              <a:rPr lang="sv-SE" dirty="0" err="1" smtClean="0"/>
              <a:t>means</a:t>
            </a:r>
            <a:r>
              <a:rPr lang="sv-SE" dirty="0" smtClean="0"/>
              <a:t> of …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sv-SE" dirty="0" err="1" smtClean="0">
                <a:solidFill>
                  <a:srgbClr val="FF0000"/>
                </a:solidFill>
              </a:rPr>
              <a:t>Productivity</a:t>
            </a:r>
            <a:r>
              <a:rPr lang="sv-SE" dirty="0" smtClean="0">
                <a:solidFill>
                  <a:srgbClr val="FF0000"/>
                </a:solidFill>
              </a:rPr>
              <a:t> of </a:t>
            </a:r>
            <a:r>
              <a:rPr lang="sv-SE" dirty="0" smtClean="0">
                <a:solidFill>
                  <a:srgbClr val="FF0000"/>
                </a:solidFill>
              </a:rPr>
              <a:t>derivation</a:t>
            </a:r>
            <a:r>
              <a:rPr lang="sv-SE" dirty="0" smtClean="0"/>
              <a:t>, </a:t>
            </a:r>
            <a:r>
              <a:rPr lang="sv-SE" dirty="0" err="1" smtClean="0"/>
              <a:t>e.g</a:t>
            </a:r>
            <a:r>
              <a:rPr lang="sv-SE" dirty="0" smtClean="0"/>
              <a:t>.,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smtClean="0"/>
              <a:t>of </a:t>
            </a:r>
            <a:r>
              <a:rPr lang="sv-SE" dirty="0" smtClean="0"/>
              <a:t>a </a:t>
            </a:r>
            <a:r>
              <a:rPr lang="sv-SE" dirty="0" err="1" smtClean="0"/>
              <a:t>particular</a:t>
            </a:r>
            <a:r>
              <a:rPr lang="sv-SE" dirty="0" smtClean="0"/>
              <a:t> </a:t>
            </a:r>
            <a:r>
              <a:rPr lang="sv-SE" dirty="0" err="1" smtClean="0"/>
              <a:t>root</a:t>
            </a:r>
            <a:r>
              <a:rPr lang="sv-SE" dirty="0" smtClean="0"/>
              <a:t>, in the </a:t>
            </a:r>
            <a:r>
              <a:rPr lang="sv-SE" dirty="0" err="1" smtClean="0"/>
              <a:t>case</a:t>
            </a:r>
            <a:r>
              <a:rPr lang="sv-SE" dirty="0" smtClean="0"/>
              <a:t> of </a:t>
            </a:r>
            <a:r>
              <a:rPr lang="sv-SE" i="1" dirty="0" err="1" smtClean="0"/>
              <a:t>gl-</a:t>
            </a:r>
            <a:r>
              <a:rPr lang="sv-SE" dirty="0" smtClean="0"/>
              <a:t>, </a:t>
            </a:r>
            <a:r>
              <a:rPr lang="sv-SE" dirty="0" err="1" smtClean="0"/>
              <a:t>Indo-European</a:t>
            </a:r>
            <a:r>
              <a:rPr lang="sv-SE" dirty="0" smtClean="0"/>
              <a:t> </a:t>
            </a:r>
            <a:r>
              <a:rPr lang="sv-SE" i="1" dirty="0" smtClean="0"/>
              <a:t>*</a:t>
            </a:r>
            <a:r>
              <a:rPr lang="sv-SE" i="1" dirty="0" err="1" smtClean="0"/>
              <a:t>g’hel-</a:t>
            </a:r>
            <a:r>
              <a:rPr lang="sv-SE" i="1" dirty="0" smtClean="0"/>
              <a:t> </a:t>
            </a:r>
            <a:r>
              <a:rPr lang="sv-SE" dirty="0" smtClean="0"/>
              <a:t>(</a:t>
            </a:r>
            <a:r>
              <a:rPr lang="sv-SE" dirty="0" err="1" smtClean="0"/>
              <a:t>more</a:t>
            </a:r>
            <a:r>
              <a:rPr lang="sv-SE" dirty="0" smtClean="0"/>
              <a:t> </a:t>
            </a:r>
            <a:r>
              <a:rPr lang="sv-SE" dirty="0" err="1" smtClean="0"/>
              <a:t>than</a:t>
            </a:r>
            <a:r>
              <a:rPr lang="sv-SE" dirty="0" smtClean="0"/>
              <a:t> </a:t>
            </a:r>
            <a:r>
              <a:rPr lang="sv-SE" dirty="0" err="1" smtClean="0"/>
              <a:t>half</a:t>
            </a:r>
            <a:r>
              <a:rPr lang="sv-SE" dirty="0" smtClean="0"/>
              <a:t> of the </a:t>
            </a:r>
            <a:r>
              <a:rPr lang="sv-SE" i="1" dirty="0" err="1" smtClean="0"/>
              <a:t>gl-</a:t>
            </a:r>
            <a:r>
              <a:rPr lang="sv-SE" dirty="0" err="1" smtClean="0"/>
              <a:t>words</a:t>
            </a:r>
            <a:r>
              <a:rPr lang="sv-SE" dirty="0" smtClean="0"/>
              <a:t> in </a:t>
            </a:r>
            <a:r>
              <a:rPr lang="sv-SE" dirty="0" err="1" smtClean="0"/>
              <a:t>Germanic</a:t>
            </a:r>
            <a:r>
              <a:rPr lang="sv-SE" dirty="0" smtClean="0"/>
              <a:t> </a:t>
            </a:r>
            <a:r>
              <a:rPr lang="sv-SE" dirty="0" err="1" smtClean="0"/>
              <a:t>languages</a:t>
            </a:r>
            <a:r>
              <a:rPr lang="sv-SE" dirty="0" smtClean="0"/>
              <a:t> are derivations from this </a:t>
            </a:r>
            <a:r>
              <a:rPr lang="sv-SE" dirty="0" err="1" smtClean="0"/>
              <a:t>root</a:t>
            </a:r>
            <a:r>
              <a:rPr lang="sv-SE" dirty="0" smtClean="0"/>
              <a:t>).</a:t>
            </a:r>
          </a:p>
          <a:p>
            <a:pPr lvl="1"/>
            <a:r>
              <a:rPr lang="sv-SE" dirty="0" err="1" smtClean="0">
                <a:solidFill>
                  <a:srgbClr val="FF0000"/>
                </a:solidFill>
              </a:rPr>
              <a:t>Sporadic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err="1" smtClean="0">
                <a:solidFill>
                  <a:srgbClr val="FF0000"/>
                </a:solidFill>
              </a:rPr>
              <a:t>phonetic</a:t>
            </a:r>
            <a:r>
              <a:rPr lang="sv-SE" dirty="0" smtClean="0">
                <a:solidFill>
                  <a:srgbClr val="FF0000"/>
                </a:solidFill>
              </a:rPr>
              <a:t> substitution or retention.</a:t>
            </a:r>
            <a:r>
              <a:rPr lang="sv-SE" dirty="0" smtClean="0"/>
              <a:t> </a:t>
            </a:r>
            <a:r>
              <a:rPr lang="sv-SE" dirty="0" err="1" smtClean="0"/>
              <a:t>E.g</a:t>
            </a:r>
            <a:r>
              <a:rPr lang="sv-SE" dirty="0" smtClean="0"/>
              <a:t>., Swedish/Norwegian </a:t>
            </a:r>
            <a:r>
              <a:rPr lang="sv-SE" i="1" dirty="0" smtClean="0"/>
              <a:t>glam</a:t>
            </a:r>
            <a:r>
              <a:rPr lang="sv-SE" dirty="0" smtClean="0"/>
              <a:t> &lt; </a:t>
            </a:r>
            <a:r>
              <a:rPr lang="sv-SE" i="1" dirty="0" smtClean="0"/>
              <a:t>*</a:t>
            </a:r>
            <a:r>
              <a:rPr lang="sv-SE" i="1" dirty="0" err="1" smtClean="0"/>
              <a:t>hlam</a:t>
            </a:r>
            <a:r>
              <a:rPr lang="sv-SE" dirty="0" smtClean="0"/>
              <a:t>.</a:t>
            </a:r>
            <a:endParaRPr lang="sv-SE" dirty="0" smtClean="0"/>
          </a:p>
          <a:p>
            <a:pPr lvl="1"/>
            <a:r>
              <a:rPr lang="sv-SE" dirty="0" err="1" smtClean="0">
                <a:solidFill>
                  <a:srgbClr val="FF0000"/>
                </a:solidFill>
              </a:rPr>
              <a:t>Influx</a:t>
            </a:r>
            <a:r>
              <a:rPr lang="sv-SE" dirty="0" smtClean="0">
                <a:solidFill>
                  <a:srgbClr val="FF0000"/>
                </a:solidFill>
              </a:rPr>
              <a:t> and adaption of </a:t>
            </a:r>
            <a:r>
              <a:rPr lang="sv-SE" dirty="0" err="1" smtClean="0">
                <a:solidFill>
                  <a:srgbClr val="FF0000"/>
                </a:solidFill>
              </a:rPr>
              <a:t>loans</a:t>
            </a:r>
            <a:r>
              <a:rPr lang="sv-SE" dirty="0" smtClean="0"/>
              <a:t>, </a:t>
            </a:r>
            <a:r>
              <a:rPr lang="sv-SE" dirty="0" err="1" smtClean="0"/>
              <a:t>e.g</a:t>
            </a:r>
            <a:r>
              <a:rPr lang="sv-SE" dirty="0" smtClean="0"/>
              <a:t>., Swedish </a:t>
            </a:r>
            <a:r>
              <a:rPr lang="sv-SE" i="1" dirty="0" smtClean="0"/>
              <a:t>glas, glans, glykol, </a:t>
            </a:r>
            <a:r>
              <a:rPr lang="sv-SE" dirty="0" smtClean="0"/>
              <a:t>English </a:t>
            </a:r>
            <a:r>
              <a:rPr lang="sv-SE" i="1" dirty="0" err="1" smtClean="0"/>
              <a:t>glair</a:t>
            </a:r>
            <a:r>
              <a:rPr lang="sv-SE" i="1" dirty="0" smtClean="0"/>
              <a:t>, </a:t>
            </a:r>
            <a:endParaRPr lang="sv-SE" dirty="0" smtClean="0">
              <a:solidFill>
                <a:srgbClr val="FF0000"/>
              </a:solidFill>
            </a:endParaRPr>
          </a:p>
          <a:p>
            <a:pPr lvl="1"/>
            <a:r>
              <a:rPr lang="sv-SE" dirty="0" err="1" smtClean="0">
                <a:solidFill>
                  <a:srgbClr val="FF0000"/>
                </a:solidFill>
              </a:rPr>
              <a:t>Semantic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err="1" smtClean="0">
                <a:solidFill>
                  <a:srgbClr val="FF0000"/>
                </a:solidFill>
              </a:rPr>
              <a:t>change</a:t>
            </a:r>
            <a:r>
              <a:rPr lang="sv-SE" dirty="0" smtClean="0">
                <a:solidFill>
                  <a:srgbClr val="FF0000"/>
                </a:solidFill>
              </a:rPr>
              <a:t>. </a:t>
            </a:r>
            <a:r>
              <a:rPr lang="sv-SE" dirty="0" err="1" smtClean="0"/>
              <a:t>Most</a:t>
            </a:r>
            <a:r>
              <a:rPr lang="sv-SE" dirty="0" smtClean="0"/>
              <a:t> </a:t>
            </a:r>
            <a:r>
              <a:rPr lang="sv-SE" dirty="0" err="1" smtClean="0"/>
              <a:t>frequent</a:t>
            </a:r>
            <a:r>
              <a:rPr lang="sv-SE" dirty="0" smtClean="0"/>
              <a:t> on </a:t>
            </a:r>
            <a:r>
              <a:rPr lang="sv-SE" dirty="0" err="1" smtClean="0"/>
              <a:t>loanwords</a:t>
            </a:r>
            <a:r>
              <a:rPr lang="sv-SE" dirty="0" smtClean="0"/>
              <a:t>. </a:t>
            </a:r>
            <a:r>
              <a:rPr lang="sv-SE" dirty="0" err="1" smtClean="0"/>
              <a:t>Often</a:t>
            </a:r>
            <a:r>
              <a:rPr lang="sv-SE" dirty="0" smtClean="0"/>
              <a:t> </a:t>
            </a:r>
            <a:r>
              <a:rPr lang="sv-SE" dirty="0" err="1" smtClean="0"/>
              <a:t>difficult</a:t>
            </a:r>
            <a:r>
              <a:rPr lang="sv-SE" dirty="0" smtClean="0"/>
              <a:t> to </a:t>
            </a:r>
            <a:r>
              <a:rPr lang="sv-SE" dirty="0" err="1" smtClean="0"/>
              <a:t>judge</a:t>
            </a:r>
            <a:r>
              <a:rPr lang="sv-SE" dirty="0" smtClean="0"/>
              <a:t> </a:t>
            </a:r>
            <a:r>
              <a:rPr lang="sv-SE" dirty="0" err="1" smtClean="0"/>
              <a:t>whether</a:t>
            </a:r>
            <a:r>
              <a:rPr lang="sv-SE" dirty="0" smtClean="0"/>
              <a:t> the </a:t>
            </a:r>
            <a:r>
              <a:rPr lang="sv-SE" dirty="0" err="1" smtClean="0"/>
              <a:t>change</a:t>
            </a:r>
            <a:r>
              <a:rPr lang="sv-SE" dirty="0" smtClean="0"/>
              <a:t> is </a:t>
            </a:r>
            <a:r>
              <a:rPr lang="sv-SE" dirty="0" err="1" smtClean="0"/>
              <a:t>related</a:t>
            </a:r>
            <a:r>
              <a:rPr lang="sv-SE" dirty="0" smtClean="0"/>
              <a:t> to </a:t>
            </a:r>
            <a:r>
              <a:rPr lang="sv-SE" dirty="0" err="1" smtClean="0"/>
              <a:t>iconicity</a:t>
            </a:r>
            <a:r>
              <a:rPr lang="sv-SE" dirty="0" smtClean="0"/>
              <a:t>, </a:t>
            </a:r>
            <a:r>
              <a:rPr lang="sv-SE" dirty="0" err="1" smtClean="0"/>
              <a:t>e.g</a:t>
            </a:r>
            <a:r>
              <a:rPr lang="sv-SE" dirty="0" smtClean="0"/>
              <a:t>., glass, glaukom, glycerin, glottis &lt;(</a:t>
            </a:r>
            <a:r>
              <a:rPr lang="sv-SE" dirty="0" err="1" smtClean="0"/>
              <a:t>Greek</a:t>
            </a:r>
            <a:r>
              <a:rPr lang="sv-SE" dirty="0" smtClean="0"/>
              <a:t> </a:t>
            </a:r>
            <a:r>
              <a:rPr lang="sv-SE" dirty="0" err="1" smtClean="0"/>
              <a:t>tongue</a:t>
            </a:r>
            <a:r>
              <a:rPr lang="sv-SE" dirty="0" smtClean="0"/>
              <a:t>)</a:t>
            </a:r>
            <a:endParaRPr lang="sv-S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Basic </a:t>
            </a:r>
            <a:r>
              <a:rPr lang="sv-SE" dirty="0" err="1" smtClean="0"/>
              <a:t>questions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What role does iconicity play in language change?</a:t>
            </a:r>
            <a:endParaRPr lang="sv-SE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Does iconicity disappear or emerge as a result of language change?</a:t>
            </a:r>
            <a:endParaRPr lang="sv-SE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Does iconicity has the capacity to prevent or reorganize language change?</a:t>
            </a:r>
            <a:endParaRPr lang="sv-SE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Can the postulation of a theory on iconicity in language change have consequences for the discussion on the origin and evolution of language?</a:t>
            </a:r>
            <a:endParaRPr lang="sv-SE" dirty="0" smtClean="0"/>
          </a:p>
          <a:p>
            <a:pPr>
              <a:buNone/>
            </a:pPr>
            <a:endParaRPr lang="sv-S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2438" y="514350"/>
            <a:ext cx="8099425" cy="1651801"/>
          </a:xfrm>
        </p:spPr>
        <p:txBody>
          <a:bodyPr/>
          <a:lstStyle/>
          <a:p>
            <a:r>
              <a:rPr lang="sv-SE" dirty="0" err="1" smtClean="0"/>
              <a:t>Synchronic</a:t>
            </a:r>
            <a:r>
              <a:rPr lang="sv-SE" dirty="0" smtClean="0"/>
              <a:t> /</a:t>
            </a:r>
            <a:r>
              <a:rPr lang="sv-SE" dirty="0" err="1" smtClean="0"/>
              <a:t>diachronic</a:t>
            </a:r>
            <a:r>
              <a:rPr lang="sv-SE" dirty="0" smtClean="0"/>
              <a:t> </a:t>
            </a:r>
            <a:r>
              <a:rPr lang="sv-SE" dirty="0" err="1" smtClean="0"/>
              <a:t>semantic</a:t>
            </a:r>
            <a:r>
              <a:rPr lang="sv-SE" dirty="0" smtClean="0"/>
              <a:t> </a:t>
            </a:r>
            <a:r>
              <a:rPr lang="sv-SE" dirty="0" err="1" smtClean="0"/>
              <a:t>network</a:t>
            </a:r>
            <a:r>
              <a:rPr lang="sv-SE" dirty="0" smtClean="0"/>
              <a:t> of </a:t>
            </a:r>
            <a:r>
              <a:rPr lang="sv-SE" dirty="0" err="1" smtClean="0"/>
              <a:t>gl-words</a:t>
            </a:r>
            <a:r>
              <a:rPr lang="sv-SE" dirty="0" smtClean="0"/>
              <a:t> in </a:t>
            </a:r>
            <a:r>
              <a:rPr lang="sv-SE" dirty="0" err="1" smtClean="0"/>
              <a:t>Germanic</a:t>
            </a:r>
            <a:r>
              <a:rPr lang="sv-SE" dirty="0" smtClean="0"/>
              <a:t> </a:t>
            </a:r>
            <a:r>
              <a:rPr lang="sv-SE" dirty="0" err="1" smtClean="0"/>
              <a:t>languages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sz="2000" dirty="0" err="1" smtClean="0">
                <a:solidFill>
                  <a:srgbClr val="FF0000"/>
                </a:solidFill>
              </a:rPr>
              <a:t>Paths</a:t>
            </a:r>
            <a:r>
              <a:rPr lang="sv-SE" sz="2000" dirty="0" smtClean="0">
                <a:solidFill>
                  <a:srgbClr val="FF0000"/>
                </a:solidFill>
              </a:rPr>
              <a:t> </a:t>
            </a:r>
            <a:r>
              <a:rPr lang="sv-SE" sz="2000" dirty="0" err="1" smtClean="0">
                <a:solidFill>
                  <a:srgbClr val="FF0000"/>
                </a:solidFill>
              </a:rPr>
              <a:t>based</a:t>
            </a:r>
            <a:r>
              <a:rPr lang="sv-SE" sz="2000" dirty="0" smtClean="0">
                <a:solidFill>
                  <a:srgbClr val="FF0000"/>
                </a:solidFill>
              </a:rPr>
              <a:t> on </a:t>
            </a:r>
            <a:r>
              <a:rPr lang="sv-SE" sz="2000" dirty="0" err="1" smtClean="0">
                <a:solidFill>
                  <a:srgbClr val="FF0000"/>
                </a:solidFill>
              </a:rPr>
              <a:t>attested</a:t>
            </a:r>
            <a:r>
              <a:rPr lang="sv-SE" sz="2000" dirty="0" smtClean="0">
                <a:solidFill>
                  <a:srgbClr val="FF0000"/>
                </a:solidFill>
              </a:rPr>
              <a:t> </a:t>
            </a:r>
            <a:r>
              <a:rPr lang="sv-SE" sz="2000" dirty="0" err="1" smtClean="0">
                <a:solidFill>
                  <a:srgbClr val="FF0000"/>
                </a:solidFill>
              </a:rPr>
              <a:t>semantic</a:t>
            </a:r>
            <a:r>
              <a:rPr lang="sv-SE" sz="2000" dirty="0" smtClean="0">
                <a:solidFill>
                  <a:srgbClr val="FF0000"/>
                </a:solidFill>
              </a:rPr>
              <a:t> </a:t>
            </a:r>
            <a:r>
              <a:rPr lang="sv-SE" sz="2000" dirty="0" err="1" smtClean="0">
                <a:solidFill>
                  <a:srgbClr val="FF0000"/>
                </a:solidFill>
              </a:rPr>
              <a:t>change</a:t>
            </a:r>
            <a:endParaRPr lang="sv-SE" sz="2000" dirty="0">
              <a:solidFill>
                <a:srgbClr val="FF0000"/>
              </a:solidFill>
            </a:endParaRPr>
          </a:p>
        </p:txBody>
      </p:sp>
      <p:pic>
        <p:nvPicPr>
          <p:cNvPr id="4" name="Bildobjekt 3" descr="LIGHTwords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309" y="2497099"/>
            <a:ext cx="8575829" cy="395035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Emergence</a:t>
            </a:r>
            <a:r>
              <a:rPr lang="sv-SE" dirty="0" smtClean="0"/>
              <a:t> and </a:t>
            </a:r>
            <a:r>
              <a:rPr lang="sv-SE" dirty="0" err="1" smtClean="0"/>
              <a:t>change</a:t>
            </a:r>
            <a:r>
              <a:rPr lang="sv-SE" dirty="0" smtClean="0"/>
              <a:t> of </a:t>
            </a:r>
            <a:r>
              <a:rPr lang="sv-SE" dirty="0" err="1" smtClean="0"/>
              <a:t>oppositional/relational</a:t>
            </a:r>
            <a:r>
              <a:rPr lang="sv-SE" dirty="0" smtClean="0"/>
              <a:t> </a:t>
            </a:r>
            <a:r>
              <a:rPr lang="sv-SE" dirty="0" err="1" smtClean="0"/>
              <a:t>iconicity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FF0000"/>
                </a:solidFill>
              </a:rPr>
              <a:t>Basic </a:t>
            </a:r>
            <a:r>
              <a:rPr lang="sv-SE" dirty="0" err="1" smtClean="0">
                <a:solidFill>
                  <a:srgbClr val="FF0000"/>
                </a:solidFill>
              </a:rPr>
              <a:t>principles</a:t>
            </a:r>
            <a:r>
              <a:rPr lang="sv-SE" dirty="0" smtClean="0">
                <a:solidFill>
                  <a:srgbClr val="FF0000"/>
                </a:solidFill>
              </a:rPr>
              <a:t> same </a:t>
            </a:r>
            <a:r>
              <a:rPr lang="sv-SE" dirty="0" smtClean="0"/>
              <a:t>(</a:t>
            </a:r>
            <a:r>
              <a:rPr lang="sv-SE" dirty="0" err="1" smtClean="0"/>
              <a:t>frequency</a:t>
            </a:r>
            <a:r>
              <a:rPr lang="sv-SE" dirty="0" smtClean="0"/>
              <a:t> </a:t>
            </a:r>
            <a:r>
              <a:rPr lang="sv-SE" dirty="0" err="1" smtClean="0"/>
              <a:t>code/coarseness</a:t>
            </a:r>
            <a:r>
              <a:rPr lang="sv-SE" dirty="0" smtClean="0"/>
              <a:t> </a:t>
            </a:r>
            <a:r>
              <a:rPr lang="sv-SE" dirty="0" err="1" smtClean="0"/>
              <a:t>princple</a:t>
            </a:r>
            <a:r>
              <a:rPr lang="sv-SE" dirty="0" smtClean="0"/>
              <a:t>)</a:t>
            </a:r>
          </a:p>
          <a:p>
            <a:r>
              <a:rPr lang="sv-SE" dirty="0" err="1" smtClean="0">
                <a:solidFill>
                  <a:srgbClr val="FF0000"/>
                </a:solidFill>
              </a:rPr>
              <a:t>Conditions</a:t>
            </a:r>
            <a:r>
              <a:rPr lang="sv-SE" dirty="0" smtClean="0">
                <a:solidFill>
                  <a:srgbClr val="FF0000"/>
                </a:solidFill>
              </a:rPr>
              <a:t> different</a:t>
            </a:r>
          </a:p>
          <a:p>
            <a:pPr lvl="1"/>
            <a:r>
              <a:rPr lang="sv-SE" dirty="0" err="1" smtClean="0"/>
              <a:t>Limited</a:t>
            </a:r>
            <a:r>
              <a:rPr lang="sv-SE" dirty="0" smtClean="0"/>
              <a:t> set of forms</a:t>
            </a:r>
          </a:p>
          <a:p>
            <a:pPr lvl="1"/>
            <a:r>
              <a:rPr lang="sv-SE" dirty="0" err="1" smtClean="0"/>
              <a:t>Distinct</a:t>
            </a:r>
            <a:r>
              <a:rPr lang="sv-SE" dirty="0" smtClean="0"/>
              <a:t> </a:t>
            </a:r>
            <a:r>
              <a:rPr lang="sv-SE" dirty="0" err="1" smtClean="0"/>
              <a:t>functional</a:t>
            </a:r>
            <a:r>
              <a:rPr lang="sv-SE" dirty="0" smtClean="0"/>
              <a:t> </a:t>
            </a:r>
            <a:r>
              <a:rPr lang="sv-SE" dirty="0" err="1" smtClean="0"/>
              <a:t>categories</a:t>
            </a:r>
            <a:endParaRPr lang="sv-SE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v-SE" dirty="0" smtClean="0"/>
              <a:t>Data: PIE deictic system ≠ daughter languages’ systems</a:t>
            </a:r>
            <a:endParaRPr lang="sv-SE" dirty="0" smtClean="0">
              <a:sym typeface="Wingdings" pitchFamily="2" charset="2"/>
            </a:endParaRPr>
          </a:p>
          <a:p>
            <a:r>
              <a:rPr lang="sv-SE" dirty="0" smtClean="0">
                <a:sym typeface="Wingdings" pitchFamily="2" charset="2"/>
              </a:rPr>
              <a:t>Iconicity (F2 frequency) present in spatial deixis in many of the world’s languages</a:t>
            </a:r>
            <a:r>
              <a:rPr lang="sv-SE" dirty="0" smtClean="0"/>
              <a:t> </a:t>
            </a:r>
            <a:r>
              <a:rPr lang="en-US" dirty="0" err="1" smtClean="0"/>
              <a:t>Ultan</a:t>
            </a:r>
            <a:r>
              <a:rPr lang="en-US" dirty="0" smtClean="0"/>
              <a:t> (1978), Woodworth (1991), </a:t>
            </a:r>
            <a:r>
              <a:rPr lang="en-US" dirty="0" err="1" smtClean="0"/>
              <a:t>Traumüller</a:t>
            </a:r>
            <a:r>
              <a:rPr lang="en-US" dirty="0" smtClean="0"/>
              <a:t> (1994), Johansson (2011)</a:t>
            </a:r>
            <a:endParaRPr lang="sv-SE" dirty="0" smtClean="0"/>
          </a:p>
          <a:p>
            <a:endParaRPr lang="sv-SE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Could this mean that the actual rebuilding is influenced by iconicity? </a:t>
            </a:r>
          </a:p>
          <a:p>
            <a:r>
              <a:rPr lang="en-US" dirty="0" smtClean="0"/>
              <a:t>Does the contrast between deictic terms reappear?</a:t>
            </a:r>
            <a:endParaRPr lang="sv-SE" dirty="0" smtClean="0"/>
          </a:p>
          <a:p>
            <a:r>
              <a:rPr lang="sv-SE" dirty="0" err="1" smtClean="0"/>
              <a:t>Questions</a:t>
            </a:r>
            <a:r>
              <a:rPr lang="sv-SE" dirty="0" smtClean="0"/>
              <a:t>:</a:t>
            </a:r>
          </a:p>
          <a:p>
            <a:pPr lvl="1"/>
            <a:r>
              <a:rPr lang="en-US" dirty="0" smtClean="0"/>
              <a:t>How are deictic systems rebuilt?</a:t>
            </a:r>
            <a:endParaRPr lang="sv-SE" dirty="0" smtClean="0"/>
          </a:p>
          <a:p>
            <a:pPr lvl="1"/>
            <a:r>
              <a:rPr lang="en-US" dirty="0" smtClean="0"/>
              <a:t>Does iconicity appear and re-appear throughout history?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Deictic terms in Indo-European languages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Method</a:t>
            </a:r>
            <a:r>
              <a:rPr lang="sv-SE" dirty="0" smtClean="0"/>
              <a:t> and material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850" y="1476448"/>
            <a:ext cx="3819525" cy="3876675"/>
          </a:xfrm>
        </p:spPr>
        <p:txBody>
          <a:bodyPr/>
          <a:lstStyle/>
          <a:p>
            <a:r>
              <a:rPr lang="sv-SE" sz="2000" dirty="0" smtClean="0"/>
              <a:t>30 </a:t>
            </a:r>
            <a:r>
              <a:rPr lang="sv-SE" sz="2000" dirty="0" err="1" smtClean="0"/>
              <a:t>Indo-European</a:t>
            </a:r>
            <a:r>
              <a:rPr lang="sv-SE" sz="2000" dirty="0" smtClean="0"/>
              <a:t> languages,</a:t>
            </a:r>
            <a:r>
              <a:rPr lang="en-US" sz="2000" dirty="0" smtClean="0"/>
              <a:t> 13 contemporary and 17 historical, 12 branches</a:t>
            </a:r>
            <a:endParaRPr lang="sv-SE" sz="2000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2505" y="1509203"/>
            <a:ext cx="4456590" cy="3826163"/>
          </a:xfrm>
        </p:spPr>
        <p:txBody>
          <a:bodyPr/>
          <a:lstStyle/>
          <a:p>
            <a:r>
              <a:rPr lang="sv-SE" sz="2000" dirty="0" smtClean="0"/>
              <a:t>Alternatives:</a:t>
            </a:r>
          </a:p>
          <a:p>
            <a:pPr lvl="1"/>
            <a:r>
              <a:rPr lang="sv-SE" sz="2000" dirty="0" err="1" smtClean="0"/>
              <a:t>Iconic</a:t>
            </a:r>
            <a:r>
              <a:rPr lang="sv-SE" sz="2000" dirty="0" smtClean="0"/>
              <a:t> (</a:t>
            </a:r>
            <a:r>
              <a:rPr lang="en-US" sz="2000" dirty="0"/>
              <a:t>fulfilling the expected relation between deictic form and sound </a:t>
            </a:r>
            <a:r>
              <a:rPr lang="en-US" sz="2000" dirty="0" smtClean="0"/>
              <a:t>value)</a:t>
            </a:r>
            <a:endParaRPr lang="sv-SE" sz="2000" dirty="0" smtClean="0"/>
          </a:p>
          <a:p>
            <a:pPr lvl="1"/>
            <a:r>
              <a:rPr lang="sv-SE" sz="2000" dirty="0" smtClean="0"/>
              <a:t>Non-Iconic</a:t>
            </a:r>
            <a:r>
              <a:rPr lang="en-US" sz="2000" dirty="0" smtClean="0"/>
              <a:t> (arbitrary)</a:t>
            </a:r>
            <a:endParaRPr lang="sv-SE" sz="2000" dirty="0" smtClean="0"/>
          </a:p>
          <a:p>
            <a:pPr lvl="1"/>
            <a:r>
              <a:rPr lang="sv-SE" sz="2000" dirty="0" smtClean="0"/>
              <a:t>Reversed-Iconic</a:t>
            </a:r>
            <a:r>
              <a:rPr lang="en-US" sz="2000" i="1" dirty="0"/>
              <a:t> </a:t>
            </a:r>
            <a:r>
              <a:rPr lang="en-US" sz="2000" dirty="0" smtClean="0"/>
              <a:t>(</a:t>
            </a:r>
            <a:r>
              <a:rPr lang="en-US" sz="2000" dirty="0"/>
              <a:t>the reverse of motivated, perhaps functionally)</a:t>
            </a:r>
            <a:endParaRPr lang="sv-SE" sz="2000" dirty="0" smtClean="0"/>
          </a:p>
          <a:p>
            <a:endParaRPr lang="sv-SE" dirty="0"/>
          </a:p>
        </p:txBody>
      </p:sp>
      <p:pic>
        <p:nvPicPr>
          <p:cNvPr id="6" name="Picture 5" descr="språk histl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824" y="2558373"/>
            <a:ext cx="3685910" cy="2703271"/>
          </a:xfrm>
          <a:prstGeom prst="rect">
            <a:avLst/>
          </a:prstGeom>
        </p:spPr>
      </p:pic>
      <p:pic>
        <p:nvPicPr>
          <p:cNvPr id="7" name="Content Placeholder 3" descr="method histl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2617" y="3851217"/>
            <a:ext cx="4961060" cy="2513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Results and Discussion</a:t>
            </a:r>
            <a:endParaRPr lang="sv-S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0850" y="1449814"/>
            <a:ext cx="3819525" cy="3876675"/>
          </a:xfrm>
        </p:spPr>
        <p:txBody>
          <a:bodyPr/>
          <a:lstStyle/>
          <a:p>
            <a:r>
              <a:rPr lang="sv-SE" sz="2400" dirty="0" smtClean="0"/>
              <a:t>5 </a:t>
            </a:r>
            <a:r>
              <a:rPr lang="sv-SE" sz="2400" dirty="0" err="1" smtClean="0"/>
              <a:t>strategies</a:t>
            </a:r>
            <a:r>
              <a:rPr lang="sv-SE" sz="2400" dirty="0" smtClean="0"/>
              <a:t> of </a:t>
            </a:r>
            <a:r>
              <a:rPr lang="sv-SE" sz="2400" dirty="0" err="1" smtClean="0"/>
              <a:t>rebuilding</a:t>
            </a:r>
            <a:r>
              <a:rPr lang="sv-SE" sz="2400" dirty="0" smtClean="0"/>
              <a:t>, </a:t>
            </a:r>
            <a:r>
              <a:rPr lang="sv-SE" sz="2400" dirty="0" err="1" smtClean="0"/>
              <a:t>mostly</a:t>
            </a:r>
            <a:r>
              <a:rPr lang="sv-SE" sz="2400" dirty="0" smtClean="0"/>
              <a:t> </a:t>
            </a:r>
            <a:r>
              <a:rPr lang="sv-SE" sz="2400" dirty="0" err="1" smtClean="0"/>
              <a:t>using</a:t>
            </a:r>
            <a:r>
              <a:rPr lang="sv-SE" sz="2400" dirty="0" smtClean="0"/>
              <a:t> of internal material from the PIE deictic system</a:t>
            </a:r>
          </a:p>
          <a:p>
            <a:endParaRPr lang="sv-S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91457" y="2000250"/>
            <a:ext cx="3819525" cy="3876675"/>
          </a:xfrm>
        </p:spPr>
        <p:txBody>
          <a:bodyPr/>
          <a:lstStyle/>
          <a:p>
            <a:r>
              <a:rPr lang="sv-SE" dirty="0" smtClean="0"/>
              <a:t>High Iconic support</a:t>
            </a:r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</p:txBody>
      </p:sp>
      <p:pic>
        <p:nvPicPr>
          <p:cNvPr id="7" name="Picture 6" descr="way to rebuild histl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414" y="3731800"/>
            <a:ext cx="3041495" cy="2657512"/>
          </a:xfrm>
          <a:prstGeom prst="rect">
            <a:avLst/>
          </a:prstGeom>
        </p:spPr>
      </p:pic>
      <p:pic>
        <p:nvPicPr>
          <p:cNvPr id="8" name="Picture 7" descr="resultat histl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0649" y="2921555"/>
            <a:ext cx="3827675" cy="1281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1972" y="2000250"/>
            <a:ext cx="7791450" cy="3876675"/>
          </a:xfrm>
        </p:spPr>
        <p:txBody>
          <a:bodyPr>
            <a:normAutofit/>
          </a:bodyPr>
          <a:lstStyle/>
          <a:p>
            <a:r>
              <a:rPr lang="sv-SE" sz="2000" dirty="0" err="1" smtClean="0"/>
              <a:t>Genetic</a:t>
            </a:r>
            <a:r>
              <a:rPr lang="sv-SE" sz="2000" dirty="0" smtClean="0"/>
              <a:t> </a:t>
            </a:r>
            <a:r>
              <a:rPr lang="sv-SE" sz="2000" dirty="0" err="1" smtClean="0"/>
              <a:t>explanations</a:t>
            </a:r>
            <a:r>
              <a:rPr lang="sv-SE" sz="2000" dirty="0" smtClean="0"/>
              <a:t> excluded due to the different ways of rebuilidng deictic material</a:t>
            </a:r>
          </a:p>
          <a:p>
            <a:endParaRPr lang="sv-SE" sz="2000" dirty="0" smtClean="0"/>
          </a:p>
          <a:p>
            <a:r>
              <a:rPr lang="sv-SE" sz="2000" dirty="0" smtClean="0"/>
              <a:t>A slightly higher support for Reversed-Iconic than Non-Iconic, possibly deliberate </a:t>
            </a:r>
          </a:p>
          <a:p>
            <a:pPr lvl="1">
              <a:buFont typeface="Wingdings" pitchFamily="2" charset="2"/>
              <a:buChar char="à"/>
            </a:pPr>
            <a:r>
              <a:rPr lang="sv-SE" sz="2000" dirty="0" smtClean="0">
                <a:sym typeface="Wingdings" pitchFamily="2" charset="2"/>
              </a:rPr>
              <a:t>Classical Greek </a:t>
            </a:r>
            <a:r>
              <a:rPr lang="el-GR" sz="2000" dirty="0" smtClean="0">
                <a:sym typeface="Wingdings" pitchFamily="2" charset="2"/>
              </a:rPr>
              <a:t>οὗτος</a:t>
            </a:r>
            <a:r>
              <a:rPr lang="sv-SE" sz="2000" dirty="0" smtClean="0">
                <a:sym typeface="Wingdings" pitchFamily="2" charset="2"/>
              </a:rPr>
              <a:t> - </a:t>
            </a:r>
            <a:r>
              <a:rPr lang="el-GR" sz="2000" dirty="0" smtClean="0">
                <a:sym typeface="Wingdings" pitchFamily="2" charset="2"/>
              </a:rPr>
              <a:t>ἐκεῖνος</a:t>
            </a:r>
            <a:r>
              <a:rPr lang="sv-SE" sz="2000" dirty="0" smtClean="0">
                <a:sym typeface="Wingdings" pitchFamily="2" charset="2"/>
              </a:rPr>
              <a:t> </a:t>
            </a:r>
          </a:p>
          <a:p>
            <a:pPr lvl="1">
              <a:buNone/>
            </a:pPr>
            <a:r>
              <a:rPr lang="sv-SE" sz="2000" dirty="0" smtClean="0">
                <a:sym typeface="Wingdings" pitchFamily="2" charset="2"/>
              </a:rPr>
              <a:t>    Modern Greek </a:t>
            </a:r>
            <a:r>
              <a:rPr lang="el-GR" sz="2000" dirty="0" smtClean="0">
                <a:sym typeface="Wingdings" pitchFamily="2" charset="2"/>
              </a:rPr>
              <a:t>τούτος</a:t>
            </a:r>
            <a:r>
              <a:rPr lang="sv-SE" sz="2000" dirty="0" smtClean="0">
                <a:sym typeface="Wingdings" pitchFamily="2" charset="2"/>
              </a:rPr>
              <a:t> – </a:t>
            </a:r>
            <a:r>
              <a:rPr lang="el-GR" sz="2000" dirty="0" smtClean="0">
                <a:sym typeface="Wingdings" pitchFamily="2" charset="2"/>
              </a:rPr>
              <a:t>εκείνος</a:t>
            </a:r>
            <a:endParaRPr lang="sv-SE" sz="2000" dirty="0" smtClean="0">
              <a:sym typeface="Wingdings" pitchFamily="2" charset="2"/>
            </a:endParaRPr>
          </a:p>
          <a:p>
            <a:pPr lvl="1">
              <a:buNone/>
            </a:pPr>
            <a:endParaRPr lang="sv-SE" sz="2000" dirty="0" smtClean="0">
              <a:sym typeface="Wingdings" pitchFamily="2" charset="2"/>
            </a:endParaRPr>
          </a:p>
          <a:p>
            <a:r>
              <a:rPr lang="sv-SE" sz="2000" dirty="0" smtClean="0">
                <a:sym typeface="Wingdings" pitchFamily="2" charset="2"/>
              </a:rPr>
              <a:t>Proximal and Medial vs. Distal?</a:t>
            </a:r>
            <a:endParaRPr lang="sv-SE" sz="2000" dirty="0">
              <a:sym typeface="Wingdings" pitchFamily="2" charset="2"/>
            </a:endParaRPr>
          </a:p>
          <a:p>
            <a:pPr lvl="1"/>
            <a:endParaRPr lang="sv-SE" dirty="0" smtClean="0"/>
          </a:p>
          <a:p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Results and Discussion</a:t>
            </a:r>
            <a:endParaRPr lang="sv-SE" dirty="0"/>
          </a:p>
        </p:txBody>
      </p:sp>
      <p:pic>
        <p:nvPicPr>
          <p:cNvPr id="4" name="Picture 3" descr="pm pd m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294" y="5538736"/>
            <a:ext cx="5232634" cy="712656"/>
          </a:xfrm>
          <a:prstGeom prst="rect">
            <a:avLst/>
          </a:prstGeom>
        </p:spPr>
      </p:pic>
      <p:pic>
        <p:nvPicPr>
          <p:cNvPr id="5" name="Picture 4" descr="lat po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9795" y="3692183"/>
            <a:ext cx="3629085" cy="1339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0850" y="2000250"/>
            <a:ext cx="7791450" cy="4436061"/>
          </a:xfrm>
        </p:spPr>
        <p:txBody>
          <a:bodyPr>
            <a:normAutofit fontScale="85000" lnSpcReduction="20000"/>
          </a:bodyPr>
          <a:lstStyle/>
          <a:p>
            <a:r>
              <a:rPr lang="sv-SE" dirty="0" smtClean="0"/>
              <a:t>Choosing fitting, iconic, forms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Iconicity </a:t>
            </a:r>
            <a:r>
              <a:rPr lang="sv-SE" dirty="0" err="1" smtClean="0"/>
              <a:t>despite</a:t>
            </a:r>
            <a:r>
              <a:rPr lang="sv-SE" dirty="0" smtClean="0"/>
              <a:t> reformation of systems 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  <a:p>
            <a:r>
              <a:rPr lang="sv-SE" dirty="0" err="1" smtClean="0"/>
              <a:t>Iconicity</a:t>
            </a:r>
            <a:r>
              <a:rPr lang="sv-SE" dirty="0" smtClean="0"/>
              <a:t> </a:t>
            </a:r>
            <a:r>
              <a:rPr lang="sv-SE" dirty="0" err="1" smtClean="0"/>
              <a:t>despite</a:t>
            </a:r>
            <a:r>
              <a:rPr lang="sv-SE" dirty="0" smtClean="0"/>
              <a:t> </a:t>
            </a:r>
            <a:r>
              <a:rPr lang="sv-SE" dirty="0" err="1" smtClean="0"/>
              <a:t>reinvention</a:t>
            </a:r>
            <a:r>
              <a:rPr lang="sv-SE" dirty="0" smtClean="0"/>
              <a:t> of systems</a:t>
            </a:r>
          </a:p>
          <a:p>
            <a:pPr lvl="1"/>
            <a:r>
              <a:rPr lang="en-US" dirty="0" smtClean="0"/>
              <a:t>Russian forms </a:t>
            </a:r>
            <a:r>
              <a:rPr lang="vi-VN" i="1" dirty="0" smtClean="0"/>
              <a:t>э́</a:t>
            </a:r>
            <a:r>
              <a:rPr lang="az-Cyrl-AZ" dirty="0" smtClean="0"/>
              <a:t>т</a:t>
            </a:r>
            <a:r>
              <a:rPr lang="vi-VN" i="1" dirty="0" smtClean="0"/>
              <a:t>о</a:t>
            </a:r>
            <a:r>
              <a:rPr lang="az-Cyrl-AZ" dirty="0" smtClean="0"/>
              <a:t>т</a:t>
            </a:r>
            <a:r>
              <a:rPr lang="sv-SE" dirty="0" smtClean="0"/>
              <a:t>, </a:t>
            </a:r>
            <a:r>
              <a:rPr lang="az-Cyrl-AZ" smtClean="0"/>
              <a:t>т</a:t>
            </a:r>
            <a:r>
              <a:rPr lang="az-Cyrl-AZ" i="1" smtClean="0"/>
              <a:t>о</a:t>
            </a:r>
            <a:r>
              <a:rPr lang="az-Cyrl-AZ" smtClean="0"/>
              <a:t>т</a:t>
            </a:r>
            <a:r>
              <a:rPr lang="az-Cyrl-AZ" smtClean="0"/>
              <a:t> </a:t>
            </a:r>
            <a:r>
              <a:rPr lang="en-US" dirty="0" smtClean="0"/>
              <a:t>completely rebuilt, cf. OCS </a:t>
            </a:r>
            <a:r>
              <a:rPr lang="az-Cyrl-AZ" dirty="0" smtClean="0"/>
              <a:t>сь</a:t>
            </a:r>
            <a:r>
              <a:rPr lang="sv-SE" dirty="0" smtClean="0"/>
              <a:t>, </a:t>
            </a:r>
            <a:r>
              <a:rPr lang="az-Cyrl-AZ" dirty="0" smtClean="0"/>
              <a:t>онъ</a:t>
            </a:r>
            <a:endParaRPr lang="sv-SE" dirty="0" smtClean="0"/>
          </a:p>
          <a:p>
            <a:pPr lvl="1"/>
            <a:r>
              <a:rPr lang="sv-SE" dirty="0" smtClean="0"/>
              <a:t>Icelandic </a:t>
            </a:r>
            <a:r>
              <a:rPr lang="en-US" dirty="0" smtClean="0"/>
              <a:t>forms </a:t>
            </a:r>
            <a:r>
              <a:rPr lang="en-US" i="1" dirty="0" err="1" smtClean="0"/>
              <a:t>þessi</a:t>
            </a:r>
            <a:r>
              <a:rPr lang="en-US" dirty="0" smtClean="0"/>
              <a:t>, </a:t>
            </a:r>
            <a:r>
              <a:rPr lang="en-US" i="1" dirty="0" err="1" smtClean="0"/>
              <a:t>þetta</a:t>
            </a:r>
            <a:r>
              <a:rPr lang="en-US" dirty="0" smtClean="0"/>
              <a:t> have </a:t>
            </a:r>
            <a:r>
              <a:rPr lang="en-US" dirty="0"/>
              <a:t>become distance-neutral</a:t>
            </a: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 lvl="1">
              <a:buNone/>
            </a:pPr>
            <a:endParaRPr lang="sv-SE" dirty="0" smtClean="0"/>
          </a:p>
          <a:p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Results and Discussion</a:t>
            </a:r>
            <a:endParaRPr lang="sv-SE" dirty="0"/>
          </a:p>
        </p:txBody>
      </p:sp>
      <p:pic>
        <p:nvPicPr>
          <p:cNvPr id="4" name="Picture 3" descr="ger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679" y="1806224"/>
            <a:ext cx="4394738" cy="1242734"/>
          </a:xfrm>
          <a:prstGeom prst="rect">
            <a:avLst/>
          </a:prstGeom>
        </p:spPr>
      </p:pic>
      <p:pic>
        <p:nvPicPr>
          <p:cNvPr id="5" name="Picture 4" descr="toc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101" y="1823979"/>
            <a:ext cx="4100554" cy="1292844"/>
          </a:xfrm>
          <a:prstGeom prst="rect">
            <a:avLst/>
          </a:prstGeom>
        </p:spPr>
      </p:pic>
      <p:pic>
        <p:nvPicPr>
          <p:cNvPr id="6" name="Picture 5" descr="roman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222" y="3760031"/>
            <a:ext cx="4252973" cy="1303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Despite the various strategies of creating new deictic forms, 75,43 % iconic</a:t>
            </a:r>
          </a:p>
          <a:p>
            <a:endParaRPr lang="en-US" dirty="0" smtClean="0"/>
          </a:p>
          <a:p>
            <a:r>
              <a:rPr lang="en-US" dirty="0" smtClean="0"/>
              <a:t>Iconicity seems to be reintroduced after the decay of a former deictic system</a:t>
            </a:r>
          </a:p>
          <a:p>
            <a:endParaRPr lang="en-US" dirty="0" smtClean="0"/>
          </a:p>
          <a:p>
            <a:r>
              <a:rPr lang="en-US" dirty="0" smtClean="0"/>
              <a:t>Very likely that iconicity is involved in the rebuilding of deictic material, perhaps for other language families as well</a:t>
            </a:r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Conclusion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Languages </a:t>
            </a:r>
            <a:r>
              <a:rPr lang="sv-SE" dirty="0" err="1" smtClean="0"/>
              <a:t>change</a:t>
            </a:r>
            <a:r>
              <a:rPr lang="sv-SE" dirty="0" smtClean="0"/>
              <a:t>, </a:t>
            </a:r>
            <a:r>
              <a:rPr lang="sv-SE" dirty="0" err="1" smtClean="0"/>
              <a:t>which</a:t>
            </a:r>
            <a:r>
              <a:rPr lang="sv-SE" dirty="0" smtClean="0"/>
              <a:t> </a:t>
            </a:r>
            <a:r>
              <a:rPr lang="sv-SE" dirty="0" err="1" smtClean="0"/>
              <a:t>results</a:t>
            </a:r>
            <a:r>
              <a:rPr lang="sv-SE" dirty="0" smtClean="0"/>
              <a:t> in</a:t>
            </a:r>
          </a:p>
          <a:p>
            <a:pPr lvl="1"/>
            <a:r>
              <a:rPr lang="sv-SE" dirty="0" err="1" smtClean="0"/>
              <a:t>iconic</a:t>
            </a:r>
            <a:r>
              <a:rPr lang="sv-SE" dirty="0" smtClean="0"/>
              <a:t> </a:t>
            </a:r>
            <a:r>
              <a:rPr lang="sv-SE" dirty="0" err="1" smtClean="0"/>
              <a:t>patterns</a:t>
            </a:r>
            <a:r>
              <a:rPr lang="sv-SE" dirty="0" smtClean="0"/>
              <a:t> </a:t>
            </a:r>
            <a:r>
              <a:rPr lang="sv-SE" dirty="0" err="1" smtClean="0"/>
              <a:t>being</a:t>
            </a:r>
            <a:r>
              <a:rPr lang="sv-SE" dirty="0" smtClean="0"/>
              <a:t> </a:t>
            </a:r>
            <a:r>
              <a:rPr lang="sv-SE" dirty="0" err="1" smtClean="0"/>
              <a:t>blurred</a:t>
            </a:r>
            <a:endParaRPr lang="sv-SE" dirty="0" smtClean="0"/>
          </a:p>
          <a:p>
            <a:pPr lvl="1"/>
            <a:r>
              <a:rPr lang="sv-SE" dirty="0" err="1" smtClean="0"/>
              <a:t>iconic</a:t>
            </a:r>
            <a:r>
              <a:rPr lang="sv-SE" dirty="0" smtClean="0"/>
              <a:t> </a:t>
            </a:r>
            <a:r>
              <a:rPr lang="sv-SE" dirty="0" err="1" smtClean="0"/>
              <a:t>words</a:t>
            </a:r>
            <a:r>
              <a:rPr lang="sv-SE" dirty="0" smtClean="0"/>
              <a:t> </a:t>
            </a:r>
            <a:r>
              <a:rPr lang="sv-SE" dirty="0" err="1" smtClean="0"/>
              <a:t>being</a:t>
            </a:r>
            <a:r>
              <a:rPr lang="sv-SE" dirty="0" smtClean="0"/>
              <a:t> </a:t>
            </a:r>
            <a:r>
              <a:rPr lang="sv-SE" dirty="0" err="1" smtClean="0"/>
              <a:t>conventionalized</a:t>
            </a:r>
            <a:r>
              <a:rPr lang="sv-SE" dirty="0" smtClean="0"/>
              <a:t> and </a:t>
            </a:r>
            <a:r>
              <a:rPr lang="sv-SE" dirty="0" err="1" smtClean="0"/>
              <a:t>subdued</a:t>
            </a:r>
            <a:r>
              <a:rPr lang="sv-SE" dirty="0" smtClean="0"/>
              <a:t> to </a:t>
            </a:r>
            <a:r>
              <a:rPr lang="sv-SE" dirty="0" err="1" smtClean="0"/>
              <a:t>change</a:t>
            </a:r>
            <a:r>
              <a:rPr lang="sv-SE" dirty="0" smtClean="0"/>
              <a:t> </a:t>
            </a:r>
            <a:endParaRPr lang="sv-SE" dirty="0" smtClean="0"/>
          </a:p>
          <a:p>
            <a:pPr lvl="1">
              <a:buNone/>
            </a:pPr>
            <a:endParaRPr lang="sv-SE" dirty="0" smtClean="0"/>
          </a:p>
          <a:p>
            <a:r>
              <a:rPr lang="sv-SE" dirty="0" smtClean="0"/>
              <a:t>BUT:</a:t>
            </a:r>
          </a:p>
          <a:p>
            <a:r>
              <a:rPr lang="sv-SE" b="1" dirty="0" err="1" smtClean="0">
                <a:solidFill>
                  <a:srgbClr val="FF0000"/>
                </a:solidFill>
              </a:rPr>
              <a:t>Iconicity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renews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itself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continuously</a:t>
            </a:r>
            <a:r>
              <a:rPr lang="sv-SE" b="1" dirty="0" smtClean="0">
                <a:solidFill>
                  <a:srgbClr val="FF0000"/>
                </a:solidFill>
              </a:rPr>
              <a:t>, </a:t>
            </a:r>
            <a:r>
              <a:rPr lang="sv-SE" b="1" dirty="0" err="1" smtClean="0">
                <a:solidFill>
                  <a:srgbClr val="FF0000"/>
                </a:solidFill>
              </a:rPr>
              <a:t>using</a:t>
            </a:r>
            <a:r>
              <a:rPr lang="sv-SE" b="1" dirty="0" smtClean="0">
                <a:solidFill>
                  <a:srgbClr val="FF0000"/>
                </a:solidFill>
              </a:rPr>
              <a:t> a </a:t>
            </a:r>
            <a:r>
              <a:rPr lang="sv-SE" b="1" dirty="0" err="1" smtClean="0">
                <a:solidFill>
                  <a:srgbClr val="FF0000"/>
                </a:solidFill>
              </a:rPr>
              <a:t>rich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variety</a:t>
            </a:r>
            <a:r>
              <a:rPr lang="sv-SE" b="1" dirty="0" smtClean="0">
                <a:solidFill>
                  <a:srgbClr val="FF0000"/>
                </a:solidFill>
              </a:rPr>
              <a:t> of </a:t>
            </a:r>
            <a:r>
              <a:rPr lang="sv-SE" b="1" dirty="0" err="1" smtClean="0">
                <a:solidFill>
                  <a:srgbClr val="FF0000"/>
                </a:solidFill>
              </a:rPr>
              <a:t>strategies</a:t>
            </a:r>
            <a:r>
              <a:rPr lang="sv-SE" b="1" dirty="0" smtClean="0">
                <a:solidFill>
                  <a:srgbClr val="FF0000"/>
                </a:solidFill>
              </a:rPr>
              <a:t> for </a:t>
            </a:r>
            <a:r>
              <a:rPr lang="sv-SE" b="1" dirty="0" err="1" smtClean="0">
                <a:solidFill>
                  <a:srgbClr val="FF0000"/>
                </a:solidFill>
              </a:rPr>
              <a:t>emergence</a:t>
            </a:r>
            <a:r>
              <a:rPr lang="sv-SE" b="1" dirty="0" smtClean="0">
                <a:solidFill>
                  <a:srgbClr val="FF0000"/>
                </a:solidFill>
              </a:rPr>
              <a:t> and </a:t>
            </a:r>
            <a:r>
              <a:rPr lang="sv-SE" b="1" dirty="0" err="1" smtClean="0">
                <a:solidFill>
                  <a:srgbClr val="FF0000"/>
                </a:solidFill>
              </a:rPr>
              <a:t>change</a:t>
            </a:r>
            <a:r>
              <a:rPr lang="sv-SE" b="1" dirty="0" smtClean="0">
                <a:solidFill>
                  <a:srgbClr val="FF0000"/>
                </a:solidFill>
              </a:rPr>
              <a:t>.</a:t>
            </a:r>
            <a:endParaRPr lang="sv-SE" b="1" dirty="0" smtClean="0">
              <a:solidFill>
                <a:srgbClr val="FF0000"/>
              </a:solidFill>
            </a:endParaRPr>
          </a:p>
          <a:p>
            <a:r>
              <a:rPr lang="sv-SE" b="1" dirty="0" err="1" smtClean="0">
                <a:solidFill>
                  <a:srgbClr val="FF0000"/>
                </a:solidFill>
              </a:rPr>
              <a:t>Conditions</a:t>
            </a:r>
            <a:r>
              <a:rPr lang="sv-SE" b="1" dirty="0" smtClean="0">
                <a:solidFill>
                  <a:srgbClr val="FF0000"/>
                </a:solidFill>
              </a:rPr>
              <a:t> different </a:t>
            </a:r>
            <a:r>
              <a:rPr lang="sv-SE" b="1" dirty="0" err="1" smtClean="0">
                <a:solidFill>
                  <a:srgbClr val="FF0000"/>
                </a:solidFill>
              </a:rPr>
              <a:t>depending</a:t>
            </a:r>
            <a:r>
              <a:rPr lang="sv-SE" b="1" dirty="0" smtClean="0">
                <a:solidFill>
                  <a:srgbClr val="FF0000"/>
                </a:solidFill>
              </a:rPr>
              <a:t> on </a:t>
            </a:r>
            <a:r>
              <a:rPr lang="sv-SE" b="1" dirty="0" err="1" smtClean="0">
                <a:solidFill>
                  <a:srgbClr val="FF0000"/>
                </a:solidFill>
              </a:rPr>
              <a:t>type</a:t>
            </a:r>
            <a:r>
              <a:rPr lang="sv-SE" b="1" dirty="0" smtClean="0">
                <a:solidFill>
                  <a:srgbClr val="FF0000"/>
                </a:solidFill>
              </a:rPr>
              <a:t>!</a:t>
            </a:r>
          </a:p>
          <a:p>
            <a:r>
              <a:rPr lang="sv-SE" b="1" dirty="0" err="1" smtClean="0">
                <a:solidFill>
                  <a:srgbClr val="FF0000"/>
                </a:solidFill>
              </a:rPr>
              <a:t>Some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types</a:t>
            </a:r>
            <a:r>
              <a:rPr lang="sv-SE" b="1" dirty="0" smtClean="0">
                <a:solidFill>
                  <a:srgbClr val="FF0000"/>
                </a:solidFill>
              </a:rPr>
              <a:t> are </a:t>
            </a:r>
            <a:r>
              <a:rPr lang="sv-SE" b="1" dirty="0" err="1" smtClean="0">
                <a:solidFill>
                  <a:srgbClr val="FF0000"/>
                </a:solidFill>
              </a:rPr>
              <a:t>more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productive</a:t>
            </a:r>
            <a:r>
              <a:rPr lang="sv-SE" b="1" dirty="0" smtClean="0">
                <a:solidFill>
                  <a:srgbClr val="FF0000"/>
                </a:solidFill>
              </a:rPr>
              <a:t> in </a:t>
            </a:r>
            <a:r>
              <a:rPr lang="sv-SE" b="1" dirty="0" err="1" smtClean="0">
                <a:solidFill>
                  <a:srgbClr val="FF0000"/>
                </a:solidFill>
              </a:rPr>
              <a:t>some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languages</a:t>
            </a:r>
            <a:r>
              <a:rPr lang="sv-SE" b="1" dirty="0" smtClean="0">
                <a:solidFill>
                  <a:srgbClr val="FF0000"/>
                </a:solidFill>
              </a:rPr>
              <a:t>.</a:t>
            </a:r>
            <a:endParaRPr lang="sv-SE" b="1" dirty="0" smtClean="0">
              <a:solidFill>
                <a:srgbClr val="FF0000"/>
              </a:solidFill>
            </a:endParaRPr>
          </a:p>
          <a:p>
            <a:endParaRPr lang="sv-SE" dirty="0" smtClean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Brief</a:t>
            </a:r>
            <a:r>
              <a:rPr lang="sv-SE" dirty="0" smtClean="0"/>
              <a:t> </a:t>
            </a:r>
            <a:r>
              <a:rPr lang="sv-SE" dirty="0" err="1" smtClean="0"/>
              <a:t>summary</a:t>
            </a:r>
            <a:r>
              <a:rPr lang="sv-SE" dirty="0" smtClean="0"/>
              <a:t>…</a:t>
            </a:r>
            <a:endParaRPr lang="sv-SE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Further</a:t>
            </a:r>
            <a:r>
              <a:rPr lang="sv-SE" dirty="0" smtClean="0"/>
              <a:t> </a:t>
            </a:r>
            <a:r>
              <a:rPr lang="sv-SE" dirty="0" err="1" smtClean="0"/>
              <a:t>consequences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0850" y="2000250"/>
            <a:ext cx="7791450" cy="3903400"/>
          </a:xfrm>
        </p:spPr>
        <p:txBody>
          <a:bodyPr/>
          <a:lstStyle/>
          <a:p>
            <a:r>
              <a:rPr lang="sv-SE" b="1" dirty="0" err="1" smtClean="0">
                <a:solidFill>
                  <a:srgbClr val="FF0000"/>
                </a:solidFill>
              </a:rPr>
              <a:t>Cross-modality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perspective</a:t>
            </a:r>
            <a:r>
              <a:rPr lang="sv-SE" b="1" dirty="0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sv-SE" dirty="0" err="1" smtClean="0"/>
              <a:t>When</a:t>
            </a:r>
            <a:r>
              <a:rPr lang="sv-SE" dirty="0" smtClean="0"/>
              <a:t> </a:t>
            </a:r>
            <a:r>
              <a:rPr lang="sv-SE" dirty="0" err="1" smtClean="0"/>
              <a:t>iconicity</a:t>
            </a:r>
            <a:r>
              <a:rPr lang="sv-SE" dirty="0" smtClean="0"/>
              <a:t> is </a:t>
            </a:r>
            <a:r>
              <a:rPr lang="sv-SE" dirty="0" err="1" smtClean="0"/>
              <a:t>created</a:t>
            </a:r>
            <a:r>
              <a:rPr lang="sv-SE" dirty="0" smtClean="0"/>
              <a:t> or </a:t>
            </a:r>
            <a:r>
              <a:rPr lang="sv-SE" dirty="0" err="1" smtClean="0"/>
              <a:t>reintroduced</a:t>
            </a:r>
            <a:r>
              <a:rPr lang="sv-SE" dirty="0" smtClean="0"/>
              <a:t>, the </a:t>
            </a:r>
            <a:r>
              <a:rPr lang="sv-SE" dirty="0" err="1" smtClean="0"/>
              <a:t>frequency</a:t>
            </a:r>
            <a:r>
              <a:rPr lang="sv-SE" dirty="0" smtClean="0"/>
              <a:t> </a:t>
            </a:r>
            <a:r>
              <a:rPr lang="sv-SE" dirty="0" err="1" smtClean="0"/>
              <a:t>code</a:t>
            </a:r>
            <a:r>
              <a:rPr lang="sv-SE" dirty="0" smtClean="0"/>
              <a:t> and </a:t>
            </a:r>
            <a:r>
              <a:rPr lang="sv-SE" dirty="0" err="1" smtClean="0"/>
              <a:t>coarseness</a:t>
            </a:r>
            <a:r>
              <a:rPr lang="sv-SE" dirty="0" smtClean="0"/>
              <a:t> </a:t>
            </a:r>
            <a:r>
              <a:rPr lang="sv-SE" dirty="0" err="1" smtClean="0"/>
              <a:t>principle</a:t>
            </a:r>
            <a:r>
              <a:rPr lang="sv-SE" dirty="0" smtClean="0"/>
              <a:t> </a:t>
            </a:r>
            <a:r>
              <a:rPr lang="sv-SE" dirty="0" err="1" smtClean="0"/>
              <a:t>seem</a:t>
            </a:r>
            <a:r>
              <a:rPr lang="sv-SE" dirty="0" smtClean="0"/>
              <a:t> to be of </a:t>
            </a:r>
            <a:r>
              <a:rPr lang="sv-SE" dirty="0" err="1" smtClean="0"/>
              <a:t>main</a:t>
            </a:r>
            <a:r>
              <a:rPr lang="sv-SE" dirty="0" smtClean="0"/>
              <a:t> </a:t>
            </a:r>
            <a:r>
              <a:rPr lang="sv-SE" dirty="0" err="1" smtClean="0"/>
              <a:t>importance</a:t>
            </a:r>
            <a:r>
              <a:rPr lang="sv-SE" dirty="0" smtClean="0"/>
              <a:t> (cf. Sound symbolism and </a:t>
            </a:r>
            <a:r>
              <a:rPr lang="sv-SE" dirty="0" err="1" smtClean="0"/>
              <a:t>deixis</a:t>
            </a:r>
            <a:r>
              <a:rPr lang="sv-SE" dirty="0" smtClean="0"/>
              <a:t>!).  </a:t>
            </a:r>
          </a:p>
          <a:p>
            <a:r>
              <a:rPr lang="sv-SE" b="1" dirty="0" err="1" smtClean="0">
                <a:solidFill>
                  <a:srgbClr val="FF0000"/>
                </a:solidFill>
              </a:rPr>
              <a:t>Origin</a:t>
            </a:r>
            <a:r>
              <a:rPr lang="sv-SE" b="1" dirty="0" smtClean="0">
                <a:solidFill>
                  <a:srgbClr val="FF0000"/>
                </a:solidFill>
              </a:rPr>
              <a:t> of </a:t>
            </a:r>
            <a:r>
              <a:rPr lang="sv-SE" b="1" dirty="0" err="1" smtClean="0">
                <a:solidFill>
                  <a:srgbClr val="FF0000"/>
                </a:solidFill>
              </a:rPr>
              <a:t>language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perspective</a:t>
            </a:r>
            <a:r>
              <a:rPr lang="sv-SE" b="1" dirty="0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sv-SE" dirty="0" err="1" smtClean="0"/>
              <a:t>Emergence</a:t>
            </a:r>
            <a:r>
              <a:rPr lang="sv-SE" dirty="0" smtClean="0"/>
              <a:t> of </a:t>
            </a:r>
            <a:r>
              <a:rPr lang="sv-SE" dirty="0" err="1" smtClean="0"/>
              <a:t>iconicity</a:t>
            </a:r>
            <a:r>
              <a:rPr lang="sv-SE" dirty="0" smtClean="0"/>
              <a:t> </a:t>
            </a:r>
            <a:r>
              <a:rPr lang="sv-SE" dirty="0" err="1" smtClean="0"/>
              <a:t>follows</a:t>
            </a:r>
            <a:r>
              <a:rPr lang="sv-SE" dirty="0" smtClean="0"/>
              <a:t> 3 </a:t>
            </a:r>
            <a:r>
              <a:rPr lang="sv-SE" dirty="0" err="1" smtClean="0"/>
              <a:t>basic</a:t>
            </a:r>
            <a:r>
              <a:rPr lang="sv-SE" dirty="0" smtClean="0"/>
              <a:t> </a:t>
            </a:r>
            <a:r>
              <a:rPr lang="sv-SE" dirty="0" err="1" smtClean="0"/>
              <a:t>principles</a:t>
            </a:r>
            <a:r>
              <a:rPr lang="sv-SE" dirty="0" smtClean="0"/>
              <a:t>:</a:t>
            </a:r>
          </a:p>
          <a:p>
            <a:pPr lvl="2"/>
            <a:r>
              <a:rPr lang="sv-SE" b="1" dirty="0" err="1" smtClean="0"/>
              <a:t>Direct</a:t>
            </a:r>
            <a:r>
              <a:rPr lang="sv-SE" b="1" dirty="0" smtClean="0"/>
              <a:t> </a:t>
            </a:r>
            <a:r>
              <a:rPr lang="sv-SE" b="1" dirty="0" err="1" smtClean="0"/>
              <a:t>emergence</a:t>
            </a:r>
            <a:r>
              <a:rPr lang="sv-SE" b="1" dirty="0" smtClean="0"/>
              <a:t>: </a:t>
            </a:r>
            <a:r>
              <a:rPr lang="sv-SE" dirty="0" err="1" smtClean="0"/>
              <a:t>correlation</a:t>
            </a:r>
            <a:r>
              <a:rPr lang="sv-SE" dirty="0" smtClean="0"/>
              <a:t> with </a:t>
            </a:r>
            <a:r>
              <a:rPr lang="sv-SE" dirty="0" err="1" smtClean="0"/>
              <a:t>outside</a:t>
            </a:r>
            <a:r>
              <a:rPr lang="sv-SE" dirty="0" smtClean="0"/>
              <a:t> world (referent)</a:t>
            </a:r>
          </a:p>
          <a:p>
            <a:pPr lvl="2"/>
            <a:r>
              <a:rPr lang="sv-SE" b="1" dirty="0" err="1" smtClean="0"/>
              <a:t>Structural</a:t>
            </a:r>
            <a:r>
              <a:rPr lang="sv-SE" b="1" dirty="0" smtClean="0"/>
              <a:t> </a:t>
            </a:r>
            <a:r>
              <a:rPr lang="sv-SE" b="1" dirty="0" err="1" smtClean="0"/>
              <a:t>emergence</a:t>
            </a:r>
            <a:r>
              <a:rPr lang="sv-SE" b="1" dirty="0" smtClean="0"/>
              <a:t>: </a:t>
            </a:r>
            <a:r>
              <a:rPr lang="sv-SE" dirty="0" err="1" smtClean="0"/>
              <a:t>correlation</a:t>
            </a:r>
            <a:r>
              <a:rPr lang="sv-SE" dirty="0" smtClean="0"/>
              <a:t> with </a:t>
            </a:r>
            <a:r>
              <a:rPr lang="sv-SE" dirty="0" err="1" smtClean="0"/>
              <a:t>cross-modalities</a:t>
            </a:r>
            <a:r>
              <a:rPr lang="sv-SE" dirty="0" smtClean="0"/>
              <a:t> </a:t>
            </a:r>
          </a:p>
          <a:p>
            <a:pPr lvl="2"/>
            <a:r>
              <a:rPr lang="sv-SE" b="1" dirty="0" err="1" smtClean="0"/>
              <a:t>Analogical</a:t>
            </a:r>
            <a:r>
              <a:rPr lang="sv-SE" b="1" dirty="0" smtClean="0"/>
              <a:t> </a:t>
            </a:r>
            <a:r>
              <a:rPr lang="sv-SE" b="1" dirty="0" err="1" smtClean="0"/>
              <a:t>emergence</a:t>
            </a:r>
            <a:r>
              <a:rPr lang="sv-SE" b="1" dirty="0" smtClean="0"/>
              <a:t>: </a:t>
            </a:r>
            <a:r>
              <a:rPr lang="sv-SE" dirty="0" err="1" smtClean="0"/>
              <a:t>correlation</a:t>
            </a:r>
            <a:r>
              <a:rPr lang="sv-SE" dirty="0" smtClean="0"/>
              <a:t> with </a:t>
            </a:r>
            <a:r>
              <a:rPr lang="sv-SE" dirty="0" err="1" smtClean="0"/>
              <a:t>language-internal</a:t>
            </a:r>
            <a:r>
              <a:rPr lang="sv-SE" dirty="0" smtClean="0"/>
              <a:t> </a:t>
            </a:r>
            <a:r>
              <a:rPr lang="sv-SE" dirty="0" err="1" smtClean="0"/>
              <a:t>structures</a:t>
            </a:r>
            <a:r>
              <a:rPr lang="sv-SE" dirty="0" smtClean="0"/>
              <a:t> </a:t>
            </a:r>
            <a:endParaRPr lang="sv-S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Methodology</a:t>
            </a:r>
            <a:r>
              <a:rPr lang="sv-SE" dirty="0" smtClean="0"/>
              <a:t>: </a:t>
            </a:r>
            <a:r>
              <a:rPr lang="sv-SE" dirty="0" err="1" smtClean="0"/>
              <a:t>two-step</a:t>
            </a:r>
            <a:r>
              <a:rPr lang="sv-SE" dirty="0" smtClean="0"/>
              <a:t> </a:t>
            </a:r>
            <a:r>
              <a:rPr lang="sv-SE" dirty="0" err="1" smtClean="0"/>
              <a:t>procedure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 err="1" smtClean="0">
                <a:solidFill>
                  <a:srgbClr val="7030A0"/>
                </a:solidFill>
              </a:rPr>
              <a:t>Synchronic</a:t>
            </a:r>
            <a:r>
              <a:rPr lang="sv-SE" b="1" dirty="0" smtClean="0">
                <a:solidFill>
                  <a:srgbClr val="7030A0"/>
                </a:solidFill>
              </a:rPr>
              <a:t> </a:t>
            </a:r>
            <a:r>
              <a:rPr lang="sv-SE" b="1" dirty="0" err="1" smtClean="0">
                <a:solidFill>
                  <a:srgbClr val="7030A0"/>
                </a:solidFill>
              </a:rPr>
              <a:t>typology</a:t>
            </a:r>
            <a:endParaRPr lang="sv-SE" b="1" dirty="0" smtClean="0">
              <a:solidFill>
                <a:srgbClr val="7030A0"/>
              </a:solidFill>
            </a:endParaRPr>
          </a:p>
          <a:p>
            <a:pPr lvl="1"/>
            <a:r>
              <a:rPr lang="sv-SE" dirty="0" err="1" smtClean="0"/>
              <a:t>Distinctions</a:t>
            </a:r>
            <a:r>
              <a:rPr lang="sv-SE" dirty="0" smtClean="0"/>
              <a:t> </a:t>
            </a:r>
            <a:r>
              <a:rPr lang="sv-SE" dirty="0" err="1" smtClean="0"/>
              <a:t>based</a:t>
            </a:r>
            <a:r>
              <a:rPr lang="sv-SE" dirty="0" smtClean="0"/>
              <a:t> on</a:t>
            </a:r>
          </a:p>
          <a:p>
            <a:pPr lvl="2"/>
            <a:r>
              <a:rPr lang="sv-SE" dirty="0" smtClean="0"/>
              <a:t>Language </a:t>
            </a:r>
            <a:r>
              <a:rPr lang="sv-SE" dirty="0" err="1" smtClean="0"/>
              <a:t>structure</a:t>
            </a:r>
            <a:endParaRPr lang="sv-SE" dirty="0" smtClean="0"/>
          </a:p>
          <a:p>
            <a:pPr lvl="2"/>
            <a:r>
              <a:rPr lang="sv-SE" dirty="0" err="1" smtClean="0"/>
              <a:t>Frequency</a:t>
            </a:r>
            <a:r>
              <a:rPr lang="sv-SE" dirty="0" smtClean="0"/>
              <a:t>, </a:t>
            </a:r>
            <a:r>
              <a:rPr lang="sv-SE" dirty="0" err="1" smtClean="0"/>
              <a:t>statistical</a:t>
            </a:r>
            <a:r>
              <a:rPr lang="sv-SE" dirty="0" smtClean="0"/>
              <a:t> </a:t>
            </a:r>
            <a:r>
              <a:rPr lang="sv-SE" dirty="0" err="1" smtClean="0"/>
              <a:t>method</a:t>
            </a:r>
            <a:endParaRPr lang="sv-SE" dirty="0" smtClean="0"/>
          </a:p>
          <a:p>
            <a:pPr lvl="2"/>
            <a:r>
              <a:rPr lang="sv-SE" dirty="0" err="1" smtClean="0"/>
              <a:t>Apparent</a:t>
            </a:r>
            <a:r>
              <a:rPr lang="sv-SE" dirty="0" smtClean="0"/>
              <a:t> </a:t>
            </a:r>
            <a:r>
              <a:rPr lang="sv-SE" dirty="0" smtClean="0"/>
              <a:t>associations in a </a:t>
            </a:r>
            <a:r>
              <a:rPr lang="sv-SE" dirty="0" err="1" smtClean="0"/>
              <a:t>synchronic</a:t>
            </a:r>
            <a:r>
              <a:rPr lang="sv-SE" dirty="0" smtClean="0"/>
              <a:t> </a:t>
            </a:r>
            <a:r>
              <a:rPr lang="sv-SE" dirty="0" err="1" smtClean="0"/>
              <a:t>state</a:t>
            </a:r>
            <a:endParaRPr lang="sv-SE" dirty="0" smtClean="0"/>
          </a:p>
          <a:p>
            <a:pPr lvl="2"/>
            <a:r>
              <a:rPr lang="sv-SE" b="1" dirty="0" err="1" smtClean="0"/>
              <a:t>Comparison</a:t>
            </a:r>
            <a:r>
              <a:rPr lang="sv-SE" b="1" dirty="0" smtClean="0"/>
              <a:t> </a:t>
            </a:r>
            <a:r>
              <a:rPr lang="sv-SE" b="1" dirty="0" err="1" smtClean="0"/>
              <a:t>between</a:t>
            </a:r>
            <a:r>
              <a:rPr lang="sv-SE" b="1" dirty="0" smtClean="0"/>
              <a:t> </a:t>
            </a:r>
            <a:r>
              <a:rPr lang="sv-SE" b="1" dirty="0" err="1" smtClean="0"/>
              <a:t>unrelated</a:t>
            </a:r>
            <a:r>
              <a:rPr lang="sv-SE" b="1" dirty="0" smtClean="0"/>
              <a:t> </a:t>
            </a:r>
            <a:r>
              <a:rPr lang="sv-SE" b="1" dirty="0" err="1" smtClean="0"/>
              <a:t>languages</a:t>
            </a:r>
            <a:r>
              <a:rPr lang="sv-SE" b="1" dirty="0" smtClean="0"/>
              <a:t> </a:t>
            </a:r>
            <a:endParaRPr lang="sv-SE" b="1" dirty="0" smtClean="0"/>
          </a:p>
          <a:p>
            <a:r>
              <a:rPr lang="sv-SE" b="1" dirty="0" err="1" smtClean="0">
                <a:solidFill>
                  <a:srgbClr val="7030A0"/>
                </a:solidFill>
              </a:rPr>
              <a:t>Diachronic</a:t>
            </a:r>
            <a:r>
              <a:rPr lang="sv-SE" b="1" dirty="0" smtClean="0">
                <a:solidFill>
                  <a:srgbClr val="7030A0"/>
                </a:solidFill>
              </a:rPr>
              <a:t> </a:t>
            </a:r>
            <a:r>
              <a:rPr lang="sv-SE" b="1" dirty="0" err="1" smtClean="0">
                <a:solidFill>
                  <a:srgbClr val="7030A0"/>
                </a:solidFill>
              </a:rPr>
              <a:t>typology</a:t>
            </a:r>
            <a:endParaRPr lang="sv-SE" b="1" dirty="0" smtClean="0">
              <a:solidFill>
                <a:srgbClr val="7030A0"/>
              </a:solidFill>
            </a:endParaRPr>
          </a:p>
          <a:p>
            <a:pPr lvl="1"/>
            <a:r>
              <a:rPr lang="sv-SE" dirty="0" err="1" smtClean="0"/>
              <a:t>Distinctions</a:t>
            </a:r>
            <a:r>
              <a:rPr lang="sv-SE" dirty="0" smtClean="0"/>
              <a:t> </a:t>
            </a:r>
            <a:r>
              <a:rPr lang="sv-SE" dirty="0" err="1" smtClean="0"/>
              <a:t>based</a:t>
            </a:r>
            <a:r>
              <a:rPr lang="sv-SE" dirty="0" smtClean="0"/>
              <a:t> on</a:t>
            </a:r>
          </a:p>
          <a:p>
            <a:pPr lvl="2"/>
            <a:r>
              <a:rPr lang="sv-SE" dirty="0" smtClean="0"/>
              <a:t>General </a:t>
            </a:r>
            <a:r>
              <a:rPr lang="sv-SE" dirty="0" smtClean="0"/>
              <a:t>observations in a </a:t>
            </a:r>
            <a:r>
              <a:rPr lang="sv-SE" dirty="0" err="1" smtClean="0"/>
              <a:t>historical</a:t>
            </a:r>
            <a:r>
              <a:rPr lang="sv-SE" dirty="0" smtClean="0"/>
              <a:t> </a:t>
            </a:r>
            <a:r>
              <a:rPr lang="sv-SE" dirty="0" err="1" smtClean="0"/>
              <a:t>perspective</a:t>
            </a:r>
            <a:endParaRPr lang="sv-SE" dirty="0" smtClean="0"/>
          </a:p>
          <a:p>
            <a:pPr lvl="2"/>
            <a:r>
              <a:rPr lang="sv-SE" dirty="0" err="1" smtClean="0"/>
              <a:t>Attested</a:t>
            </a:r>
            <a:r>
              <a:rPr lang="sv-SE" dirty="0" smtClean="0"/>
              <a:t> or </a:t>
            </a:r>
            <a:r>
              <a:rPr lang="sv-SE" dirty="0" err="1" smtClean="0"/>
              <a:t>reconstructed</a:t>
            </a:r>
            <a:r>
              <a:rPr lang="sv-SE" dirty="0" smtClean="0"/>
              <a:t> </a:t>
            </a:r>
            <a:r>
              <a:rPr lang="sv-SE" dirty="0" err="1" smtClean="0"/>
              <a:t>language</a:t>
            </a:r>
            <a:r>
              <a:rPr lang="sv-SE" dirty="0" smtClean="0"/>
              <a:t> </a:t>
            </a:r>
            <a:r>
              <a:rPr lang="sv-SE" dirty="0" err="1" smtClean="0"/>
              <a:t>change</a:t>
            </a:r>
            <a:endParaRPr lang="sv-SE" dirty="0" smtClean="0"/>
          </a:p>
          <a:p>
            <a:pPr lvl="2"/>
            <a:r>
              <a:rPr lang="sv-SE" b="1" dirty="0" err="1" smtClean="0"/>
              <a:t>Comparison</a:t>
            </a:r>
            <a:r>
              <a:rPr lang="sv-SE" b="1" dirty="0" smtClean="0"/>
              <a:t> </a:t>
            </a:r>
            <a:r>
              <a:rPr lang="sv-SE" b="1" dirty="0" err="1" smtClean="0"/>
              <a:t>between</a:t>
            </a:r>
            <a:r>
              <a:rPr lang="sv-SE" b="1" dirty="0" smtClean="0"/>
              <a:t> </a:t>
            </a:r>
            <a:r>
              <a:rPr lang="sv-SE" b="1" dirty="0" err="1" smtClean="0"/>
              <a:t>related</a:t>
            </a:r>
            <a:r>
              <a:rPr lang="sv-SE" b="1" dirty="0" smtClean="0"/>
              <a:t> </a:t>
            </a:r>
            <a:r>
              <a:rPr lang="sv-SE" b="1" dirty="0" err="1" smtClean="0"/>
              <a:t>languages</a:t>
            </a:r>
            <a:endParaRPr lang="sv-SE" b="1" dirty="0" smtClean="0"/>
          </a:p>
          <a:p>
            <a:pPr lvl="1"/>
            <a:endParaRPr lang="sv-SE" dirty="0" smtClean="0"/>
          </a:p>
          <a:p>
            <a:pPr lvl="1"/>
            <a:endParaRPr lang="sv-SE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 4"/>
          <p:cNvSpPr/>
          <p:nvPr/>
        </p:nvSpPr>
        <p:spPr bwMode="auto">
          <a:xfrm>
            <a:off x="585927" y="1890943"/>
            <a:ext cx="3338004" cy="332024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800" b="1" i="0" u="none" strike="noStrike" cap="sm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Language</a:t>
            </a:r>
            <a:endParaRPr kumimoji="0" lang="sv-SE" sz="1800" b="1" i="0" u="none" strike="noStrike" cap="small" normalizeH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Direct</a:t>
            </a:r>
            <a:r>
              <a:rPr lang="sv-SE" dirty="0" smtClean="0"/>
              <a:t> </a:t>
            </a:r>
            <a:r>
              <a:rPr lang="sv-SE" dirty="0" err="1" smtClean="0"/>
              <a:t>emergence</a:t>
            </a:r>
            <a:endParaRPr lang="sv-SE" dirty="0"/>
          </a:p>
        </p:txBody>
      </p:sp>
      <p:sp>
        <p:nvSpPr>
          <p:cNvPr id="4" name="Ellips 3"/>
          <p:cNvSpPr/>
          <p:nvPr/>
        </p:nvSpPr>
        <p:spPr bwMode="auto">
          <a:xfrm>
            <a:off x="1367159" y="2760958"/>
            <a:ext cx="1802165" cy="165124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600" b="1" i="0" u="none" strike="noStrike" cap="small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Linguistic</a:t>
            </a:r>
            <a:endParaRPr kumimoji="0" lang="sv-SE" sz="1600" b="1" i="0" u="none" strike="noStrike" cap="small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600" cap="small" dirty="0" err="1" smtClean="0">
                <a:latin typeface="Arial" charset="0"/>
              </a:rPr>
              <a:t>sign</a:t>
            </a:r>
            <a:endParaRPr kumimoji="0" lang="sv-SE" sz="1600" b="1" i="0" u="none" strike="noStrike" cap="small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Ellips 5"/>
          <p:cNvSpPr/>
          <p:nvPr/>
        </p:nvSpPr>
        <p:spPr bwMode="auto">
          <a:xfrm>
            <a:off x="5033638" y="798977"/>
            <a:ext cx="2929632" cy="2760956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800" b="1" i="0" u="none" strike="noStrike" cap="small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Outside</a:t>
            </a:r>
            <a:endParaRPr kumimoji="0" lang="sv-SE" sz="1800" b="1" i="0" u="none" strike="noStrike" cap="small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cap="small" dirty="0" smtClean="0">
                <a:latin typeface="Arial" charset="0"/>
              </a:rPr>
              <a:t>World</a:t>
            </a:r>
          </a:p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i="1" dirty="0" err="1" smtClean="0">
                <a:latin typeface="Arial" charset="0"/>
              </a:rPr>
              <a:t>Ontological</a:t>
            </a:r>
            <a:r>
              <a:rPr lang="sv-SE" i="1" dirty="0" smtClean="0">
                <a:latin typeface="Arial" charset="0"/>
              </a:rPr>
              <a:t> </a:t>
            </a:r>
            <a:r>
              <a:rPr lang="sv-SE" i="1" dirty="0" err="1" smtClean="0">
                <a:latin typeface="Arial" charset="0"/>
              </a:rPr>
              <a:t>c</a:t>
            </a:r>
            <a:r>
              <a:rPr kumimoji="0" lang="sv-SE" sz="1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ategories</a:t>
            </a:r>
            <a:r>
              <a:rPr kumimoji="0" lang="sv-SE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sv-SE" sz="1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acoustic</a:t>
            </a:r>
            <a:r>
              <a:rPr kumimoji="0" lang="sv-SE" sz="1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sv-SE" sz="18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production</a:t>
            </a:r>
            <a:endParaRPr kumimoji="0" lang="sv-SE" sz="1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Ellips 6"/>
          <p:cNvSpPr/>
          <p:nvPr/>
        </p:nvSpPr>
        <p:spPr bwMode="auto">
          <a:xfrm>
            <a:off x="4145870" y="3817400"/>
            <a:ext cx="2929631" cy="2831976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800" b="1" i="0" u="none" strike="noStrike" cap="sm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Speaker</a:t>
            </a:r>
          </a:p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v-SE" dirty="0" smtClean="0">
              <a:latin typeface="Arial" charset="0"/>
            </a:endParaRPr>
          </a:p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Multi-modalities</a:t>
            </a:r>
            <a:endParaRPr kumimoji="0" lang="sv-SE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i="1" dirty="0" smtClean="0">
                <a:latin typeface="Arial" charset="0"/>
              </a:rPr>
              <a:t>(</a:t>
            </a:r>
            <a:r>
              <a:rPr lang="sv-SE" i="1" dirty="0" err="1" smtClean="0">
                <a:latin typeface="Arial" charset="0"/>
              </a:rPr>
              <a:t>gesture</a:t>
            </a:r>
            <a:r>
              <a:rPr lang="sv-SE" i="1" dirty="0" smtClean="0">
                <a:latin typeface="Arial" charset="0"/>
              </a:rPr>
              <a:t>, </a:t>
            </a:r>
            <a:r>
              <a:rPr lang="sv-SE" i="1" dirty="0" err="1" smtClean="0">
                <a:latin typeface="Arial" charset="0"/>
              </a:rPr>
              <a:t>speech</a:t>
            </a:r>
            <a:r>
              <a:rPr lang="sv-SE" i="1" dirty="0" smtClean="0">
                <a:latin typeface="Arial" charset="0"/>
              </a:rPr>
              <a:t> </a:t>
            </a:r>
            <a:r>
              <a:rPr lang="sv-SE" i="1" dirty="0" err="1" smtClean="0">
                <a:latin typeface="Arial" charset="0"/>
              </a:rPr>
              <a:t>production</a:t>
            </a:r>
            <a:r>
              <a:rPr lang="sv-SE" i="1" dirty="0" smtClean="0">
                <a:latin typeface="Arial" charset="0"/>
              </a:rPr>
              <a:t>, perception)</a:t>
            </a:r>
            <a:endParaRPr kumimoji="0" lang="sv-SE" sz="1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Rak pil 8"/>
          <p:cNvCxnSpPr/>
          <p:nvPr/>
        </p:nvCxnSpPr>
        <p:spPr bwMode="auto">
          <a:xfrm flipH="1">
            <a:off x="2840854" y="2210540"/>
            <a:ext cx="2547893" cy="1189608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Rak 13"/>
          <p:cNvCxnSpPr/>
          <p:nvPr/>
        </p:nvCxnSpPr>
        <p:spPr bwMode="auto">
          <a:xfrm>
            <a:off x="2760955" y="3719744"/>
            <a:ext cx="1819923" cy="10564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Rak 15"/>
          <p:cNvCxnSpPr/>
          <p:nvPr/>
        </p:nvCxnSpPr>
        <p:spPr bwMode="auto">
          <a:xfrm flipH="1">
            <a:off x="5814874" y="3293616"/>
            <a:ext cx="390618" cy="10031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Rak 9"/>
          <p:cNvCxnSpPr/>
          <p:nvPr/>
        </p:nvCxnSpPr>
        <p:spPr bwMode="auto">
          <a:xfrm>
            <a:off x="2512381" y="4021584"/>
            <a:ext cx="541537" cy="37286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Structural</a:t>
            </a:r>
            <a:r>
              <a:rPr lang="sv-SE" dirty="0" smtClean="0"/>
              <a:t> </a:t>
            </a:r>
            <a:r>
              <a:rPr lang="sv-SE" dirty="0" err="1" smtClean="0"/>
              <a:t>emergence</a:t>
            </a:r>
            <a:endParaRPr lang="sv-SE" dirty="0"/>
          </a:p>
        </p:txBody>
      </p:sp>
      <p:sp>
        <p:nvSpPr>
          <p:cNvPr id="4" name="Ellips 3"/>
          <p:cNvSpPr/>
          <p:nvPr/>
        </p:nvSpPr>
        <p:spPr bwMode="auto">
          <a:xfrm>
            <a:off x="585927" y="1890943"/>
            <a:ext cx="3338004" cy="332024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800" b="1" i="0" u="none" strike="noStrike" cap="sm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Language</a:t>
            </a:r>
            <a:endParaRPr kumimoji="0" lang="sv-SE" sz="1800" b="1" i="0" u="none" strike="noStrike" cap="small" normalizeH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Ellips 4"/>
          <p:cNvSpPr/>
          <p:nvPr/>
        </p:nvSpPr>
        <p:spPr bwMode="auto">
          <a:xfrm>
            <a:off x="1367159" y="2760958"/>
            <a:ext cx="1802165" cy="165124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600" b="1" i="0" u="none" strike="noStrike" cap="small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Linguistic</a:t>
            </a:r>
            <a:endParaRPr kumimoji="0" lang="sv-SE" sz="1600" b="1" i="0" u="none" strike="noStrike" cap="small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600" cap="small" dirty="0" err="1" smtClean="0">
                <a:latin typeface="Arial" charset="0"/>
              </a:rPr>
              <a:t>sign</a:t>
            </a:r>
            <a:endParaRPr kumimoji="0" lang="sv-SE" sz="1600" b="1" i="0" u="none" strike="noStrike" cap="small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Ellips 5"/>
          <p:cNvSpPr/>
          <p:nvPr/>
        </p:nvSpPr>
        <p:spPr bwMode="auto">
          <a:xfrm>
            <a:off x="5033638" y="798977"/>
            <a:ext cx="2929632" cy="2760956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800" b="1" i="0" u="none" strike="noStrike" cap="small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Outside</a:t>
            </a:r>
            <a:endParaRPr kumimoji="0" lang="sv-SE" sz="1800" b="1" i="0" u="none" strike="noStrike" cap="small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cap="small" dirty="0" smtClean="0">
                <a:latin typeface="Arial" charset="0"/>
              </a:rPr>
              <a:t>World</a:t>
            </a:r>
          </a:p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i="1" dirty="0" err="1" smtClean="0">
                <a:latin typeface="Arial" charset="0"/>
              </a:rPr>
              <a:t>Ontological</a:t>
            </a:r>
            <a:r>
              <a:rPr lang="sv-SE" i="1" dirty="0" smtClean="0">
                <a:latin typeface="Arial" charset="0"/>
              </a:rPr>
              <a:t> </a:t>
            </a:r>
            <a:r>
              <a:rPr lang="sv-SE" i="1" dirty="0" err="1" smtClean="0">
                <a:latin typeface="Arial" charset="0"/>
              </a:rPr>
              <a:t>c</a:t>
            </a:r>
            <a:r>
              <a:rPr kumimoji="0" lang="sv-SE" sz="1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ategories</a:t>
            </a:r>
            <a:r>
              <a:rPr kumimoji="0" lang="sv-SE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sv-SE" sz="1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acoustic</a:t>
            </a:r>
            <a:r>
              <a:rPr kumimoji="0" lang="sv-SE" sz="1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sv-SE" sz="18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production</a:t>
            </a:r>
            <a:endParaRPr kumimoji="0" lang="sv-SE" sz="1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Ellips 6"/>
          <p:cNvSpPr/>
          <p:nvPr/>
        </p:nvSpPr>
        <p:spPr bwMode="auto">
          <a:xfrm>
            <a:off x="4145870" y="3817400"/>
            <a:ext cx="2929631" cy="2831976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800" b="1" i="0" u="none" strike="noStrike" cap="sm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Speaker</a:t>
            </a:r>
          </a:p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v-SE" dirty="0" smtClean="0">
              <a:latin typeface="Arial" charset="0"/>
            </a:endParaRPr>
          </a:p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Multimodalities</a:t>
            </a:r>
            <a:endParaRPr kumimoji="0" lang="sv-SE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i="1" dirty="0" smtClean="0">
                <a:latin typeface="Arial" charset="0"/>
              </a:rPr>
              <a:t>(</a:t>
            </a:r>
            <a:r>
              <a:rPr lang="sv-SE" i="1" dirty="0" err="1" smtClean="0">
                <a:latin typeface="Arial" charset="0"/>
              </a:rPr>
              <a:t>gesture</a:t>
            </a:r>
            <a:r>
              <a:rPr lang="sv-SE" i="1" dirty="0" smtClean="0">
                <a:latin typeface="Arial" charset="0"/>
              </a:rPr>
              <a:t>, </a:t>
            </a:r>
            <a:r>
              <a:rPr lang="sv-SE" i="1" dirty="0" err="1" smtClean="0">
                <a:latin typeface="Arial" charset="0"/>
              </a:rPr>
              <a:t>speech</a:t>
            </a:r>
            <a:r>
              <a:rPr lang="sv-SE" i="1" dirty="0" smtClean="0">
                <a:latin typeface="Arial" charset="0"/>
              </a:rPr>
              <a:t> </a:t>
            </a:r>
            <a:r>
              <a:rPr lang="sv-SE" i="1" dirty="0" err="1" smtClean="0">
                <a:latin typeface="Arial" charset="0"/>
              </a:rPr>
              <a:t>production</a:t>
            </a:r>
            <a:r>
              <a:rPr lang="sv-SE" i="1" dirty="0" smtClean="0">
                <a:latin typeface="Arial" charset="0"/>
              </a:rPr>
              <a:t>, perception)</a:t>
            </a:r>
            <a:endParaRPr kumimoji="0" lang="sv-SE" sz="1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Rak pil 7"/>
          <p:cNvCxnSpPr/>
          <p:nvPr/>
        </p:nvCxnSpPr>
        <p:spPr bwMode="auto">
          <a:xfrm flipH="1" flipV="1">
            <a:off x="2716567" y="3888419"/>
            <a:ext cx="1784412" cy="834502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Rak 8"/>
          <p:cNvCxnSpPr/>
          <p:nvPr/>
        </p:nvCxnSpPr>
        <p:spPr bwMode="auto">
          <a:xfrm flipV="1">
            <a:off x="3568823" y="2388094"/>
            <a:ext cx="1828800" cy="81674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Rak 17"/>
          <p:cNvCxnSpPr/>
          <p:nvPr/>
        </p:nvCxnSpPr>
        <p:spPr bwMode="auto">
          <a:xfrm flipH="1">
            <a:off x="5805996" y="3266983"/>
            <a:ext cx="390618" cy="10031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Analogical</a:t>
            </a:r>
            <a:r>
              <a:rPr lang="sv-SE" dirty="0" smtClean="0"/>
              <a:t> </a:t>
            </a:r>
            <a:r>
              <a:rPr lang="sv-SE" dirty="0" err="1" smtClean="0"/>
              <a:t>emergence</a:t>
            </a:r>
            <a:endParaRPr lang="sv-SE" dirty="0"/>
          </a:p>
        </p:txBody>
      </p:sp>
      <p:sp>
        <p:nvSpPr>
          <p:cNvPr id="4" name="Ellips 3"/>
          <p:cNvSpPr/>
          <p:nvPr/>
        </p:nvSpPr>
        <p:spPr bwMode="auto">
          <a:xfrm>
            <a:off x="585927" y="1890943"/>
            <a:ext cx="3338004" cy="332024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800" b="1" i="0" u="none" strike="noStrike" cap="sm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Language</a:t>
            </a:r>
            <a:endParaRPr kumimoji="0" lang="sv-SE" sz="1800" b="1" i="0" u="none" strike="noStrike" cap="small" normalizeH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Ellips 4"/>
          <p:cNvSpPr/>
          <p:nvPr/>
        </p:nvSpPr>
        <p:spPr bwMode="auto">
          <a:xfrm>
            <a:off x="1367159" y="2760958"/>
            <a:ext cx="1802165" cy="165124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600" b="1" i="0" u="none" strike="noStrike" cap="small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Linguistic</a:t>
            </a:r>
            <a:endParaRPr kumimoji="0" lang="sv-SE" sz="1600" b="1" i="0" u="none" strike="noStrike" cap="small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600" cap="small" dirty="0" err="1" smtClean="0">
                <a:latin typeface="Arial" charset="0"/>
              </a:rPr>
              <a:t>sign</a:t>
            </a:r>
            <a:endParaRPr kumimoji="0" lang="sv-SE" sz="1600" b="1" i="0" u="none" strike="noStrike" cap="small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Ellips 5"/>
          <p:cNvSpPr/>
          <p:nvPr/>
        </p:nvSpPr>
        <p:spPr bwMode="auto">
          <a:xfrm>
            <a:off x="5033638" y="798977"/>
            <a:ext cx="2929632" cy="2760956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800" b="1" i="0" u="none" strike="noStrike" cap="small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Outside</a:t>
            </a:r>
            <a:endParaRPr kumimoji="0" lang="sv-SE" sz="1800" b="1" i="0" u="none" strike="noStrike" cap="small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cap="small" dirty="0" smtClean="0">
                <a:latin typeface="Arial" charset="0"/>
              </a:rPr>
              <a:t>World</a:t>
            </a:r>
          </a:p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i="1" dirty="0" err="1" smtClean="0">
                <a:latin typeface="Arial" charset="0"/>
              </a:rPr>
              <a:t>Ontological</a:t>
            </a:r>
            <a:r>
              <a:rPr lang="sv-SE" i="1" dirty="0" smtClean="0">
                <a:latin typeface="Arial" charset="0"/>
              </a:rPr>
              <a:t> </a:t>
            </a:r>
            <a:r>
              <a:rPr lang="sv-SE" i="1" dirty="0" err="1" smtClean="0">
                <a:latin typeface="Arial" charset="0"/>
              </a:rPr>
              <a:t>c</a:t>
            </a:r>
            <a:r>
              <a:rPr kumimoji="0" lang="sv-SE" sz="1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ategories</a:t>
            </a:r>
            <a:r>
              <a:rPr kumimoji="0" lang="sv-SE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sv-SE" sz="1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acoustic</a:t>
            </a:r>
            <a:r>
              <a:rPr kumimoji="0" lang="sv-SE" sz="1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sv-SE" sz="18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production</a:t>
            </a:r>
            <a:endParaRPr kumimoji="0" lang="sv-SE" sz="1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Ellips 6"/>
          <p:cNvSpPr/>
          <p:nvPr/>
        </p:nvSpPr>
        <p:spPr bwMode="auto">
          <a:xfrm>
            <a:off x="4145870" y="3817400"/>
            <a:ext cx="2929631" cy="2831976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800" b="1" i="0" u="none" strike="noStrike" cap="sm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Speaker</a:t>
            </a:r>
          </a:p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v-SE" dirty="0" smtClean="0">
              <a:latin typeface="Arial" charset="0"/>
            </a:endParaRPr>
          </a:p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Multimodalities</a:t>
            </a:r>
            <a:endParaRPr kumimoji="0" lang="sv-SE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i="1" dirty="0" smtClean="0">
                <a:latin typeface="Arial" charset="0"/>
              </a:rPr>
              <a:t>(</a:t>
            </a:r>
            <a:r>
              <a:rPr lang="sv-SE" i="1" dirty="0" err="1" smtClean="0">
                <a:latin typeface="Arial" charset="0"/>
              </a:rPr>
              <a:t>gesture</a:t>
            </a:r>
            <a:r>
              <a:rPr lang="sv-SE" i="1" dirty="0" smtClean="0">
                <a:latin typeface="Arial" charset="0"/>
              </a:rPr>
              <a:t>, </a:t>
            </a:r>
            <a:r>
              <a:rPr lang="sv-SE" i="1" dirty="0" err="1" smtClean="0">
                <a:latin typeface="Arial" charset="0"/>
              </a:rPr>
              <a:t>speech</a:t>
            </a:r>
            <a:r>
              <a:rPr lang="sv-SE" i="1" dirty="0" smtClean="0">
                <a:latin typeface="Arial" charset="0"/>
              </a:rPr>
              <a:t> </a:t>
            </a:r>
            <a:r>
              <a:rPr lang="sv-SE" i="1" dirty="0" err="1" smtClean="0">
                <a:latin typeface="Arial" charset="0"/>
              </a:rPr>
              <a:t>production</a:t>
            </a:r>
            <a:r>
              <a:rPr lang="sv-SE" i="1" dirty="0" smtClean="0">
                <a:latin typeface="Arial" charset="0"/>
              </a:rPr>
              <a:t>, perception)</a:t>
            </a:r>
            <a:endParaRPr kumimoji="0" lang="sv-SE" sz="1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Rak pil 7"/>
          <p:cNvCxnSpPr/>
          <p:nvPr/>
        </p:nvCxnSpPr>
        <p:spPr bwMode="auto">
          <a:xfrm flipH="1" flipV="1">
            <a:off x="2530139" y="3968320"/>
            <a:ext cx="585923" cy="363983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Rak 8"/>
          <p:cNvCxnSpPr/>
          <p:nvPr/>
        </p:nvCxnSpPr>
        <p:spPr bwMode="auto">
          <a:xfrm>
            <a:off x="2760955" y="3719744"/>
            <a:ext cx="1819923" cy="10564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Rak 11"/>
          <p:cNvCxnSpPr/>
          <p:nvPr/>
        </p:nvCxnSpPr>
        <p:spPr bwMode="auto">
          <a:xfrm flipH="1">
            <a:off x="5841507" y="3311372"/>
            <a:ext cx="461639" cy="86113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Iconicity</a:t>
            </a:r>
            <a:r>
              <a:rPr lang="sv-SE" dirty="0" smtClean="0"/>
              <a:t> : Basic </a:t>
            </a:r>
            <a:r>
              <a:rPr lang="sv-SE" dirty="0" err="1" smtClean="0"/>
              <a:t>distincions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450850" y="1434349"/>
          <a:ext cx="7791450" cy="526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360"/>
                <a:gridCol w="4776186"/>
                <a:gridCol w="1521904"/>
              </a:tblGrid>
              <a:tr h="343250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Definition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err="1" smtClean="0"/>
                        <a:t>References</a:t>
                      </a:r>
                      <a:endParaRPr lang="sv-SE" sz="1200" dirty="0"/>
                    </a:p>
                  </a:txBody>
                  <a:tcPr/>
                </a:tc>
              </a:tr>
              <a:tr h="628250">
                <a:tc>
                  <a:txBody>
                    <a:bodyPr/>
                    <a:lstStyle/>
                    <a:p>
                      <a:r>
                        <a:rPr lang="sv-SE" sz="1600" b="1" dirty="0" err="1" smtClean="0"/>
                        <a:t>Qualitative</a:t>
                      </a:r>
                      <a:endParaRPr lang="sv-S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err="1" smtClean="0"/>
                        <a:t>Motivated</a:t>
                      </a:r>
                      <a:r>
                        <a:rPr lang="sv-SE" sz="1600" dirty="0" smtClean="0"/>
                        <a:t> </a:t>
                      </a:r>
                      <a:r>
                        <a:rPr lang="sv-SE" sz="1600" dirty="0" err="1" smtClean="0"/>
                        <a:t>connection</a:t>
                      </a:r>
                      <a:r>
                        <a:rPr lang="sv-SE" sz="1600" dirty="0" smtClean="0"/>
                        <a:t> </a:t>
                      </a:r>
                      <a:r>
                        <a:rPr lang="sv-SE" sz="1600" dirty="0" err="1" smtClean="0"/>
                        <a:t>between</a:t>
                      </a:r>
                      <a:r>
                        <a:rPr lang="sv-SE" sz="1600" dirty="0" smtClean="0"/>
                        <a:t> </a:t>
                      </a:r>
                      <a:r>
                        <a:rPr lang="sv-SE" sz="1600" dirty="0" err="1" smtClean="0"/>
                        <a:t>meaning</a:t>
                      </a:r>
                      <a:r>
                        <a:rPr lang="sv-SE" sz="1600" dirty="0" smtClean="0"/>
                        <a:t> and </a:t>
                      </a:r>
                      <a:r>
                        <a:rPr lang="sv-SE" sz="1600" i="1" dirty="0" err="1" smtClean="0"/>
                        <a:t>qualitative</a:t>
                      </a:r>
                      <a:r>
                        <a:rPr lang="sv-SE" sz="1600" dirty="0" smtClean="0"/>
                        <a:t> </a:t>
                      </a:r>
                      <a:r>
                        <a:rPr lang="sv-SE" sz="1600" dirty="0" err="1" smtClean="0"/>
                        <a:t>aspects</a:t>
                      </a:r>
                      <a:r>
                        <a:rPr lang="sv-SE" sz="1600" dirty="0" smtClean="0"/>
                        <a:t> of </a:t>
                      </a:r>
                      <a:r>
                        <a:rPr lang="sv-SE" sz="1600" dirty="0" err="1" smtClean="0"/>
                        <a:t>linguistic</a:t>
                      </a:r>
                      <a:r>
                        <a:rPr lang="sv-SE" sz="1600" dirty="0" smtClean="0"/>
                        <a:t> form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</a:tr>
              <a:tr h="343250">
                <a:tc>
                  <a:txBody>
                    <a:bodyPr/>
                    <a:lstStyle/>
                    <a:p>
                      <a:r>
                        <a:rPr lang="sv-SE" sz="1600" b="1" dirty="0" err="1" smtClean="0"/>
                        <a:t>Quantitative</a:t>
                      </a:r>
                      <a:endParaRPr lang="sv-S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err="1" smtClean="0"/>
                        <a:t>Motivated</a:t>
                      </a:r>
                      <a:r>
                        <a:rPr lang="sv-SE" sz="1600" dirty="0" smtClean="0"/>
                        <a:t> </a:t>
                      </a:r>
                      <a:r>
                        <a:rPr lang="sv-SE" sz="1600" dirty="0" err="1" smtClean="0"/>
                        <a:t>connection</a:t>
                      </a:r>
                      <a:r>
                        <a:rPr lang="sv-SE" sz="1600" dirty="0" smtClean="0"/>
                        <a:t> </a:t>
                      </a:r>
                      <a:r>
                        <a:rPr lang="sv-SE" sz="1600" dirty="0" err="1" smtClean="0"/>
                        <a:t>between</a:t>
                      </a:r>
                      <a:r>
                        <a:rPr lang="sv-SE" sz="1600" dirty="0" smtClean="0"/>
                        <a:t> </a:t>
                      </a:r>
                      <a:r>
                        <a:rPr lang="sv-SE" sz="1600" dirty="0" err="1" smtClean="0"/>
                        <a:t>meaning</a:t>
                      </a:r>
                      <a:r>
                        <a:rPr lang="sv-SE" sz="1600" dirty="0" smtClean="0"/>
                        <a:t> and </a:t>
                      </a:r>
                      <a:r>
                        <a:rPr lang="sv-SE" sz="1600" i="1" dirty="0" err="1" smtClean="0"/>
                        <a:t>quantitative</a:t>
                      </a:r>
                      <a:r>
                        <a:rPr lang="sv-SE" sz="1600" i="1" dirty="0" smtClean="0"/>
                        <a:t> </a:t>
                      </a:r>
                      <a:r>
                        <a:rPr lang="sv-SE" sz="1600" i="0" dirty="0" err="1" smtClean="0"/>
                        <a:t>aspects</a:t>
                      </a:r>
                      <a:r>
                        <a:rPr lang="sv-SE" sz="1600" i="0" dirty="0" smtClean="0"/>
                        <a:t> of </a:t>
                      </a:r>
                      <a:r>
                        <a:rPr lang="sv-SE" sz="1600" i="0" dirty="0" err="1" smtClean="0"/>
                        <a:t>linguistic</a:t>
                      </a:r>
                      <a:r>
                        <a:rPr lang="sv-SE" sz="1600" i="0" dirty="0" smtClean="0"/>
                        <a:t> form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</a:tr>
              <a:tr h="343250">
                <a:tc>
                  <a:txBody>
                    <a:bodyPr/>
                    <a:lstStyle/>
                    <a:p>
                      <a:r>
                        <a:rPr lang="sv-SE" sz="1600" b="1" dirty="0" err="1" smtClean="0"/>
                        <a:t>Partial</a:t>
                      </a:r>
                      <a:endParaRPr lang="sv-S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err="1" smtClean="0"/>
                        <a:t>Motivated</a:t>
                      </a:r>
                      <a:r>
                        <a:rPr lang="sv-SE" sz="1600" dirty="0" smtClean="0"/>
                        <a:t> </a:t>
                      </a:r>
                      <a:r>
                        <a:rPr lang="sv-SE" sz="1600" dirty="0" err="1" smtClean="0"/>
                        <a:t>connection</a:t>
                      </a:r>
                      <a:r>
                        <a:rPr lang="sv-SE" sz="1600" dirty="0" smtClean="0"/>
                        <a:t> </a:t>
                      </a:r>
                      <a:r>
                        <a:rPr lang="sv-SE" sz="1600" dirty="0" err="1" smtClean="0"/>
                        <a:t>between</a:t>
                      </a:r>
                      <a:r>
                        <a:rPr lang="sv-SE" sz="1600" dirty="0" smtClean="0"/>
                        <a:t> </a:t>
                      </a:r>
                      <a:r>
                        <a:rPr lang="sv-SE" sz="1600" dirty="0" err="1" smtClean="0"/>
                        <a:t>meaning</a:t>
                      </a:r>
                      <a:r>
                        <a:rPr lang="sv-SE" sz="1600" dirty="0" smtClean="0"/>
                        <a:t> and parts of </a:t>
                      </a:r>
                      <a:r>
                        <a:rPr lang="sv-SE" sz="1600" dirty="0" err="1" smtClean="0"/>
                        <a:t>lexemes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</a:tr>
              <a:tr h="343250">
                <a:tc>
                  <a:txBody>
                    <a:bodyPr/>
                    <a:lstStyle/>
                    <a:p>
                      <a:r>
                        <a:rPr lang="sv-SE" sz="1600" b="1" dirty="0" err="1" smtClean="0"/>
                        <a:t>Full-word</a:t>
                      </a:r>
                      <a:endParaRPr lang="sv-S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err="1" smtClean="0"/>
                        <a:t>Motivated</a:t>
                      </a:r>
                      <a:r>
                        <a:rPr lang="sv-SE" sz="1600" dirty="0" smtClean="0"/>
                        <a:t> </a:t>
                      </a:r>
                      <a:r>
                        <a:rPr lang="sv-SE" sz="1600" dirty="0" err="1" smtClean="0"/>
                        <a:t>connection</a:t>
                      </a:r>
                      <a:r>
                        <a:rPr lang="sv-SE" sz="1600" dirty="0" smtClean="0"/>
                        <a:t> </a:t>
                      </a:r>
                      <a:r>
                        <a:rPr lang="sv-SE" sz="1600" dirty="0" err="1" smtClean="0"/>
                        <a:t>between</a:t>
                      </a:r>
                      <a:r>
                        <a:rPr lang="sv-SE" sz="1600" dirty="0" smtClean="0"/>
                        <a:t> </a:t>
                      </a:r>
                      <a:r>
                        <a:rPr lang="sv-SE" sz="1600" dirty="0" err="1" smtClean="0"/>
                        <a:t>meaning</a:t>
                      </a:r>
                      <a:r>
                        <a:rPr lang="sv-SE" sz="1600" dirty="0" smtClean="0"/>
                        <a:t> and </a:t>
                      </a:r>
                      <a:r>
                        <a:rPr lang="sv-SE" sz="1600" dirty="0" err="1" smtClean="0"/>
                        <a:t>whole</a:t>
                      </a:r>
                      <a:r>
                        <a:rPr lang="sv-SE" sz="1600" dirty="0" smtClean="0"/>
                        <a:t> </a:t>
                      </a:r>
                      <a:r>
                        <a:rPr lang="sv-SE" sz="1600" dirty="0" err="1" smtClean="0"/>
                        <a:t>lexemes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</a:tr>
              <a:tr h="343250">
                <a:tc>
                  <a:txBody>
                    <a:bodyPr/>
                    <a:lstStyle/>
                    <a:p>
                      <a:r>
                        <a:rPr lang="sv-SE" sz="1600" b="1" dirty="0" err="1" smtClean="0"/>
                        <a:t>Direct</a:t>
                      </a:r>
                      <a:endParaRPr lang="sv-S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err="1" smtClean="0"/>
                        <a:t>Direct</a:t>
                      </a:r>
                      <a:r>
                        <a:rPr lang="sv-SE" sz="1600" dirty="0" smtClean="0"/>
                        <a:t> </a:t>
                      </a:r>
                      <a:r>
                        <a:rPr lang="sv-SE" sz="1600" dirty="0" err="1" smtClean="0"/>
                        <a:t>mapping</a:t>
                      </a:r>
                      <a:r>
                        <a:rPr lang="sv-SE" sz="1600" dirty="0" smtClean="0"/>
                        <a:t> of </a:t>
                      </a:r>
                      <a:r>
                        <a:rPr lang="sv-SE" sz="1600" dirty="0" err="1" smtClean="0"/>
                        <a:t>linguistic</a:t>
                      </a:r>
                      <a:r>
                        <a:rPr lang="sv-SE" sz="1600" dirty="0" smtClean="0"/>
                        <a:t> to </a:t>
                      </a:r>
                      <a:r>
                        <a:rPr lang="sv-SE" sz="1600" dirty="0" err="1" smtClean="0"/>
                        <a:t>non-linguistic</a:t>
                      </a:r>
                      <a:r>
                        <a:rPr lang="sv-SE" sz="1600" dirty="0" smtClean="0"/>
                        <a:t> sound, i.e., </a:t>
                      </a:r>
                      <a:r>
                        <a:rPr lang="sv-SE" sz="1600" dirty="0" err="1" smtClean="0"/>
                        <a:t>onomatopoeia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err="1" smtClean="0"/>
                        <a:t>Masuda</a:t>
                      </a:r>
                      <a:r>
                        <a:rPr lang="sv-SE" sz="1200" baseline="0" dirty="0" smtClean="0"/>
                        <a:t> 2002,</a:t>
                      </a:r>
                    </a:p>
                    <a:p>
                      <a:r>
                        <a:rPr lang="sv-SE" sz="1200" baseline="0" dirty="0" smtClean="0"/>
                        <a:t>De </a:t>
                      </a:r>
                      <a:r>
                        <a:rPr lang="sv-SE" sz="1200" baseline="0" dirty="0" err="1" smtClean="0"/>
                        <a:t>Cuypere</a:t>
                      </a:r>
                      <a:r>
                        <a:rPr lang="sv-SE" sz="1200" baseline="0" dirty="0" smtClean="0"/>
                        <a:t> 2008</a:t>
                      </a:r>
                      <a:endParaRPr lang="sv-SE" sz="1200" dirty="0"/>
                    </a:p>
                  </a:txBody>
                  <a:tcPr/>
                </a:tc>
              </a:tr>
              <a:tr h="343250">
                <a:tc>
                  <a:txBody>
                    <a:bodyPr/>
                    <a:lstStyle/>
                    <a:p>
                      <a:r>
                        <a:rPr lang="sv-SE" sz="1600" b="1" dirty="0" err="1" smtClean="0"/>
                        <a:t>Indirect</a:t>
                      </a:r>
                      <a:endParaRPr lang="sv-S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err="1" smtClean="0"/>
                        <a:t>Indirect</a:t>
                      </a:r>
                      <a:r>
                        <a:rPr lang="sv-SE" sz="1600" dirty="0" smtClean="0"/>
                        <a:t> </a:t>
                      </a:r>
                      <a:r>
                        <a:rPr lang="sv-SE" sz="1600" dirty="0" err="1" smtClean="0"/>
                        <a:t>correlation</a:t>
                      </a:r>
                      <a:r>
                        <a:rPr lang="sv-SE" sz="1600" dirty="0" smtClean="0"/>
                        <a:t> </a:t>
                      </a:r>
                      <a:r>
                        <a:rPr lang="sv-SE" sz="1600" dirty="0" err="1" smtClean="0"/>
                        <a:t>between</a:t>
                      </a:r>
                      <a:r>
                        <a:rPr lang="sv-SE" sz="1600" baseline="0" dirty="0" smtClean="0"/>
                        <a:t> </a:t>
                      </a:r>
                      <a:r>
                        <a:rPr lang="sv-SE" sz="1600" baseline="0" dirty="0" err="1" smtClean="0"/>
                        <a:t>meaning</a:t>
                      </a:r>
                      <a:r>
                        <a:rPr lang="sv-SE" sz="1600" baseline="0" dirty="0" smtClean="0"/>
                        <a:t> and </a:t>
                      </a:r>
                      <a:r>
                        <a:rPr lang="sv-SE" sz="1600" baseline="0" dirty="0" err="1" smtClean="0"/>
                        <a:t>linguistic</a:t>
                      </a:r>
                      <a:r>
                        <a:rPr lang="sv-SE" sz="1600" baseline="0" dirty="0" smtClean="0"/>
                        <a:t> form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err="1" smtClean="0"/>
                        <a:t>Masuda</a:t>
                      </a:r>
                      <a:r>
                        <a:rPr lang="sv-SE" sz="1200" baseline="0" dirty="0" smtClean="0"/>
                        <a:t> 2002,</a:t>
                      </a:r>
                    </a:p>
                    <a:p>
                      <a:r>
                        <a:rPr lang="sv-SE" sz="1200" baseline="0" dirty="0" smtClean="0"/>
                        <a:t>De </a:t>
                      </a:r>
                      <a:r>
                        <a:rPr lang="sv-SE" sz="1200" baseline="0" dirty="0" err="1" smtClean="0"/>
                        <a:t>Cuypere</a:t>
                      </a:r>
                      <a:r>
                        <a:rPr lang="sv-SE" sz="1200" baseline="0" dirty="0" smtClean="0"/>
                        <a:t> 2008</a:t>
                      </a:r>
                      <a:endParaRPr lang="sv-SE" sz="1200" dirty="0"/>
                    </a:p>
                  </a:txBody>
                  <a:tcPr/>
                </a:tc>
              </a:tr>
              <a:tr h="600687">
                <a:tc>
                  <a:txBody>
                    <a:bodyPr/>
                    <a:lstStyle/>
                    <a:p>
                      <a:r>
                        <a:rPr lang="sv-SE" sz="1600" b="1" dirty="0" err="1" smtClean="0"/>
                        <a:t>Oppositional</a:t>
                      </a:r>
                      <a:r>
                        <a:rPr lang="sv-SE" sz="1600" b="1" dirty="0" smtClean="0"/>
                        <a:t>/</a:t>
                      </a:r>
                    </a:p>
                    <a:p>
                      <a:r>
                        <a:rPr lang="sv-SE" sz="1600" b="1" dirty="0" err="1" smtClean="0"/>
                        <a:t>Relational</a:t>
                      </a:r>
                      <a:endParaRPr lang="sv-S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err="1" smtClean="0"/>
                        <a:t>Motivated</a:t>
                      </a:r>
                      <a:r>
                        <a:rPr lang="sv-SE" sz="1600" dirty="0" smtClean="0"/>
                        <a:t> </a:t>
                      </a:r>
                      <a:r>
                        <a:rPr lang="sv-SE" sz="1600" dirty="0" err="1" smtClean="0"/>
                        <a:t>connection</a:t>
                      </a:r>
                      <a:r>
                        <a:rPr lang="sv-SE" sz="1600" dirty="0" smtClean="0"/>
                        <a:t> </a:t>
                      </a:r>
                      <a:r>
                        <a:rPr lang="sv-SE" sz="1600" dirty="0" err="1" smtClean="0"/>
                        <a:t>between</a:t>
                      </a:r>
                      <a:r>
                        <a:rPr lang="sv-SE" sz="1600" dirty="0" smtClean="0"/>
                        <a:t> a</a:t>
                      </a:r>
                      <a:r>
                        <a:rPr lang="sv-SE" sz="1600" baseline="0" dirty="0" smtClean="0"/>
                        <a:t> opposition/relation of </a:t>
                      </a:r>
                      <a:r>
                        <a:rPr lang="sv-SE" sz="1600" baseline="0" dirty="0" err="1" smtClean="0"/>
                        <a:t>meanings</a:t>
                      </a:r>
                      <a:r>
                        <a:rPr lang="sv-SE" sz="1600" baseline="0" dirty="0" smtClean="0"/>
                        <a:t> with </a:t>
                      </a:r>
                      <a:r>
                        <a:rPr lang="sv-SE" sz="1600" baseline="0" dirty="0" err="1" smtClean="0"/>
                        <a:t>linguistic</a:t>
                      </a:r>
                      <a:r>
                        <a:rPr lang="sv-SE" sz="1600" baseline="0" dirty="0" smtClean="0"/>
                        <a:t> forms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Carling to </a:t>
                      </a:r>
                      <a:r>
                        <a:rPr lang="sv-SE" sz="1200" dirty="0" err="1" smtClean="0"/>
                        <a:t>appear</a:t>
                      </a:r>
                      <a:endParaRPr lang="sv-SE" sz="1200" dirty="0"/>
                    </a:p>
                  </a:txBody>
                  <a:tcPr/>
                </a:tc>
              </a:tr>
              <a:tr h="343250">
                <a:tc>
                  <a:txBody>
                    <a:bodyPr/>
                    <a:lstStyle/>
                    <a:p>
                      <a:r>
                        <a:rPr lang="sv-SE" sz="1600" b="1" dirty="0" err="1" smtClean="0"/>
                        <a:t>Complex</a:t>
                      </a:r>
                      <a:endParaRPr lang="sv-S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err="1" smtClean="0"/>
                        <a:t>Motivated</a:t>
                      </a:r>
                      <a:r>
                        <a:rPr lang="sv-SE" sz="1600" dirty="0" smtClean="0"/>
                        <a:t> </a:t>
                      </a:r>
                      <a:r>
                        <a:rPr lang="sv-SE" sz="1600" dirty="0" err="1" smtClean="0"/>
                        <a:t>connection</a:t>
                      </a:r>
                      <a:r>
                        <a:rPr lang="sv-SE" sz="1600" dirty="0" smtClean="0"/>
                        <a:t> </a:t>
                      </a:r>
                      <a:r>
                        <a:rPr lang="sv-SE" sz="1600" dirty="0" err="1" smtClean="0"/>
                        <a:t>between</a:t>
                      </a:r>
                      <a:r>
                        <a:rPr lang="sv-SE" sz="1600" dirty="0" smtClean="0"/>
                        <a:t> </a:t>
                      </a:r>
                      <a:r>
                        <a:rPr lang="sv-SE" sz="1600" dirty="0" err="1" smtClean="0"/>
                        <a:t>complex</a:t>
                      </a:r>
                      <a:r>
                        <a:rPr lang="sv-SE" sz="1600" dirty="0" smtClean="0"/>
                        <a:t> </a:t>
                      </a:r>
                      <a:r>
                        <a:rPr lang="sv-SE" sz="1600" dirty="0" err="1" smtClean="0"/>
                        <a:t>networks</a:t>
                      </a:r>
                      <a:r>
                        <a:rPr lang="sv-SE" sz="1600" dirty="0" smtClean="0"/>
                        <a:t> of</a:t>
                      </a:r>
                      <a:r>
                        <a:rPr lang="sv-SE" sz="1600" baseline="0" dirty="0" smtClean="0"/>
                        <a:t> </a:t>
                      </a:r>
                      <a:r>
                        <a:rPr lang="sv-SE" sz="1600" baseline="0" dirty="0" err="1" smtClean="0"/>
                        <a:t>meaning</a:t>
                      </a:r>
                      <a:r>
                        <a:rPr lang="sv-SE" sz="1600" baseline="0" dirty="0" smtClean="0"/>
                        <a:t> and </a:t>
                      </a:r>
                      <a:r>
                        <a:rPr lang="sv-SE" sz="1600" baseline="0" dirty="0" err="1" smtClean="0"/>
                        <a:t>linguistic</a:t>
                      </a:r>
                      <a:r>
                        <a:rPr lang="sv-SE" sz="1600" baseline="0" dirty="0" smtClean="0"/>
                        <a:t> form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Cf. De </a:t>
                      </a:r>
                      <a:r>
                        <a:rPr lang="sv-SE" sz="1200" dirty="0" err="1" smtClean="0"/>
                        <a:t>Cuypere</a:t>
                      </a:r>
                      <a:r>
                        <a:rPr lang="sv-SE" sz="1200" baseline="0" dirty="0" smtClean="0"/>
                        <a:t> 2008</a:t>
                      </a:r>
                      <a:endParaRPr lang="sv-SE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Overlapping</a:t>
            </a:r>
            <a:r>
              <a:rPr lang="sv-SE" dirty="0" smtClean="0"/>
              <a:t> </a:t>
            </a:r>
            <a:r>
              <a:rPr lang="sv-SE" dirty="0" err="1" smtClean="0"/>
              <a:t>distinctions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0849" y="2000250"/>
            <a:ext cx="8018447" cy="4382795"/>
          </a:xfrm>
        </p:spPr>
        <p:txBody>
          <a:bodyPr/>
          <a:lstStyle/>
          <a:p>
            <a:pPr>
              <a:buNone/>
            </a:pPr>
            <a:r>
              <a:rPr lang="sv-SE" dirty="0" err="1" smtClean="0"/>
              <a:t>Example</a:t>
            </a:r>
            <a:r>
              <a:rPr lang="sv-SE" dirty="0" smtClean="0"/>
              <a:t>: expressives in Kammu (</a:t>
            </a:r>
            <a:r>
              <a:rPr lang="sv-SE" dirty="0" err="1" smtClean="0"/>
              <a:t>Mon-Khmer</a:t>
            </a:r>
            <a:r>
              <a:rPr lang="sv-SE" dirty="0" smtClean="0"/>
              <a:t>) with information</a:t>
            </a:r>
          </a:p>
          <a:p>
            <a:pPr>
              <a:buNone/>
            </a:pPr>
            <a:r>
              <a:rPr lang="sv-SE" dirty="0" smtClean="0"/>
              <a:t>on </a:t>
            </a:r>
            <a:r>
              <a:rPr lang="sv-SE" dirty="0" err="1" smtClean="0"/>
              <a:t>size</a:t>
            </a:r>
            <a:r>
              <a:rPr lang="sv-SE" dirty="0" smtClean="0"/>
              <a:t> of argument (Holmer &amp; </a:t>
            </a:r>
            <a:r>
              <a:rPr lang="sv-SE" dirty="0" err="1" smtClean="0"/>
              <a:t>Tayanin</a:t>
            </a:r>
            <a:r>
              <a:rPr lang="sv-SE" dirty="0" smtClean="0"/>
              <a:t>, </a:t>
            </a:r>
            <a:r>
              <a:rPr lang="sv-SE" dirty="0" err="1" smtClean="0"/>
              <a:t>unpubl</a:t>
            </a:r>
            <a:r>
              <a:rPr lang="sv-SE" dirty="0" smtClean="0"/>
              <a:t>.)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1a 	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yòn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	ò 	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yɔ̀h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àa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c-c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àa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sv-SE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father	1s	go	EXPR</a:t>
            </a:r>
            <a:endParaRPr lang="sv-SE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‘My father walks with long steps’</a:t>
            </a:r>
            <a:endParaRPr lang="sv-SE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2a 	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páan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kéey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yɔ̀h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ɛ̀ɛ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c-c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ɛ̀ɛ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sv-SE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mouse 	deer 	go 	EXPR</a:t>
            </a:r>
            <a:endParaRPr lang="sv-SE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‘The mouse deer walks with long steps’</a:t>
            </a:r>
            <a:endParaRPr lang="sv-SE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3a		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kɔ́ɔn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	ò 	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yɔ̀h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ʌ̀ʌ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c-c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ʌ̀ʌ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sv-SE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child 	1s 	go 	EXPR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‘My child walks with long steps’</a:t>
            </a:r>
            <a:endParaRPr lang="sv-SE" dirty="0" smtClean="0">
              <a:latin typeface="Times New Roman" pitchFamily="18" charset="0"/>
              <a:cs typeface="Times New Roman" pitchFamily="18" charset="0"/>
            </a:endParaRPr>
          </a:p>
          <a:p>
            <a:endParaRPr lang="sv-SE" dirty="0"/>
          </a:p>
        </p:txBody>
      </p:sp>
      <p:sp>
        <p:nvSpPr>
          <p:cNvPr id="4" name="Ellips 3"/>
          <p:cNvSpPr/>
          <p:nvPr/>
        </p:nvSpPr>
        <p:spPr bwMode="auto">
          <a:xfrm>
            <a:off x="3941685" y="3604333"/>
            <a:ext cx="603682" cy="41725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Ellips 4"/>
          <p:cNvSpPr/>
          <p:nvPr/>
        </p:nvSpPr>
        <p:spPr bwMode="auto">
          <a:xfrm>
            <a:off x="3996422" y="2842328"/>
            <a:ext cx="1473693" cy="41725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Rak 6"/>
          <p:cNvCxnSpPr>
            <a:endCxn id="4" idx="7"/>
          </p:cNvCxnSpPr>
          <p:nvPr/>
        </p:nvCxnSpPr>
        <p:spPr bwMode="auto">
          <a:xfrm rot="10800000" flipV="1">
            <a:off x="4456960" y="3249226"/>
            <a:ext cx="541168" cy="4162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Ellips 9"/>
          <p:cNvSpPr/>
          <p:nvPr/>
        </p:nvSpPr>
        <p:spPr bwMode="auto">
          <a:xfrm>
            <a:off x="4252404" y="2929630"/>
            <a:ext cx="257452" cy="239697"/>
          </a:xfrm>
          <a:prstGeom prst="ellips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Ellips 10"/>
          <p:cNvSpPr/>
          <p:nvPr/>
        </p:nvSpPr>
        <p:spPr bwMode="auto">
          <a:xfrm>
            <a:off x="4262761" y="4120718"/>
            <a:ext cx="257452" cy="239697"/>
          </a:xfrm>
          <a:prstGeom prst="ellips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Ellips 11"/>
          <p:cNvSpPr/>
          <p:nvPr/>
        </p:nvSpPr>
        <p:spPr bwMode="auto">
          <a:xfrm>
            <a:off x="4271639" y="5363591"/>
            <a:ext cx="257452" cy="239697"/>
          </a:xfrm>
          <a:prstGeom prst="ellips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Ellips 12"/>
          <p:cNvSpPr/>
          <p:nvPr/>
        </p:nvSpPr>
        <p:spPr bwMode="auto">
          <a:xfrm>
            <a:off x="2007832" y="4918230"/>
            <a:ext cx="770879" cy="276686"/>
          </a:xfrm>
          <a:prstGeom prst="ellips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Ellips 13"/>
          <p:cNvSpPr/>
          <p:nvPr/>
        </p:nvSpPr>
        <p:spPr bwMode="auto">
          <a:xfrm>
            <a:off x="1947168" y="6081204"/>
            <a:ext cx="680621" cy="295921"/>
          </a:xfrm>
          <a:prstGeom prst="ellips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Ellips 14"/>
          <p:cNvSpPr/>
          <p:nvPr/>
        </p:nvSpPr>
        <p:spPr bwMode="auto">
          <a:xfrm>
            <a:off x="1895383" y="3733059"/>
            <a:ext cx="830062" cy="239697"/>
          </a:xfrm>
          <a:prstGeom prst="ellips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Frihandsfigur 17"/>
          <p:cNvSpPr/>
          <p:nvPr/>
        </p:nvSpPr>
        <p:spPr bwMode="auto">
          <a:xfrm>
            <a:off x="2228295" y="2898559"/>
            <a:ext cx="2068497" cy="830062"/>
          </a:xfrm>
          <a:custGeom>
            <a:avLst/>
            <a:gdLst>
              <a:gd name="connsiteX0" fmla="*/ 0 w 2068497"/>
              <a:gd name="connsiteY0" fmla="*/ 830062 h 830062"/>
              <a:gd name="connsiteX1" fmla="*/ 905522 w 2068497"/>
              <a:gd name="connsiteY1" fmla="*/ 128726 h 830062"/>
              <a:gd name="connsiteX2" fmla="*/ 2068497 w 2068497"/>
              <a:gd name="connsiteY2" fmla="*/ 57705 h 830062"/>
              <a:gd name="connsiteX3" fmla="*/ 2068497 w 2068497"/>
              <a:gd name="connsiteY3" fmla="*/ 57705 h 83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8497" h="830062">
                <a:moveTo>
                  <a:pt x="0" y="830062"/>
                </a:moveTo>
                <a:cubicBezTo>
                  <a:pt x="280386" y="543757"/>
                  <a:pt x="560773" y="257452"/>
                  <a:pt x="905522" y="128726"/>
                </a:cubicBezTo>
                <a:cubicBezTo>
                  <a:pt x="1250271" y="0"/>
                  <a:pt x="2068497" y="57705"/>
                  <a:pt x="2068497" y="57705"/>
                </a:cubicBezTo>
                <a:lnTo>
                  <a:pt x="2068497" y="57705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Frihandsfigur 18"/>
          <p:cNvSpPr/>
          <p:nvPr/>
        </p:nvSpPr>
        <p:spPr bwMode="auto">
          <a:xfrm>
            <a:off x="2300796" y="4074850"/>
            <a:ext cx="2022629" cy="827106"/>
          </a:xfrm>
          <a:custGeom>
            <a:avLst/>
            <a:gdLst>
              <a:gd name="connsiteX0" fmla="*/ 0 w 2068497"/>
              <a:gd name="connsiteY0" fmla="*/ 830062 h 830062"/>
              <a:gd name="connsiteX1" fmla="*/ 905522 w 2068497"/>
              <a:gd name="connsiteY1" fmla="*/ 128726 h 830062"/>
              <a:gd name="connsiteX2" fmla="*/ 2068497 w 2068497"/>
              <a:gd name="connsiteY2" fmla="*/ 57705 h 830062"/>
              <a:gd name="connsiteX3" fmla="*/ 2068497 w 2068497"/>
              <a:gd name="connsiteY3" fmla="*/ 57705 h 83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8497" h="830062">
                <a:moveTo>
                  <a:pt x="0" y="830062"/>
                </a:moveTo>
                <a:cubicBezTo>
                  <a:pt x="280386" y="543757"/>
                  <a:pt x="560773" y="257452"/>
                  <a:pt x="905522" y="128726"/>
                </a:cubicBezTo>
                <a:cubicBezTo>
                  <a:pt x="1250271" y="0"/>
                  <a:pt x="2068497" y="57705"/>
                  <a:pt x="2068497" y="57705"/>
                </a:cubicBezTo>
                <a:lnTo>
                  <a:pt x="2068497" y="57705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Frihandsfigur 19"/>
          <p:cNvSpPr/>
          <p:nvPr/>
        </p:nvSpPr>
        <p:spPr bwMode="auto">
          <a:xfrm>
            <a:off x="2275643" y="5326602"/>
            <a:ext cx="2038906" cy="748686"/>
          </a:xfrm>
          <a:custGeom>
            <a:avLst/>
            <a:gdLst>
              <a:gd name="connsiteX0" fmla="*/ 0 w 2068497"/>
              <a:gd name="connsiteY0" fmla="*/ 830062 h 830062"/>
              <a:gd name="connsiteX1" fmla="*/ 905522 w 2068497"/>
              <a:gd name="connsiteY1" fmla="*/ 128726 h 830062"/>
              <a:gd name="connsiteX2" fmla="*/ 2068497 w 2068497"/>
              <a:gd name="connsiteY2" fmla="*/ 57705 h 830062"/>
              <a:gd name="connsiteX3" fmla="*/ 2068497 w 2068497"/>
              <a:gd name="connsiteY3" fmla="*/ 57705 h 83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8497" h="830062">
                <a:moveTo>
                  <a:pt x="0" y="830062"/>
                </a:moveTo>
                <a:cubicBezTo>
                  <a:pt x="280386" y="543757"/>
                  <a:pt x="560773" y="257452"/>
                  <a:pt x="905522" y="128726"/>
                </a:cubicBezTo>
                <a:cubicBezTo>
                  <a:pt x="1250271" y="0"/>
                  <a:pt x="2068497" y="57705"/>
                  <a:pt x="2068497" y="57705"/>
                </a:cubicBezTo>
                <a:lnTo>
                  <a:pt x="2068497" y="57705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2438" y="-80476"/>
            <a:ext cx="8099425" cy="1139825"/>
          </a:xfrm>
        </p:spPr>
        <p:txBody>
          <a:bodyPr/>
          <a:lstStyle/>
          <a:p>
            <a:r>
              <a:rPr lang="sv-SE" dirty="0" err="1" smtClean="0"/>
              <a:t>Semantic</a:t>
            </a:r>
            <a:r>
              <a:rPr lang="sv-SE" dirty="0" smtClean="0"/>
              <a:t> </a:t>
            </a:r>
            <a:r>
              <a:rPr lang="sv-SE" dirty="0" err="1" smtClean="0"/>
              <a:t>aspects</a:t>
            </a:r>
            <a:r>
              <a:rPr lang="sv-SE" dirty="0" smtClean="0"/>
              <a:t> of </a:t>
            </a:r>
            <a:r>
              <a:rPr lang="sv-SE" dirty="0" err="1" smtClean="0"/>
              <a:t>iconicity</a:t>
            </a:r>
            <a:endParaRPr lang="sv-SE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/>
        </p:nvGraphicFramePr>
        <p:xfrm>
          <a:off x="710214" y="763453"/>
          <a:ext cx="6773662" cy="5672857"/>
        </p:xfrm>
        <a:graphic>
          <a:graphicData uri="http://schemas.openxmlformats.org/drawingml/2006/table">
            <a:tbl>
              <a:tblPr/>
              <a:tblGrid>
                <a:gridCol w="1962738"/>
                <a:gridCol w="2091867"/>
                <a:gridCol w="2719057"/>
              </a:tblGrid>
              <a:tr h="2971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Semantic domain</a:t>
                      </a:r>
                      <a:endParaRPr lang="sv-SE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06" marR="500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Semantic quality</a:t>
                      </a:r>
                      <a:endParaRPr lang="sv-SE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06" marR="500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Example, semantic node</a:t>
                      </a:r>
                      <a:endParaRPr lang="sv-SE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06" marR="500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2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cap="small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Acoustic sound</a:t>
                      </a:r>
                      <a:endParaRPr lang="sv-SE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06" marR="500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Loud sound</a:t>
                      </a:r>
                      <a:endParaRPr lang="sv-SE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Ringing sound</a:t>
                      </a:r>
                      <a:endParaRPr lang="sv-SE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cap="small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Noice</a:t>
                      </a:r>
                      <a:endParaRPr lang="sv-SE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06" marR="500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006" marR="500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7156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cap="small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Physical property</a:t>
                      </a:r>
                      <a:endParaRPr lang="sv-SE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06" marR="500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Hollow form</a:t>
                      </a:r>
                      <a:endParaRPr lang="sv-SE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Slackness</a:t>
                      </a:r>
                      <a:endParaRPr lang="sv-SE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Long thin form</a:t>
                      </a:r>
                      <a:endParaRPr lang="sv-SE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Wetness</a:t>
                      </a:r>
                      <a:endParaRPr lang="sv-SE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Lightness</a:t>
                      </a:r>
                      <a:endParaRPr lang="sv-SE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Darkness</a:t>
                      </a:r>
                      <a:endParaRPr lang="sv-SE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06" marR="500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Cave-like</a:t>
                      </a:r>
                      <a:endParaRPr lang="sv-SE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Slimy</a:t>
                      </a:r>
                      <a:endParaRPr lang="sv-SE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Light, glowing</a:t>
                      </a:r>
                      <a:endParaRPr lang="sv-SE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Gloomy, blind</a:t>
                      </a:r>
                      <a:endParaRPr lang="sv-SE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06" marR="500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11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cap="small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Size/Distance</a:t>
                      </a:r>
                      <a:endParaRPr lang="sv-SE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06" marR="500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cap="small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Big/Small</a:t>
                      </a:r>
                      <a:endParaRPr lang="sv-SE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cap="small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Proximal/distal</a:t>
                      </a:r>
                      <a:endParaRPr lang="sv-SE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06" marR="500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Proximal, medial, distal</a:t>
                      </a:r>
                      <a:endParaRPr lang="sv-SE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06" marR="500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1333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cap="small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Type of event</a:t>
                      </a:r>
                      <a:endParaRPr lang="sv-SE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06" marR="500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cap="small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Swift movement</a:t>
                      </a:r>
                      <a:endParaRPr lang="sv-SE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cap="small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Iterative movement</a:t>
                      </a:r>
                      <a:endParaRPr lang="sv-SE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cap="small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Destruction</a:t>
                      </a:r>
                      <a:endParaRPr lang="sv-SE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cap="small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Falling</a:t>
                      </a:r>
                      <a:endParaRPr lang="sv-SE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06" marR="500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Running, flying</a:t>
                      </a:r>
                      <a:endParaRPr lang="sv-SE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06" marR="500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22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cap="small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Sense representation</a:t>
                      </a:r>
                      <a:endParaRPr lang="sv-SE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06" marR="500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cap="small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Smell</a:t>
                      </a:r>
                      <a:endParaRPr lang="sv-SE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cap="small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Taste</a:t>
                      </a:r>
                      <a:endParaRPr lang="sv-SE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cap="small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Colour</a:t>
                      </a:r>
                      <a:endParaRPr lang="sv-SE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06" marR="500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Acid, sharp, soft</a:t>
                      </a:r>
                      <a:endParaRPr lang="sv-SE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Pleasant, unpleasant</a:t>
                      </a:r>
                      <a:endParaRPr lang="sv-SE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Darker, reddish</a:t>
                      </a:r>
                      <a:endParaRPr lang="sv-SE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06" marR="500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911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cap="small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Evaluative attitude</a:t>
                      </a:r>
                      <a:endParaRPr lang="sv-SE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06" marR="500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Pejorative</a:t>
                      </a:r>
                      <a:endParaRPr lang="sv-SE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06" marR="500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006" marR="500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Frequency</a:t>
            </a:r>
            <a:r>
              <a:rPr lang="sv-SE" dirty="0" smtClean="0"/>
              <a:t> </a:t>
            </a:r>
            <a:r>
              <a:rPr lang="sv-SE" dirty="0" err="1" smtClean="0"/>
              <a:t>code</a:t>
            </a:r>
            <a:r>
              <a:rPr lang="sv-SE" dirty="0" smtClean="0"/>
              <a:t> and </a:t>
            </a:r>
            <a:r>
              <a:rPr lang="sv-SE" dirty="0" err="1" smtClean="0"/>
              <a:t>iconicity</a:t>
            </a:r>
            <a:r>
              <a:rPr lang="sv-SE" dirty="0" smtClean="0"/>
              <a:t>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2000" dirty="0" smtClean="0"/>
              <a:t>(</a:t>
            </a:r>
            <a:r>
              <a:rPr lang="sv-SE" sz="2000" dirty="0" err="1" smtClean="0"/>
              <a:t>Based</a:t>
            </a:r>
            <a:r>
              <a:rPr lang="sv-SE" sz="2000" dirty="0" smtClean="0"/>
              <a:t> on Ohala 1994, </a:t>
            </a:r>
            <a:r>
              <a:rPr lang="sv-SE" sz="2000" dirty="0" err="1" smtClean="0"/>
              <a:t>Ahlner</a:t>
            </a:r>
            <a:r>
              <a:rPr lang="sv-SE" sz="2000" dirty="0" smtClean="0"/>
              <a:t> &amp; </a:t>
            </a:r>
            <a:r>
              <a:rPr lang="sv-SE" sz="2000" dirty="0" err="1" smtClean="0"/>
              <a:t>Zlatev</a:t>
            </a:r>
            <a:r>
              <a:rPr lang="sv-SE" sz="2000" dirty="0" smtClean="0"/>
              <a:t> 2011, Johansson 2011)</a:t>
            </a:r>
            <a:endParaRPr lang="sv-SE" sz="2000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/>
        </p:nvGraphicFramePr>
        <p:xfrm>
          <a:off x="665654" y="1857102"/>
          <a:ext cx="7768130" cy="4410534"/>
        </p:xfrm>
        <a:graphic>
          <a:graphicData uri="http://schemas.openxmlformats.org/drawingml/2006/table">
            <a:tbl>
              <a:tblPr/>
              <a:tblGrid>
                <a:gridCol w="929946"/>
                <a:gridCol w="995079"/>
                <a:gridCol w="335070"/>
                <a:gridCol w="345926"/>
                <a:gridCol w="345926"/>
                <a:gridCol w="248950"/>
                <a:gridCol w="290925"/>
                <a:gridCol w="290925"/>
                <a:gridCol w="239543"/>
                <a:gridCol w="303951"/>
                <a:gridCol w="303951"/>
                <a:gridCol w="254017"/>
                <a:gridCol w="280069"/>
                <a:gridCol w="257635"/>
                <a:gridCol w="257635"/>
                <a:gridCol w="239543"/>
                <a:gridCol w="248227"/>
                <a:gridCol w="248227"/>
                <a:gridCol w="295267"/>
                <a:gridCol w="295267"/>
                <a:gridCol w="254017"/>
                <a:gridCol w="254017"/>
                <a:gridCol w="254017"/>
              </a:tblGrid>
              <a:tr h="5880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Calibri"/>
                        </a:rPr>
                        <a:t>Voicing</a:t>
                      </a:r>
                      <a:endParaRPr lang="sv-S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</a:rPr>
                        <a:t>Voiceless sounds</a:t>
                      </a:r>
                      <a:endParaRPr lang="sv-S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</a:rPr>
                        <a:t>Voiced sounds</a:t>
                      </a:r>
                      <a:endParaRPr lang="sv-S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5880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Calibri"/>
                        </a:rPr>
                        <a:t>F2 frequency</a:t>
                      </a:r>
                      <a:endParaRPr lang="sv-S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endParaRPr lang="sv-S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</a:rPr>
                        <a:t>2000&lt; Hz</a:t>
                      </a:r>
                      <a:endParaRPr lang="sv-S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</a:rPr>
                        <a:t>1500-2000 Hz</a:t>
                      </a:r>
                      <a:endParaRPr lang="sv-S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</a:rPr>
                        <a:t>1000-1500 Hz</a:t>
                      </a:r>
                      <a:endParaRPr lang="sv-S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</a:rPr>
                        <a:t>500-1000 Hz</a:t>
                      </a:r>
                      <a:endParaRPr lang="sv-S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</a:rPr>
                        <a:t>500&gt; Hz</a:t>
                      </a:r>
                      <a:endParaRPr lang="sv-S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4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5880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Calibri"/>
                        </a:rPr>
                        <a:t>Vowel Quality</a:t>
                      </a:r>
                      <a:endParaRPr lang="sv-S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sv-S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endParaRPr lang="sv-S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</a:rPr>
                        <a:t>y</a:t>
                      </a:r>
                      <a:endParaRPr lang="sv-S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endParaRPr lang="sv-S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</a:rPr>
                        <a:t>ɛ</a:t>
                      </a:r>
                      <a:endParaRPr lang="sv-S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</a:rPr>
                        <a:t>ø</a:t>
                      </a:r>
                      <a:endParaRPr lang="sv-S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</a:rPr>
                        <a:t>æ</a:t>
                      </a:r>
                      <a:endParaRPr lang="sv-S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</a:rPr>
                        <a:t>ɨ</a:t>
                      </a:r>
                      <a:endParaRPr lang="sv-S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endParaRPr lang="sv-S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</a:rPr>
                        <a:t>œ</a:t>
                      </a:r>
                      <a:endParaRPr lang="sv-S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</a:rPr>
                        <a:t>ə</a:t>
                      </a:r>
                      <a:endParaRPr lang="sv-S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</a:rPr>
                        <a:t>ɶ</a:t>
                      </a:r>
                      <a:endParaRPr lang="sv-S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</a:rPr>
                        <a:t>ɐ</a:t>
                      </a:r>
                      <a:endParaRPr lang="sv-S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</a:rPr>
                        <a:t>ʉ</a:t>
                      </a:r>
                      <a:endParaRPr lang="sv-S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</a:rPr>
                        <a:t>ʌ</a:t>
                      </a:r>
                      <a:endParaRPr lang="sv-S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</a:rPr>
                        <a:t>ɤ</a:t>
                      </a:r>
                      <a:endParaRPr lang="sv-S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</a:rPr>
                        <a:t>ɑ</a:t>
                      </a:r>
                      <a:endParaRPr lang="sv-S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</a:rPr>
                        <a:t>ɒ</a:t>
                      </a:r>
                      <a:endParaRPr lang="sv-S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</a:rPr>
                        <a:t>ɯ</a:t>
                      </a:r>
                      <a:endParaRPr lang="sv-S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</a:rPr>
                        <a:t>ɔ</a:t>
                      </a:r>
                      <a:endParaRPr lang="sv-S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endParaRPr lang="sv-S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</a:rPr>
                        <a:t>u</a:t>
                      </a:r>
                      <a:endParaRPr lang="sv-S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108"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Calibri"/>
                        </a:rPr>
                        <a:t>Consonant Quality</a:t>
                      </a:r>
                      <a:endParaRPr lang="sv-S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</a:rPr>
                        <a:t>Voiceless consonants</a:t>
                      </a:r>
                      <a:endParaRPr lang="sv-S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</a:rPr>
                        <a:t>Palatal voiced</a:t>
                      </a:r>
                      <a:endParaRPr lang="sv-SE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</a:rPr>
                        <a:t>consonants</a:t>
                      </a:r>
                      <a:endParaRPr lang="sv-S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071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</a:rPr>
                        <a:t>Dental voiced</a:t>
                      </a:r>
                      <a:endParaRPr lang="sv-SE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</a:rPr>
                        <a:t>consonants</a:t>
                      </a:r>
                      <a:endParaRPr lang="sv-S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071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</a:rPr>
                        <a:t>Velar voiced</a:t>
                      </a:r>
                      <a:endParaRPr lang="sv-SE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</a:rPr>
                        <a:t>consonants</a:t>
                      </a:r>
                      <a:endParaRPr lang="sv-S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071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</a:rPr>
                        <a:t>Labial voiced</a:t>
                      </a:r>
                      <a:endParaRPr lang="sv-SE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</a:rPr>
                        <a:t>consonants</a:t>
                      </a:r>
                      <a:endParaRPr lang="sv-SE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51" marR="63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Semantic</a:t>
            </a:r>
            <a:r>
              <a:rPr lang="sv-SE" dirty="0" smtClean="0"/>
              <a:t> </a:t>
            </a:r>
            <a:r>
              <a:rPr lang="sv-SE" dirty="0" err="1" smtClean="0"/>
              <a:t>aspects</a:t>
            </a:r>
            <a:r>
              <a:rPr lang="sv-SE" dirty="0" smtClean="0"/>
              <a:t>: ”</a:t>
            </a:r>
            <a:r>
              <a:rPr lang="sv-SE" dirty="0" err="1" smtClean="0"/>
              <a:t>Coarseness</a:t>
            </a:r>
            <a:r>
              <a:rPr lang="sv-SE" dirty="0" smtClean="0"/>
              <a:t> </a:t>
            </a:r>
            <a:r>
              <a:rPr lang="sv-SE" dirty="0" err="1" smtClean="0"/>
              <a:t>principle</a:t>
            </a:r>
            <a:r>
              <a:rPr lang="sv-SE" dirty="0" smtClean="0"/>
              <a:t>” </a:t>
            </a:r>
            <a:endParaRPr lang="sv-SE" dirty="0"/>
          </a:p>
        </p:txBody>
      </p:sp>
      <p:pic>
        <p:nvPicPr>
          <p:cNvPr id="4" name="Bildobjekt 8" descr="COARSENESS_SEM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6948" y="1376037"/>
            <a:ext cx="7679184" cy="50425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Common</a:t>
            </a:r>
            <a:r>
              <a:rPr lang="sv-SE" dirty="0" smtClean="0"/>
              <a:t> </a:t>
            </a:r>
            <a:r>
              <a:rPr lang="sv-SE" dirty="0" err="1" smtClean="0"/>
              <a:t>types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b="1" dirty="0" err="1" smtClean="0"/>
              <a:t>Onomatopoeia</a:t>
            </a:r>
            <a:endParaRPr lang="sv-SE" b="1" dirty="0" smtClean="0"/>
          </a:p>
          <a:p>
            <a:pPr lvl="1"/>
            <a:r>
              <a:rPr lang="sv-SE" dirty="0" err="1" smtClean="0"/>
              <a:t>Direct</a:t>
            </a:r>
            <a:r>
              <a:rPr lang="sv-SE" dirty="0" smtClean="0"/>
              <a:t>, </a:t>
            </a:r>
            <a:r>
              <a:rPr lang="sv-SE" dirty="0" err="1" smtClean="0"/>
              <a:t>one-to-one</a:t>
            </a:r>
            <a:r>
              <a:rPr lang="sv-SE" dirty="0" smtClean="0"/>
              <a:t>, </a:t>
            </a:r>
            <a:r>
              <a:rPr lang="sv-SE" dirty="0" err="1" smtClean="0"/>
              <a:t>full-word</a:t>
            </a:r>
            <a:endParaRPr lang="sv-SE" dirty="0" smtClean="0"/>
          </a:p>
          <a:p>
            <a:pPr lvl="1"/>
            <a:r>
              <a:rPr lang="sv-SE" dirty="0" err="1" smtClean="0"/>
              <a:t>Lexical</a:t>
            </a:r>
            <a:r>
              <a:rPr lang="sv-SE" dirty="0" smtClean="0"/>
              <a:t> or </a:t>
            </a:r>
            <a:r>
              <a:rPr lang="sv-SE" dirty="0" err="1" smtClean="0"/>
              <a:t>non-lexical</a:t>
            </a:r>
            <a:endParaRPr lang="sv-SE" dirty="0" smtClean="0"/>
          </a:p>
          <a:p>
            <a:pPr lvl="1"/>
            <a:r>
              <a:rPr lang="sv-SE" dirty="0" err="1" smtClean="0"/>
              <a:t>Adapted</a:t>
            </a:r>
            <a:r>
              <a:rPr lang="sv-SE" dirty="0" smtClean="0"/>
              <a:t> (</a:t>
            </a:r>
            <a:r>
              <a:rPr lang="sv-SE" i="1" dirty="0" err="1" smtClean="0"/>
              <a:t>peep</a:t>
            </a:r>
            <a:r>
              <a:rPr lang="sv-SE" dirty="0" smtClean="0"/>
              <a:t>, </a:t>
            </a:r>
            <a:r>
              <a:rPr lang="sv-SE" i="1" dirty="0" err="1" smtClean="0"/>
              <a:t>tweet</a:t>
            </a:r>
            <a:r>
              <a:rPr lang="sv-SE" dirty="0" smtClean="0"/>
              <a:t>, </a:t>
            </a:r>
            <a:r>
              <a:rPr lang="sv-SE" i="1" dirty="0" err="1" smtClean="0"/>
              <a:t>meow</a:t>
            </a:r>
            <a:r>
              <a:rPr lang="sv-SE" dirty="0" smtClean="0"/>
              <a:t>) or </a:t>
            </a:r>
            <a:r>
              <a:rPr lang="sv-SE" dirty="0" err="1" smtClean="0"/>
              <a:t>non-adapted</a:t>
            </a:r>
            <a:r>
              <a:rPr lang="sv-SE" dirty="0" smtClean="0"/>
              <a:t> (</a:t>
            </a:r>
            <a:r>
              <a:rPr lang="sv-SE" i="1" dirty="0" err="1" smtClean="0"/>
              <a:t>atischoo</a:t>
            </a:r>
            <a:r>
              <a:rPr lang="sv-SE" dirty="0" smtClean="0"/>
              <a:t>, </a:t>
            </a:r>
            <a:r>
              <a:rPr lang="sv-SE" i="1" dirty="0" err="1" smtClean="0"/>
              <a:t>cock-a-doodle-doo</a:t>
            </a:r>
            <a:r>
              <a:rPr lang="sv-SE" dirty="0" smtClean="0"/>
              <a:t>)</a:t>
            </a:r>
            <a:endParaRPr lang="sv-SE" b="1" dirty="0" smtClean="0"/>
          </a:p>
          <a:p>
            <a:pPr marL="457200" indent="-457200">
              <a:buFont typeface="+mj-lt"/>
              <a:buAutoNum type="arabicPeriod"/>
            </a:pPr>
            <a:r>
              <a:rPr lang="sv-SE" b="1" dirty="0" err="1" smtClean="0"/>
              <a:t>Complex</a:t>
            </a:r>
            <a:r>
              <a:rPr lang="sv-SE" b="1" dirty="0" smtClean="0"/>
              <a:t> sound symbolism</a:t>
            </a:r>
          </a:p>
          <a:p>
            <a:pPr lvl="1"/>
            <a:r>
              <a:rPr lang="sv-SE" dirty="0" err="1" smtClean="0"/>
              <a:t>Indirect</a:t>
            </a:r>
            <a:r>
              <a:rPr lang="sv-SE" dirty="0" smtClean="0"/>
              <a:t>, </a:t>
            </a:r>
            <a:r>
              <a:rPr lang="sv-SE" dirty="0" err="1" smtClean="0"/>
              <a:t>complex</a:t>
            </a:r>
            <a:r>
              <a:rPr lang="sv-SE" dirty="0" smtClean="0"/>
              <a:t>, </a:t>
            </a:r>
            <a:r>
              <a:rPr lang="sv-SE" dirty="0" err="1" smtClean="0"/>
              <a:t>normally</a:t>
            </a:r>
            <a:r>
              <a:rPr lang="sv-SE" dirty="0" smtClean="0"/>
              <a:t> </a:t>
            </a:r>
            <a:r>
              <a:rPr lang="sv-SE" dirty="0" err="1" smtClean="0"/>
              <a:t>partial</a:t>
            </a:r>
            <a:endParaRPr lang="sv-SE" dirty="0" smtClean="0"/>
          </a:p>
          <a:p>
            <a:pPr lvl="1"/>
            <a:r>
              <a:rPr lang="sv-SE" dirty="0" err="1" smtClean="0"/>
              <a:t>Normally</a:t>
            </a:r>
            <a:r>
              <a:rPr lang="sv-SE" dirty="0" smtClean="0"/>
              <a:t> </a:t>
            </a:r>
            <a:r>
              <a:rPr lang="sv-SE" dirty="0" err="1" smtClean="0"/>
              <a:t>adapted</a:t>
            </a:r>
            <a:r>
              <a:rPr lang="sv-SE" dirty="0" smtClean="0"/>
              <a:t> and </a:t>
            </a:r>
            <a:r>
              <a:rPr lang="sv-SE" dirty="0" err="1" smtClean="0"/>
              <a:t>lexical</a:t>
            </a:r>
            <a:endParaRPr lang="sv-SE" dirty="0" smtClean="0"/>
          </a:p>
          <a:p>
            <a:pPr lvl="1"/>
            <a:r>
              <a:rPr lang="sv-SE" dirty="0" err="1" smtClean="0"/>
              <a:t>Phonaestheme</a:t>
            </a:r>
            <a:r>
              <a:rPr lang="sv-SE" dirty="0" smtClean="0"/>
              <a:t> </a:t>
            </a:r>
            <a:r>
              <a:rPr lang="sv-SE" dirty="0" err="1" smtClean="0"/>
              <a:t>related</a:t>
            </a:r>
            <a:r>
              <a:rPr lang="sv-SE" dirty="0" smtClean="0"/>
              <a:t> to a </a:t>
            </a:r>
            <a:r>
              <a:rPr lang="sv-SE" dirty="0" err="1" smtClean="0"/>
              <a:t>certain</a:t>
            </a:r>
            <a:r>
              <a:rPr lang="sv-SE" dirty="0" smtClean="0"/>
              <a:t> </a:t>
            </a:r>
            <a:r>
              <a:rPr lang="sv-SE" dirty="0" err="1" smtClean="0"/>
              <a:t>meaning</a:t>
            </a:r>
            <a:r>
              <a:rPr lang="sv-SE" dirty="0" smtClean="0"/>
              <a:t> </a:t>
            </a:r>
            <a:r>
              <a:rPr lang="sv-SE" dirty="0" err="1" smtClean="0"/>
              <a:t>based</a:t>
            </a:r>
            <a:r>
              <a:rPr lang="sv-SE" dirty="0" smtClean="0"/>
              <a:t> on an association with </a:t>
            </a:r>
            <a:r>
              <a:rPr lang="sv-SE" dirty="0" err="1" smtClean="0"/>
              <a:t>similar</a:t>
            </a:r>
            <a:r>
              <a:rPr lang="sv-SE" dirty="0" smtClean="0"/>
              <a:t> </a:t>
            </a:r>
            <a:r>
              <a:rPr lang="sv-SE" dirty="0" err="1" smtClean="0"/>
              <a:t>phonaesthemes</a:t>
            </a:r>
            <a:endParaRPr lang="sv-SE" dirty="0" smtClean="0"/>
          </a:p>
          <a:p>
            <a:pPr lvl="1"/>
            <a:r>
              <a:rPr lang="sv-SE" dirty="0" err="1" smtClean="0"/>
              <a:t>Productive</a:t>
            </a:r>
            <a:r>
              <a:rPr lang="sv-SE" dirty="0" smtClean="0"/>
              <a:t> in </a:t>
            </a:r>
            <a:r>
              <a:rPr lang="sv-SE" dirty="0" err="1" smtClean="0"/>
              <a:t>network</a:t>
            </a:r>
            <a:r>
              <a:rPr lang="sv-SE" dirty="0" smtClean="0"/>
              <a:t> </a:t>
            </a:r>
            <a:r>
              <a:rPr lang="sv-SE" dirty="0" err="1" smtClean="0"/>
              <a:t>building</a:t>
            </a:r>
            <a:endParaRPr lang="sv-SE" dirty="0" smtClean="0"/>
          </a:p>
          <a:p>
            <a:pPr marL="923925" lvl="1" indent="-457200">
              <a:buNone/>
            </a:pPr>
            <a:endParaRPr lang="sv-SE" b="1" dirty="0" smtClean="0"/>
          </a:p>
          <a:p>
            <a:pPr lvl="1"/>
            <a:endParaRPr lang="sv-S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T_Powerpoint">
  <a:themeElements>
    <a:clrScheme name="Standardformgivning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6633"/>
      </a:accent1>
      <a:accent2>
        <a:srgbClr val="C4BC9C"/>
      </a:accent2>
      <a:accent3>
        <a:srgbClr val="FFFFFF"/>
      </a:accent3>
      <a:accent4>
        <a:srgbClr val="000000"/>
      </a:accent4>
      <a:accent5>
        <a:srgbClr val="CAB8AD"/>
      </a:accent5>
      <a:accent6>
        <a:srgbClr val="B1AA8D"/>
      </a:accent6>
      <a:hlink>
        <a:srgbClr val="EB730F"/>
      </a:hlink>
      <a:folHlink>
        <a:srgbClr val="00008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6633"/>
        </a:accent1>
        <a:accent2>
          <a:srgbClr val="C4BC9C"/>
        </a:accent2>
        <a:accent3>
          <a:srgbClr val="FFFFFF"/>
        </a:accent3>
        <a:accent4>
          <a:srgbClr val="000000"/>
        </a:accent4>
        <a:accent5>
          <a:srgbClr val="CAB8AD"/>
        </a:accent5>
        <a:accent6>
          <a:srgbClr val="B1AA8D"/>
        </a:accent6>
        <a:hlink>
          <a:srgbClr val="EB730F"/>
        </a:hlink>
        <a:folHlink>
          <a:srgbClr val="0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HT_Powerpoint</Template>
  <TotalTime>1945</TotalTime>
  <Words>1726</Words>
  <Application>Microsoft Office PowerPoint</Application>
  <PresentationFormat>Anpassad</PresentationFormat>
  <Paragraphs>382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32</vt:i4>
      </vt:variant>
    </vt:vector>
  </HeadingPairs>
  <TitlesOfParts>
    <vt:vector size="33" baseType="lpstr">
      <vt:lpstr>HT_Powerpoint</vt:lpstr>
      <vt:lpstr>Bild 1</vt:lpstr>
      <vt:lpstr>Basic questions</vt:lpstr>
      <vt:lpstr>Methodology: two-step procedure</vt:lpstr>
      <vt:lpstr>Iconicity : Basic distincions</vt:lpstr>
      <vt:lpstr>Overlapping distinctions</vt:lpstr>
      <vt:lpstr>Semantic aspects of iconicity</vt:lpstr>
      <vt:lpstr>Frequency code and iconicity  (Based on Ohala 1994, Ahlner &amp; Zlatev 2011, Johansson 2011)</vt:lpstr>
      <vt:lpstr>Semantic aspects: ”Coarseness principle” </vt:lpstr>
      <vt:lpstr>Common types</vt:lpstr>
      <vt:lpstr>Sound symbolic network, based on Swedish</vt:lpstr>
      <vt:lpstr>Continued…</vt:lpstr>
      <vt:lpstr>Bild 12</vt:lpstr>
      <vt:lpstr>Example, expressives in Semai  (Tufvesson 2011) </vt:lpstr>
      <vt:lpstr>Emergence of onomatopoeia</vt:lpstr>
      <vt:lpstr>Indo-European ’owl’</vt:lpstr>
      <vt:lpstr>Emergence of complex sound symbolism: case study on Germanic</vt:lpstr>
      <vt:lpstr>Example: Initial fj- in Swedish</vt:lpstr>
      <vt:lpstr>Emergence of sound symbolism: lexical coining by means of …</vt:lpstr>
      <vt:lpstr>Creation of sound symbolic networks by means of …</vt:lpstr>
      <vt:lpstr>Synchronic /diachronic semantic network of gl-words in Germanic languages  Paths based on attested semantic change</vt:lpstr>
      <vt:lpstr>Emergence and change of oppositional/relational iconicity </vt:lpstr>
      <vt:lpstr>Deictic terms in Indo-European languages</vt:lpstr>
      <vt:lpstr>Method and material</vt:lpstr>
      <vt:lpstr>Results and Discussion</vt:lpstr>
      <vt:lpstr>Results and Discussion</vt:lpstr>
      <vt:lpstr>Results and Discussion</vt:lpstr>
      <vt:lpstr>Conclusion</vt:lpstr>
      <vt:lpstr>Brief summary…</vt:lpstr>
      <vt:lpstr>Further consequences?</vt:lpstr>
      <vt:lpstr>Direct emergence</vt:lpstr>
      <vt:lpstr>Structural emergence</vt:lpstr>
      <vt:lpstr>Analogical emergence</vt:lpstr>
    </vt:vector>
  </TitlesOfParts>
  <Company>Lunds Universitet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</dc:title>
  <dc:creator>ling-gca</dc:creator>
  <cp:lastModifiedBy>ling-gca</cp:lastModifiedBy>
  <cp:revision>187</cp:revision>
  <dcterms:created xsi:type="dcterms:W3CDTF">2011-05-04T07:14:53Z</dcterms:created>
  <dcterms:modified xsi:type="dcterms:W3CDTF">2011-11-10T12:08:09Z</dcterms:modified>
</cp:coreProperties>
</file>