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 id="2147483972" r:id="rId2"/>
    <p:sldMasterId id="2147483985" r:id="rId3"/>
  </p:sldMasterIdLst>
  <p:notesMasterIdLst>
    <p:notesMasterId r:id="rId80"/>
  </p:notesMasterIdLst>
  <p:handoutMasterIdLst>
    <p:handoutMasterId r:id="rId81"/>
  </p:handoutMasterIdLst>
  <p:sldIdLst>
    <p:sldId id="256" r:id="rId4"/>
    <p:sldId id="456" r:id="rId5"/>
    <p:sldId id="368" r:id="rId6"/>
    <p:sldId id="392" r:id="rId7"/>
    <p:sldId id="453" r:id="rId8"/>
    <p:sldId id="258" r:id="rId9"/>
    <p:sldId id="396" r:id="rId10"/>
    <p:sldId id="454" r:id="rId11"/>
    <p:sldId id="455" r:id="rId12"/>
    <p:sldId id="364" r:id="rId13"/>
    <p:sldId id="327" r:id="rId14"/>
    <p:sldId id="338" r:id="rId15"/>
    <p:sldId id="375" r:id="rId16"/>
    <p:sldId id="317" r:id="rId17"/>
    <p:sldId id="419" r:id="rId18"/>
    <p:sldId id="420" r:id="rId19"/>
    <p:sldId id="314" r:id="rId20"/>
    <p:sldId id="415" r:id="rId21"/>
    <p:sldId id="457" r:id="rId22"/>
    <p:sldId id="458" r:id="rId23"/>
    <p:sldId id="459" r:id="rId24"/>
    <p:sldId id="460" r:id="rId25"/>
    <p:sldId id="478" r:id="rId26"/>
    <p:sldId id="463" r:id="rId27"/>
    <p:sldId id="462" r:id="rId28"/>
    <p:sldId id="465" r:id="rId29"/>
    <p:sldId id="493" r:id="rId30"/>
    <p:sldId id="466" r:id="rId31"/>
    <p:sldId id="468" r:id="rId32"/>
    <p:sldId id="470" r:id="rId33"/>
    <p:sldId id="491" r:id="rId34"/>
    <p:sldId id="490" r:id="rId35"/>
    <p:sldId id="469" r:id="rId36"/>
    <p:sldId id="471" r:id="rId37"/>
    <p:sldId id="492" r:id="rId38"/>
    <p:sldId id="505" r:id="rId39"/>
    <p:sldId id="504" r:id="rId40"/>
    <p:sldId id="496" r:id="rId41"/>
    <p:sldId id="495" r:id="rId42"/>
    <p:sldId id="497" r:id="rId43"/>
    <p:sldId id="483" r:id="rId44"/>
    <p:sldId id="467" r:id="rId45"/>
    <p:sldId id="472" r:id="rId46"/>
    <p:sldId id="500" r:id="rId47"/>
    <p:sldId id="474" r:id="rId48"/>
    <p:sldId id="498" r:id="rId49"/>
    <p:sldId id="473" r:id="rId50"/>
    <p:sldId id="475" r:id="rId51"/>
    <p:sldId id="499" r:id="rId52"/>
    <p:sldId id="501" r:id="rId53"/>
    <p:sldId id="502" r:id="rId54"/>
    <p:sldId id="507" r:id="rId55"/>
    <p:sldId id="477" r:id="rId56"/>
    <p:sldId id="476" r:id="rId57"/>
    <p:sldId id="480" r:id="rId58"/>
    <p:sldId id="494" r:id="rId59"/>
    <p:sldId id="464" r:id="rId60"/>
    <p:sldId id="405" r:id="rId61"/>
    <p:sldId id="409" r:id="rId62"/>
    <p:sldId id="410" r:id="rId63"/>
    <p:sldId id="421" r:id="rId64"/>
    <p:sldId id="422" r:id="rId65"/>
    <p:sldId id="446" r:id="rId66"/>
    <p:sldId id="481" r:id="rId67"/>
    <p:sldId id="512" r:id="rId68"/>
    <p:sldId id="513" r:id="rId69"/>
    <p:sldId id="514" r:id="rId70"/>
    <p:sldId id="411" r:id="rId71"/>
    <p:sldId id="431" r:id="rId72"/>
    <p:sldId id="482" r:id="rId73"/>
    <p:sldId id="508" r:id="rId74"/>
    <p:sldId id="509" r:id="rId75"/>
    <p:sldId id="359" r:id="rId76"/>
    <p:sldId id="510" r:id="rId77"/>
    <p:sldId id="511" r:id="rId78"/>
    <p:sldId id="506" r:id="rId79"/>
  </p:sldIdLst>
  <p:sldSz cx="9144000" cy="6858000" type="screen4x3"/>
  <p:notesSz cx="9874250" cy="679767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DA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0" autoAdjust="0"/>
    <p:restoredTop sz="94645" autoAdjust="0"/>
  </p:normalViewPr>
  <p:slideViewPr>
    <p:cSldViewPr>
      <p:cViewPr varScale="1">
        <p:scale>
          <a:sx n="70" d="100"/>
          <a:sy n="70" d="100"/>
        </p:scale>
        <p:origin x="1374" y="72"/>
      </p:cViewPr>
      <p:guideLst>
        <p:guide orient="horz" pos="2160"/>
        <p:guide pos="2880"/>
      </p:guideLst>
    </p:cSldViewPr>
  </p:slideViewPr>
  <p:outlineViewPr>
    <p:cViewPr>
      <p:scale>
        <a:sx n="33" d="100"/>
        <a:sy n="33" d="100"/>
      </p:scale>
      <p:origin x="12" y="332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2"/>
            <a:ext cx="4278842" cy="339613"/>
          </a:xfrm>
          <a:prstGeom prst="rect">
            <a:avLst/>
          </a:prstGeom>
        </p:spPr>
        <p:txBody>
          <a:bodyPr vert="horz" lIns="90718" tIns="45359" rIns="90718" bIns="45359" rtlCol="0"/>
          <a:lstStyle>
            <a:lvl1pPr algn="l">
              <a:defRPr sz="1200"/>
            </a:lvl1pPr>
          </a:lstStyle>
          <a:p>
            <a:endParaRPr lang="sv-SE"/>
          </a:p>
        </p:txBody>
      </p:sp>
      <p:sp>
        <p:nvSpPr>
          <p:cNvPr id="3" name="Platshållare för datum 2"/>
          <p:cNvSpPr>
            <a:spLocks noGrp="1"/>
          </p:cNvSpPr>
          <p:nvPr>
            <p:ph type="dt" sz="quarter" idx="1"/>
          </p:nvPr>
        </p:nvSpPr>
        <p:spPr>
          <a:xfrm>
            <a:off x="5593123" y="2"/>
            <a:ext cx="4278842" cy="339613"/>
          </a:xfrm>
          <a:prstGeom prst="rect">
            <a:avLst/>
          </a:prstGeom>
        </p:spPr>
        <p:txBody>
          <a:bodyPr vert="horz" lIns="90718" tIns="45359" rIns="90718" bIns="45359" rtlCol="0"/>
          <a:lstStyle>
            <a:lvl1pPr algn="r">
              <a:defRPr sz="1200"/>
            </a:lvl1pPr>
          </a:lstStyle>
          <a:p>
            <a:fld id="{65E1B5F1-0924-41BF-BC84-B0B5D85AF4D8}" type="datetimeFigureOut">
              <a:rPr lang="sv-SE" smtClean="0"/>
              <a:t>2016-05-07</a:t>
            </a:fld>
            <a:endParaRPr lang="sv-SE"/>
          </a:p>
        </p:txBody>
      </p:sp>
      <p:sp>
        <p:nvSpPr>
          <p:cNvPr id="4" name="Platshållare för sidfot 3"/>
          <p:cNvSpPr>
            <a:spLocks noGrp="1"/>
          </p:cNvSpPr>
          <p:nvPr>
            <p:ph type="ftr" sz="quarter" idx="2"/>
          </p:nvPr>
        </p:nvSpPr>
        <p:spPr>
          <a:xfrm>
            <a:off x="0" y="6456978"/>
            <a:ext cx="4278842" cy="339612"/>
          </a:xfrm>
          <a:prstGeom prst="rect">
            <a:avLst/>
          </a:prstGeom>
        </p:spPr>
        <p:txBody>
          <a:bodyPr vert="horz" lIns="90718" tIns="45359" rIns="90718" bIns="45359" rtlCol="0" anchor="b"/>
          <a:lstStyle>
            <a:lvl1pPr algn="l">
              <a:defRPr sz="1200"/>
            </a:lvl1pPr>
          </a:lstStyle>
          <a:p>
            <a:endParaRPr lang="sv-SE"/>
          </a:p>
        </p:txBody>
      </p:sp>
      <p:sp>
        <p:nvSpPr>
          <p:cNvPr id="5" name="Platshållare för bildnummer 4"/>
          <p:cNvSpPr>
            <a:spLocks noGrp="1"/>
          </p:cNvSpPr>
          <p:nvPr>
            <p:ph type="sldNum" sz="quarter" idx="3"/>
          </p:nvPr>
        </p:nvSpPr>
        <p:spPr>
          <a:xfrm>
            <a:off x="5593123" y="6456978"/>
            <a:ext cx="4278842" cy="339612"/>
          </a:xfrm>
          <a:prstGeom prst="rect">
            <a:avLst/>
          </a:prstGeom>
        </p:spPr>
        <p:txBody>
          <a:bodyPr vert="horz" lIns="90718" tIns="45359" rIns="90718" bIns="45359" rtlCol="0" anchor="b"/>
          <a:lstStyle>
            <a:lvl1pPr algn="r">
              <a:defRPr sz="1200"/>
            </a:lvl1pPr>
          </a:lstStyle>
          <a:p>
            <a:fld id="{E2EDA02D-2ABD-4421-95C9-E0E8CD225828}" type="slidenum">
              <a:rPr lang="sv-SE" smtClean="0"/>
              <a:t>‹#›</a:t>
            </a:fld>
            <a:endParaRPr lang="sv-SE"/>
          </a:p>
        </p:txBody>
      </p:sp>
    </p:spTree>
    <p:extLst>
      <p:ext uri="{BB962C8B-B14F-4D97-AF65-F5344CB8AC3E}">
        <p14:creationId xmlns:p14="http://schemas.microsoft.com/office/powerpoint/2010/main" val="1191533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4278842" cy="339884"/>
          </a:xfrm>
          <a:prstGeom prst="rect">
            <a:avLst/>
          </a:prstGeom>
        </p:spPr>
        <p:txBody>
          <a:bodyPr vert="horz" lIns="90718" tIns="45359" rIns="90718" bIns="45359" rtlCol="0"/>
          <a:lstStyle>
            <a:lvl1pPr algn="l">
              <a:defRPr sz="1200"/>
            </a:lvl1pPr>
          </a:lstStyle>
          <a:p>
            <a:endParaRPr lang="sv-SE"/>
          </a:p>
        </p:txBody>
      </p:sp>
      <p:sp>
        <p:nvSpPr>
          <p:cNvPr id="3" name="Platshållare för datum 2"/>
          <p:cNvSpPr>
            <a:spLocks noGrp="1"/>
          </p:cNvSpPr>
          <p:nvPr>
            <p:ph type="dt" idx="1"/>
          </p:nvPr>
        </p:nvSpPr>
        <p:spPr>
          <a:xfrm>
            <a:off x="5593123" y="1"/>
            <a:ext cx="4278842" cy="339884"/>
          </a:xfrm>
          <a:prstGeom prst="rect">
            <a:avLst/>
          </a:prstGeom>
        </p:spPr>
        <p:txBody>
          <a:bodyPr vert="horz" lIns="90718" tIns="45359" rIns="90718" bIns="45359" rtlCol="0"/>
          <a:lstStyle>
            <a:lvl1pPr algn="r">
              <a:defRPr sz="1200"/>
            </a:lvl1pPr>
          </a:lstStyle>
          <a:p>
            <a:fld id="{F6AFBB43-319C-4070-BDA1-CFCCF7B6C05B}" type="datetimeFigureOut">
              <a:rPr lang="sv-SE" smtClean="0"/>
              <a:pPr/>
              <a:t>2016-05-07</a:t>
            </a:fld>
            <a:endParaRPr lang="sv-SE"/>
          </a:p>
        </p:txBody>
      </p:sp>
      <p:sp>
        <p:nvSpPr>
          <p:cNvPr id="4" name="Platshållare för bildobjekt 3"/>
          <p:cNvSpPr>
            <a:spLocks noGrp="1" noRot="1" noChangeAspect="1"/>
          </p:cNvSpPr>
          <p:nvPr>
            <p:ph type="sldImg" idx="2"/>
          </p:nvPr>
        </p:nvSpPr>
        <p:spPr>
          <a:xfrm>
            <a:off x="3238500" y="509588"/>
            <a:ext cx="3397250" cy="2549525"/>
          </a:xfrm>
          <a:prstGeom prst="rect">
            <a:avLst/>
          </a:prstGeom>
          <a:noFill/>
          <a:ln w="12700">
            <a:solidFill>
              <a:prstClr val="black"/>
            </a:solidFill>
          </a:ln>
        </p:spPr>
        <p:txBody>
          <a:bodyPr vert="horz" lIns="90718" tIns="45359" rIns="90718" bIns="45359" rtlCol="0" anchor="ctr"/>
          <a:lstStyle/>
          <a:p>
            <a:endParaRPr lang="sv-SE"/>
          </a:p>
        </p:txBody>
      </p:sp>
      <p:sp>
        <p:nvSpPr>
          <p:cNvPr id="5" name="Platshållare för anteckningar 4"/>
          <p:cNvSpPr>
            <a:spLocks noGrp="1"/>
          </p:cNvSpPr>
          <p:nvPr>
            <p:ph type="body" sz="quarter" idx="3"/>
          </p:nvPr>
        </p:nvSpPr>
        <p:spPr>
          <a:xfrm>
            <a:off x="987425" y="3228896"/>
            <a:ext cx="7899400" cy="3058954"/>
          </a:xfrm>
          <a:prstGeom prst="rect">
            <a:avLst/>
          </a:prstGeom>
        </p:spPr>
        <p:txBody>
          <a:bodyPr vert="horz" lIns="90718" tIns="45359" rIns="90718" bIns="45359"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6456612"/>
            <a:ext cx="4278842" cy="339884"/>
          </a:xfrm>
          <a:prstGeom prst="rect">
            <a:avLst/>
          </a:prstGeom>
        </p:spPr>
        <p:txBody>
          <a:bodyPr vert="horz" lIns="90718" tIns="45359" rIns="90718" bIns="45359" rtlCol="0" anchor="b"/>
          <a:lstStyle>
            <a:lvl1pPr algn="l">
              <a:defRPr sz="1200"/>
            </a:lvl1pPr>
          </a:lstStyle>
          <a:p>
            <a:endParaRPr lang="sv-SE"/>
          </a:p>
        </p:txBody>
      </p:sp>
      <p:sp>
        <p:nvSpPr>
          <p:cNvPr id="7" name="Platshållare för bildnummer 6"/>
          <p:cNvSpPr>
            <a:spLocks noGrp="1"/>
          </p:cNvSpPr>
          <p:nvPr>
            <p:ph type="sldNum" sz="quarter" idx="5"/>
          </p:nvPr>
        </p:nvSpPr>
        <p:spPr>
          <a:xfrm>
            <a:off x="5593123" y="6456612"/>
            <a:ext cx="4278842" cy="339884"/>
          </a:xfrm>
          <a:prstGeom prst="rect">
            <a:avLst/>
          </a:prstGeom>
        </p:spPr>
        <p:txBody>
          <a:bodyPr vert="horz" lIns="90718" tIns="45359" rIns="90718" bIns="45359" rtlCol="0" anchor="b"/>
          <a:lstStyle>
            <a:lvl1pPr algn="r">
              <a:defRPr sz="1200"/>
            </a:lvl1pPr>
          </a:lstStyle>
          <a:p>
            <a:fld id="{10C048C9-16B7-4445-89FA-AEB06C6CB71B}" type="slidenum">
              <a:rPr lang="sv-SE" smtClean="0"/>
              <a:pPr/>
              <a:t>‹#›</a:t>
            </a:fld>
            <a:endParaRPr lang="sv-SE"/>
          </a:p>
        </p:txBody>
      </p:sp>
    </p:spTree>
    <p:extLst>
      <p:ext uri="{BB962C8B-B14F-4D97-AF65-F5344CB8AC3E}">
        <p14:creationId xmlns:p14="http://schemas.microsoft.com/office/powerpoint/2010/main" val="3958042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08080B30-21C6-4A4F-8980-9411DE9425E0}" type="slidenum">
              <a:rPr lang="sv-SE">
                <a:solidFill>
                  <a:prstClr val="black"/>
                </a:solidFill>
              </a:rPr>
              <a:pPr/>
              <a:t>13</a:t>
            </a:fld>
            <a:endParaRPr lang="sv-SE">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sv-SE" smtClean="0"/>
          </a:p>
        </p:txBody>
      </p:sp>
    </p:spTree>
    <p:extLst>
      <p:ext uri="{BB962C8B-B14F-4D97-AF65-F5344CB8AC3E}">
        <p14:creationId xmlns:p14="http://schemas.microsoft.com/office/powerpoint/2010/main" val="2077165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F281674F-B25E-4FFB-AA52-5C444D40C581}" type="datetimeFigureOut">
              <a:rPr lang="sv-SE" smtClean="0"/>
              <a:pPr/>
              <a:t>2016-05-07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9EA7159-67F5-48D0-8123-3C56832FF334}" type="slidenum">
              <a:rPr lang="sv-SE" smtClean="0"/>
              <a:pPr/>
              <a:t>‹#›</a:t>
            </a:fld>
            <a:endParaRPr lang="sv-SE"/>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F281674F-B25E-4FFB-AA52-5C444D40C581}" type="datetimeFigureOut">
              <a:rPr lang="sv-SE" smtClean="0"/>
              <a:pPr/>
              <a:t>2016-05-07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9EA7159-67F5-48D0-8123-3C56832FF334}" type="slidenum">
              <a:rPr lang="sv-SE" smtClean="0"/>
              <a:pPr/>
              <a:t>‹#›</a:t>
            </a:fld>
            <a:endParaRPr lang="sv-SE"/>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F281674F-B25E-4FFB-AA52-5C444D40C581}" type="datetimeFigureOut">
              <a:rPr lang="sv-SE" smtClean="0"/>
              <a:pPr/>
              <a:t>2016-05-07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9EA7159-67F5-48D0-8123-3C56832FF334}" type="slidenum">
              <a:rPr lang="sv-SE" smtClean="0"/>
              <a:pPr/>
              <a:t>‹#›</a:t>
            </a:fld>
            <a:endParaRPr lang="sv-SE"/>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Rubrik, innehåll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quarter" idx="2"/>
          </p:nvPr>
        </p:nvSpPr>
        <p:spPr>
          <a:xfrm>
            <a:off x="4648200" y="1600200"/>
            <a:ext cx="4038600" cy="21859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innehåll 4"/>
          <p:cNvSpPr>
            <a:spLocks noGrp="1"/>
          </p:cNvSpPr>
          <p:nvPr>
            <p:ph sz="quarter" idx="3"/>
          </p:nvPr>
        </p:nvSpPr>
        <p:spPr>
          <a:xfrm>
            <a:off x="4648200" y="3938588"/>
            <a:ext cx="4038600" cy="218757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Rectangle 4"/>
          <p:cNvSpPr>
            <a:spLocks noGrp="1" noChangeArrowheads="1"/>
          </p:cNvSpPr>
          <p:nvPr>
            <p:ph type="dt" sz="half" idx="10"/>
          </p:nvPr>
        </p:nvSpPr>
        <p:spPr>
          <a:ln/>
        </p:spPr>
        <p:txBody>
          <a:bodyPr/>
          <a:lstStyle>
            <a:lvl1pPr>
              <a:defRPr/>
            </a:lvl1pPr>
          </a:lstStyle>
          <a:p>
            <a:pPr>
              <a:defRPr/>
            </a:pPr>
            <a:endParaRPr lang="sv-SE"/>
          </a:p>
        </p:txBody>
      </p:sp>
      <p:sp>
        <p:nvSpPr>
          <p:cNvPr id="7" name="Rectangle 5"/>
          <p:cNvSpPr>
            <a:spLocks noGrp="1" noChangeArrowheads="1"/>
          </p:cNvSpPr>
          <p:nvPr>
            <p:ph type="ftr" sz="quarter" idx="11"/>
          </p:nvPr>
        </p:nvSpPr>
        <p:spPr>
          <a:ln/>
        </p:spPr>
        <p:txBody>
          <a:bodyPr/>
          <a:lstStyle>
            <a:lvl1pPr>
              <a:defRPr/>
            </a:lvl1pPr>
          </a:lstStyle>
          <a:p>
            <a:pPr>
              <a:defRPr/>
            </a:pPr>
            <a:endParaRPr lang="sv-SE"/>
          </a:p>
        </p:txBody>
      </p:sp>
      <p:sp>
        <p:nvSpPr>
          <p:cNvPr id="8" name="Rectangle 6"/>
          <p:cNvSpPr>
            <a:spLocks noGrp="1" noChangeArrowheads="1"/>
          </p:cNvSpPr>
          <p:nvPr>
            <p:ph type="sldNum" sz="quarter" idx="12"/>
          </p:nvPr>
        </p:nvSpPr>
        <p:spPr>
          <a:ln/>
        </p:spPr>
        <p:txBody>
          <a:bodyPr/>
          <a:lstStyle>
            <a:lvl1pPr>
              <a:defRPr/>
            </a:lvl1pPr>
          </a:lstStyle>
          <a:p>
            <a:pPr>
              <a:defRPr/>
            </a:pPr>
            <a:fld id="{39A376F0-2F0A-4178-8CDF-B03D23008C8C}" type="slidenum">
              <a:rPr lang="sv-SE"/>
              <a:pPr>
                <a:defRPr/>
              </a:pPr>
              <a:t>‹#›</a:t>
            </a:fld>
            <a:endParaRPr lang="sv-SE"/>
          </a:p>
        </p:txBody>
      </p:sp>
    </p:spTree>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7" name="Likbent triangel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ubrik 7"/>
          <p:cNvSpPr>
            <a:spLocks noGrp="1"/>
          </p:cNvSpPr>
          <p:nvPr>
            <p:ph type="ctrTitle"/>
          </p:nvPr>
        </p:nvSpPr>
        <p:spPr>
          <a:xfrm>
            <a:off x="540544" y="776288"/>
            <a:ext cx="8062912" cy="1470025"/>
          </a:xfrm>
        </p:spPr>
        <p:txBody>
          <a:bodyPr anchor="b">
            <a:normAutofit/>
          </a:bodyPr>
          <a:lstStyle>
            <a:lvl1pPr algn="r">
              <a:defRPr sz="4400"/>
            </a:lvl1pPr>
          </a:lstStyle>
          <a:p>
            <a:r>
              <a:rPr kumimoji="0" lang="sv-SE" smtClean="0"/>
              <a:t>Klicka här för att ändra format</a:t>
            </a:r>
            <a:endParaRPr kumimoji="0" lang="en-US"/>
          </a:p>
        </p:txBody>
      </p:sp>
      <p:sp>
        <p:nvSpPr>
          <p:cNvPr id="9" name="Underrubrik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sv-SE" smtClean="0"/>
              <a:t>Klicka här för att ändra format på underrubrik i bakgrunden</a:t>
            </a:r>
            <a:endParaRPr kumimoji="0" lang="en-US"/>
          </a:p>
        </p:txBody>
      </p:sp>
      <p:sp>
        <p:nvSpPr>
          <p:cNvPr id="28" name="Platshållare för datum 27"/>
          <p:cNvSpPr>
            <a:spLocks noGrp="1"/>
          </p:cNvSpPr>
          <p:nvPr>
            <p:ph type="dt" sz="half" idx="10"/>
          </p:nvPr>
        </p:nvSpPr>
        <p:spPr>
          <a:xfrm>
            <a:off x="1371600" y="6012656"/>
            <a:ext cx="5791200" cy="365125"/>
          </a:xfrm>
        </p:spPr>
        <p:txBody>
          <a:bodyPr tIns="0" bIns="0" anchor="t"/>
          <a:lstStyle>
            <a:lvl1pPr algn="r">
              <a:defRPr sz="1000"/>
            </a:lvl1pPr>
          </a:lstStyle>
          <a:p>
            <a:fld id="{F281674F-B25E-4FFB-AA52-5C444D40C581}" type="datetimeFigureOut">
              <a:rPr lang="sv-SE" smtClean="0"/>
              <a:pPr/>
              <a:t>2016-05-07</a:t>
            </a:fld>
            <a:endParaRPr lang="sv-SE"/>
          </a:p>
        </p:txBody>
      </p:sp>
      <p:sp>
        <p:nvSpPr>
          <p:cNvPr id="17" name="Platshållare för sidfot 16"/>
          <p:cNvSpPr>
            <a:spLocks noGrp="1"/>
          </p:cNvSpPr>
          <p:nvPr>
            <p:ph type="ftr" sz="quarter" idx="11"/>
          </p:nvPr>
        </p:nvSpPr>
        <p:spPr>
          <a:xfrm>
            <a:off x="1371600" y="5650704"/>
            <a:ext cx="5791200" cy="365125"/>
          </a:xfrm>
        </p:spPr>
        <p:txBody>
          <a:bodyPr tIns="0" bIns="0" anchor="b"/>
          <a:lstStyle>
            <a:lvl1pPr algn="r">
              <a:defRPr sz="1100"/>
            </a:lvl1pPr>
          </a:lstStyle>
          <a:p>
            <a:endParaRPr lang="sv-SE"/>
          </a:p>
        </p:txBody>
      </p:sp>
      <p:sp>
        <p:nvSpPr>
          <p:cNvPr id="29" name="Platshållare för bildnumm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79EA7159-67F5-48D0-8123-3C56832FF334}" type="slidenum">
              <a:rPr lang="sv-SE" smtClean="0"/>
              <a:pPr/>
              <a:t>‹#›</a:t>
            </a:fld>
            <a:endParaRPr lang="sv-SE"/>
          </a:p>
        </p:txBody>
      </p:sp>
    </p:spTree>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457200" y="267494"/>
            <a:ext cx="8229600" cy="1399032"/>
          </a:xfrm>
        </p:spPr>
        <p:txBody>
          <a:bodyPr/>
          <a:lstStyle/>
          <a:p>
            <a:r>
              <a:rPr kumimoji="0" lang="sv-SE" smtClean="0"/>
              <a:t>Klicka här för att ändra format</a:t>
            </a:r>
            <a:endParaRPr kumimoji="0" lang="en-US"/>
          </a:p>
        </p:txBody>
      </p:sp>
      <p:sp>
        <p:nvSpPr>
          <p:cNvPr id="3" name="Platshållare för innehåll 2"/>
          <p:cNvSpPr>
            <a:spLocks noGrp="1"/>
          </p:cNvSpPr>
          <p:nvPr>
            <p:ph idx="1"/>
          </p:nvPr>
        </p:nvSpPr>
        <p:spPr>
          <a:xfrm>
            <a:off x="457200" y="1882808"/>
            <a:ext cx="8229600" cy="4572000"/>
          </a:xfrm>
        </p:spPr>
        <p:txBody>
          <a:bodyPr/>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4" name="Platshållare för datum 3"/>
          <p:cNvSpPr>
            <a:spLocks noGrp="1"/>
          </p:cNvSpPr>
          <p:nvPr>
            <p:ph type="dt" sz="half" idx="10"/>
          </p:nvPr>
        </p:nvSpPr>
        <p:spPr>
          <a:xfrm>
            <a:off x="4791456" y="6480048"/>
            <a:ext cx="2133600" cy="301752"/>
          </a:xfrm>
        </p:spPr>
        <p:txBody>
          <a:bodyPr/>
          <a:lstStyle/>
          <a:p>
            <a:fld id="{F281674F-B25E-4FFB-AA52-5C444D40C581}" type="datetimeFigureOut">
              <a:rPr lang="sv-SE" smtClean="0"/>
              <a:pPr/>
              <a:t>2016-05-07</a:t>
            </a:fld>
            <a:endParaRPr lang="sv-SE"/>
          </a:p>
        </p:txBody>
      </p:sp>
      <p:sp>
        <p:nvSpPr>
          <p:cNvPr id="5" name="Platshållare för sidfot 4"/>
          <p:cNvSpPr>
            <a:spLocks noGrp="1"/>
          </p:cNvSpPr>
          <p:nvPr>
            <p:ph type="ftr" sz="quarter" idx="11"/>
          </p:nvPr>
        </p:nvSpPr>
        <p:spPr>
          <a:xfrm>
            <a:off x="457200" y="6480969"/>
            <a:ext cx="4260056" cy="300831"/>
          </a:xfrm>
        </p:spPr>
        <p:txBody>
          <a:bodyPr/>
          <a:lstStyle/>
          <a:p>
            <a:endParaRPr lang="sv-SE"/>
          </a:p>
        </p:txBody>
      </p:sp>
      <p:sp>
        <p:nvSpPr>
          <p:cNvPr id="6" name="Platshållare för bildnummer 5"/>
          <p:cNvSpPr>
            <a:spLocks noGrp="1"/>
          </p:cNvSpPr>
          <p:nvPr>
            <p:ph type="sldNum" sz="quarter" idx="12"/>
          </p:nvPr>
        </p:nvSpPr>
        <p:spPr/>
        <p:txBody>
          <a:bodyPr/>
          <a:lstStyle/>
          <a:p>
            <a:fld id="{79EA7159-67F5-48D0-8123-3C56832FF334}" type="slidenum">
              <a:rPr lang="sv-SE" smtClean="0"/>
              <a:pPr/>
              <a:t>‹#›</a:t>
            </a:fld>
            <a:endParaRPr lang="sv-SE"/>
          </a:p>
        </p:txBody>
      </p:sp>
    </p:spTree>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Avsnittsrubrik">
    <p:bg>
      <p:bgRef idx="1002">
        <a:schemeClr val="bg1"/>
      </p:bgRef>
    </p:bg>
    <p:spTree>
      <p:nvGrpSpPr>
        <p:cNvPr id="1" name=""/>
        <p:cNvGrpSpPr/>
        <p:nvPr/>
      </p:nvGrpSpPr>
      <p:grpSpPr>
        <a:xfrm>
          <a:off x="0" y="0"/>
          <a:ext cx="0" cy="0"/>
          <a:chOff x="0" y="0"/>
          <a:chExt cx="0" cy="0"/>
        </a:xfrm>
      </p:grpSpPr>
      <p:sp>
        <p:nvSpPr>
          <p:cNvPr id="9" name="Rätvinklig triangel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Likbent triangel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Platshållare för datum 3"/>
          <p:cNvSpPr>
            <a:spLocks noGrp="1"/>
          </p:cNvSpPr>
          <p:nvPr>
            <p:ph type="dt" sz="half" idx="10"/>
          </p:nvPr>
        </p:nvSpPr>
        <p:spPr>
          <a:xfrm>
            <a:off x="6955632" y="6477000"/>
            <a:ext cx="2133600" cy="304800"/>
          </a:xfrm>
        </p:spPr>
        <p:txBody>
          <a:bodyPr/>
          <a:lstStyle/>
          <a:p>
            <a:fld id="{F281674F-B25E-4FFB-AA52-5C444D40C581}" type="datetimeFigureOut">
              <a:rPr lang="sv-SE" smtClean="0"/>
              <a:pPr/>
              <a:t>2016-05-07</a:t>
            </a:fld>
            <a:endParaRPr lang="sv-SE"/>
          </a:p>
        </p:txBody>
      </p:sp>
      <p:sp>
        <p:nvSpPr>
          <p:cNvPr id="5" name="Platshållare för sidfot 4"/>
          <p:cNvSpPr>
            <a:spLocks noGrp="1"/>
          </p:cNvSpPr>
          <p:nvPr>
            <p:ph type="ftr" sz="quarter" idx="11"/>
          </p:nvPr>
        </p:nvSpPr>
        <p:spPr>
          <a:xfrm>
            <a:off x="2619376" y="6480969"/>
            <a:ext cx="4260056" cy="300831"/>
          </a:xfrm>
        </p:spPr>
        <p:txBody>
          <a:bodyPr/>
          <a:lstStyle/>
          <a:p>
            <a:endParaRPr lang="sv-SE"/>
          </a:p>
        </p:txBody>
      </p:sp>
      <p:sp>
        <p:nvSpPr>
          <p:cNvPr id="6" name="Platshållare för bildnummer 5"/>
          <p:cNvSpPr>
            <a:spLocks noGrp="1"/>
          </p:cNvSpPr>
          <p:nvPr>
            <p:ph type="sldNum" sz="quarter" idx="12"/>
          </p:nvPr>
        </p:nvSpPr>
        <p:spPr>
          <a:xfrm>
            <a:off x="8451056" y="809624"/>
            <a:ext cx="502920" cy="300831"/>
          </a:xfrm>
        </p:spPr>
        <p:txBody>
          <a:bodyPr/>
          <a:lstStyle/>
          <a:p>
            <a:fld id="{79EA7159-67F5-48D0-8123-3C56832FF334}" type="slidenum">
              <a:rPr lang="sv-SE" smtClean="0"/>
              <a:pPr/>
              <a:t>‹#›</a:t>
            </a:fld>
            <a:endParaRPr lang="sv-SE"/>
          </a:p>
        </p:txBody>
      </p:sp>
      <p:cxnSp>
        <p:nvCxnSpPr>
          <p:cNvPr id="11" name="Rak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Rak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Rubrik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sv-SE" smtClean="0"/>
              <a:t>Klicka här för att ändra format</a:t>
            </a:r>
            <a:endParaRPr kumimoji="0" lang="en-US"/>
          </a:p>
        </p:txBody>
      </p:sp>
      <p:sp>
        <p:nvSpPr>
          <p:cNvPr id="3" name="Platshållare för text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sv-SE" smtClean="0"/>
              <a:t>Klicka här för att ändra format på bakgrundstexten</a:t>
            </a:r>
          </a:p>
        </p:txBody>
      </p:sp>
    </p:spTree>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marL="0" algn="l">
              <a:defRPr/>
            </a:lvl1pPr>
          </a:lstStyle>
          <a:p>
            <a:r>
              <a:rPr kumimoji="0" lang="sv-SE" smtClean="0"/>
              <a:t>Klicka här för att ändra format</a:t>
            </a:r>
            <a:endParaRPr kumimoji="0" lang="en-US"/>
          </a:p>
        </p:txBody>
      </p:sp>
      <p:sp>
        <p:nvSpPr>
          <p:cNvPr id="3" name="Platshållare för innehåll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4" name="Platshållare för innehåll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5" name="Platshållare för datum 4"/>
          <p:cNvSpPr>
            <a:spLocks noGrp="1"/>
          </p:cNvSpPr>
          <p:nvPr>
            <p:ph type="dt" sz="half" idx="10"/>
          </p:nvPr>
        </p:nvSpPr>
        <p:spPr>
          <a:xfrm>
            <a:off x="4791456" y="6480969"/>
            <a:ext cx="2133600" cy="301752"/>
          </a:xfrm>
        </p:spPr>
        <p:txBody>
          <a:bodyPr/>
          <a:lstStyle/>
          <a:p>
            <a:fld id="{F281674F-B25E-4FFB-AA52-5C444D40C581}" type="datetimeFigureOut">
              <a:rPr lang="sv-SE" smtClean="0"/>
              <a:pPr/>
              <a:t>2016-05-07</a:t>
            </a:fld>
            <a:endParaRPr lang="sv-SE"/>
          </a:p>
        </p:txBody>
      </p:sp>
      <p:sp>
        <p:nvSpPr>
          <p:cNvPr id="6" name="Platshållare för sidfot 5"/>
          <p:cNvSpPr>
            <a:spLocks noGrp="1"/>
          </p:cNvSpPr>
          <p:nvPr>
            <p:ph type="ftr" sz="quarter" idx="11"/>
          </p:nvPr>
        </p:nvSpPr>
        <p:spPr>
          <a:xfrm>
            <a:off x="457200" y="6480969"/>
            <a:ext cx="4260056" cy="301752"/>
          </a:xfrm>
        </p:spPr>
        <p:txBody>
          <a:bodyPr/>
          <a:lstStyle/>
          <a:p>
            <a:endParaRPr lang="sv-SE"/>
          </a:p>
        </p:txBody>
      </p:sp>
      <p:sp>
        <p:nvSpPr>
          <p:cNvPr id="7" name="Platshållare för bildnummer 6"/>
          <p:cNvSpPr>
            <a:spLocks noGrp="1"/>
          </p:cNvSpPr>
          <p:nvPr>
            <p:ph type="sldNum" sz="quarter" idx="12"/>
          </p:nvPr>
        </p:nvSpPr>
        <p:spPr>
          <a:xfrm>
            <a:off x="7589520" y="6480969"/>
            <a:ext cx="502920" cy="301752"/>
          </a:xfrm>
        </p:spPr>
        <p:txBody>
          <a:bodyPr/>
          <a:lstStyle/>
          <a:p>
            <a:fld id="{79EA7159-67F5-48D0-8123-3C56832FF334}" type="slidenum">
              <a:rPr lang="sv-SE" smtClean="0"/>
              <a:pPr/>
              <a:t>‹#›</a:t>
            </a:fld>
            <a:endParaRPr lang="sv-SE"/>
          </a:p>
        </p:txBody>
      </p:sp>
    </p:spTree>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Jämförelse">
    <p:bg>
      <p:bgRef idx="1002">
        <a:schemeClr val="bg2"/>
      </p:bgRef>
    </p:bg>
    <p:spTree>
      <p:nvGrpSpPr>
        <p:cNvPr id="1" name=""/>
        <p:cNvGrpSpPr/>
        <p:nvPr/>
      </p:nvGrpSpPr>
      <p:grpSpPr>
        <a:xfrm>
          <a:off x="0" y="0"/>
          <a:ext cx="0" cy="0"/>
          <a:chOff x="0" y="0"/>
          <a:chExt cx="0" cy="0"/>
        </a:xfrm>
      </p:grpSpPr>
      <p:sp>
        <p:nvSpPr>
          <p:cNvPr id="2" name="Rubrik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sv-SE" smtClean="0"/>
              <a:t>Klicka här för att ändra format</a:t>
            </a:r>
            <a:endParaRPr kumimoji="0" lang="en-US"/>
          </a:p>
        </p:txBody>
      </p:sp>
      <p:sp>
        <p:nvSpPr>
          <p:cNvPr id="3" name="Platshållare för text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sv-SE" smtClean="0"/>
              <a:t>Klicka här för att ändra format på bakgrundstexten</a:t>
            </a:r>
          </a:p>
        </p:txBody>
      </p:sp>
      <p:sp>
        <p:nvSpPr>
          <p:cNvPr id="4" name="Platshållare för text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sv-SE" smtClean="0"/>
              <a:t>Klicka här för att ändra format på bakgrundstexten</a:t>
            </a:r>
          </a:p>
        </p:txBody>
      </p:sp>
      <p:sp>
        <p:nvSpPr>
          <p:cNvPr id="5" name="Platshållare för innehåll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6" name="Platshållare för innehåll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7" name="Platshållare för datum 6"/>
          <p:cNvSpPr>
            <a:spLocks noGrp="1"/>
          </p:cNvSpPr>
          <p:nvPr>
            <p:ph type="dt" sz="half" idx="10"/>
          </p:nvPr>
        </p:nvSpPr>
        <p:spPr>
          <a:xfrm>
            <a:off x="4791456" y="6480969"/>
            <a:ext cx="2130552" cy="301752"/>
          </a:xfrm>
        </p:spPr>
        <p:txBody>
          <a:bodyPr/>
          <a:lstStyle/>
          <a:p>
            <a:fld id="{F281674F-B25E-4FFB-AA52-5C444D40C581}" type="datetimeFigureOut">
              <a:rPr lang="sv-SE" smtClean="0"/>
              <a:pPr/>
              <a:t>2016-05-07</a:t>
            </a:fld>
            <a:endParaRPr lang="sv-SE"/>
          </a:p>
        </p:txBody>
      </p:sp>
      <p:sp>
        <p:nvSpPr>
          <p:cNvPr id="8" name="Platshållare för sidfot 7"/>
          <p:cNvSpPr>
            <a:spLocks noGrp="1"/>
          </p:cNvSpPr>
          <p:nvPr>
            <p:ph type="ftr" sz="quarter" idx="11"/>
          </p:nvPr>
        </p:nvSpPr>
        <p:spPr>
          <a:xfrm>
            <a:off x="457200" y="6480969"/>
            <a:ext cx="4261104" cy="301752"/>
          </a:xfrm>
        </p:spPr>
        <p:txBody>
          <a:bodyPr/>
          <a:lstStyle/>
          <a:p>
            <a:endParaRPr lang="sv-SE"/>
          </a:p>
        </p:txBody>
      </p:sp>
      <p:sp>
        <p:nvSpPr>
          <p:cNvPr id="9" name="Platshållare för bildnummer 8"/>
          <p:cNvSpPr>
            <a:spLocks noGrp="1"/>
          </p:cNvSpPr>
          <p:nvPr>
            <p:ph type="sldNum" sz="quarter" idx="12"/>
          </p:nvPr>
        </p:nvSpPr>
        <p:spPr>
          <a:xfrm>
            <a:off x="7589520" y="6483096"/>
            <a:ext cx="502920" cy="301752"/>
          </a:xfrm>
        </p:spPr>
        <p:txBody>
          <a:bodyPr/>
          <a:lstStyle>
            <a:lvl1pPr algn="ctr">
              <a:defRPr/>
            </a:lvl1pPr>
          </a:lstStyle>
          <a:p>
            <a:fld id="{79EA7159-67F5-48D0-8123-3C56832FF334}" type="slidenum">
              <a:rPr lang="sv-SE" smtClean="0"/>
              <a:pPr/>
              <a:t>‹#›</a:t>
            </a:fld>
            <a:endParaRPr lang="sv-SE"/>
          </a:p>
        </p:txBody>
      </p:sp>
    </p:spTree>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b="0"/>
            </a:lvl1pPr>
          </a:lstStyle>
          <a:p>
            <a:r>
              <a:rPr kumimoji="0" lang="sv-SE" smtClean="0"/>
              <a:t>Klicka här för att ändra format</a:t>
            </a:r>
            <a:endParaRPr kumimoji="0" lang="en-US"/>
          </a:p>
        </p:txBody>
      </p:sp>
      <p:sp>
        <p:nvSpPr>
          <p:cNvPr id="3" name="Platshållare för datum 2"/>
          <p:cNvSpPr>
            <a:spLocks noGrp="1"/>
          </p:cNvSpPr>
          <p:nvPr>
            <p:ph type="dt" sz="half" idx="10"/>
          </p:nvPr>
        </p:nvSpPr>
        <p:spPr/>
        <p:txBody>
          <a:bodyPr/>
          <a:lstStyle/>
          <a:p>
            <a:fld id="{F281674F-B25E-4FFB-AA52-5C444D40C581}" type="datetimeFigureOut">
              <a:rPr lang="sv-SE" smtClean="0"/>
              <a:pPr/>
              <a:t>2016-05-07</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79EA7159-67F5-48D0-8123-3C56832FF334}" type="slidenum">
              <a:rPr lang="sv-SE" smtClean="0"/>
              <a:pPr/>
              <a:t>‹#›</a:t>
            </a:fld>
            <a:endParaRPr lang="sv-SE"/>
          </a:p>
        </p:txBody>
      </p:sp>
    </p:spTree>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4791456" y="6480969"/>
            <a:ext cx="2133600" cy="301752"/>
          </a:xfrm>
        </p:spPr>
        <p:txBody>
          <a:bodyPr/>
          <a:lstStyle/>
          <a:p>
            <a:fld id="{F281674F-B25E-4FFB-AA52-5C444D40C581}" type="datetimeFigureOut">
              <a:rPr lang="sv-SE" smtClean="0"/>
              <a:pPr/>
              <a:t>2016-05-07</a:t>
            </a:fld>
            <a:endParaRPr lang="sv-SE"/>
          </a:p>
        </p:txBody>
      </p:sp>
      <p:sp>
        <p:nvSpPr>
          <p:cNvPr id="3" name="Platshållare för sidfot 2"/>
          <p:cNvSpPr>
            <a:spLocks noGrp="1"/>
          </p:cNvSpPr>
          <p:nvPr>
            <p:ph type="ftr" sz="quarter" idx="11"/>
          </p:nvPr>
        </p:nvSpPr>
        <p:spPr>
          <a:xfrm>
            <a:off x="457200" y="6481890"/>
            <a:ext cx="4260056" cy="300831"/>
          </a:xfrm>
        </p:spPr>
        <p:txBody>
          <a:bodyPr/>
          <a:lstStyle/>
          <a:p>
            <a:endParaRPr lang="sv-SE"/>
          </a:p>
        </p:txBody>
      </p:sp>
      <p:sp>
        <p:nvSpPr>
          <p:cNvPr id="4" name="Platshållare för bildnummer 3"/>
          <p:cNvSpPr>
            <a:spLocks noGrp="1"/>
          </p:cNvSpPr>
          <p:nvPr>
            <p:ph type="sldNum" sz="quarter" idx="12"/>
          </p:nvPr>
        </p:nvSpPr>
        <p:spPr>
          <a:xfrm>
            <a:off x="7589520" y="6480969"/>
            <a:ext cx="502920" cy="301752"/>
          </a:xfrm>
        </p:spPr>
        <p:txBody>
          <a:bodyPr/>
          <a:lstStyle/>
          <a:p>
            <a:fld id="{79EA7159-67F5-48D0-8123-3C56832FF334}" type="slidenum">
              <a:rPr lang="sv-SE" smtClean="0"/>
              <a:pPr/>
              <a:t>‹#›</a:t>
            </a:fld>
            <a:endParaRPr lang="sv-SE"/>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0"/>
          </p:nvPr>
        </p:nvSpPr>
        <p:spPr/>
        <p:txBody>
          <a:bodyPr/>
          <a:lstStyle/>
          <a:p>
            <a:fld id="{F281674F-B25E-4FFB-AA52-5C444D40C581}" type="datetimeFigureOut">
              <a:rPr lang="sv-SE" smtClean="0"/>
              <a:pPr/>
              <a:t>2016-05-07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9EA7159-67F5-48D0-8123-3C56832FF334}" type="slidenum">
              <a:rPr lang="sv-SE" smtClean="0"/>
              <a:pPr/>
              <a:t>‹#›</a:t>
            </a:fld>
            <a:endParaRPr lang="sv-SE"/>
          </a:p>
        </p:txBody>
      </p:sp>
    </p:spTree>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Innehåll med bildtext">
    <p:bg>
      <p:bgRef idx="1002">
        <a:schemeClr val="bg2"/>
      </p:bgRef>
    </p:bg>
    <p:spTree>
      <p:nvGrpSpPr>
        <p:cNvPr id="1" name=""/>
        <p:cNvGrpSpPr/>
        <p:nvPr/>
      </p:nvGrpSpPr>
      <p:grpSpPr>
        <a:xfrm>
          <a:off x="0" y="0"/>
          <a:ext cx="0" cy="0"/>
          <a:chOff x="0" y="0"/>
          <a:chExt cx="0" cy="0"/>
        </a:xfrm>
      </p:grpSpPr>
      <p:sp>
        <p:nvSpPr>
          <p:cNvPr id="2" name="Rubrik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sv-SE" smtClean="0"/>
              <a:t>Klicka här för att ändra format</a:t>
            </a:r>
            <a:endParaRPr kumimoji="0" lang="en-US"/>
          </a:p>
        </p:txBody>
      </p:sp>
      <p:sp>
        <p:nvSpPr>
          <p:cNvPr id="3" name="Platshållare för text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sv-SE" smtClean="0"/>
              <a:t>Klicka här för att ändra format på bakgrundstexten</a:t>
            </a:r>
          </a:p>
        </p:txBody>
      </p:sp>
      <p:sp>
        <p:nvSpPr>
          <p:cNvPr id="4" name="Platshållare för innehåll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5" name="Platshållare för datum 4"/>
          <p:cNvSpPr>
            <a:spLocks noGrp="1"/>
          </p:cNvSpPr>
          <p:nvPr>
            <p:ph type="dt" sz="half" idx="10"/>
          </p:nvPr>
        </p:nvSpPr>
        <p:spPr>
          <a:xfrm>
            <a:off x="6278976" y="6556248"/>
            <a:ext cx="2133600" cy="301752"/>
          </a:xfrm>
        </p:spPr>
        <p:txBody>
          <a:bodyPr/>
          <a:lstStyle>
            <a:lvl1pPr>
              <a:defRPr sz="900"/>
            </a:lvl1pPr>
          </a:lstStyle>
          <a:p>
            <a:fld id="{F281674F-B25E-4FFB-AA52-5C444D40C581}" type="datetimeFigureOut">
              <a:rPr lang="sv-SE" smtClean="0"/>
              <a:pPr/>
              <a:t>2016-05-07</a:t>
            </a:fld>
            <a:endParaRPr lang="sv-SE"/>
          </a:p>
        </p:txBody>
      </p:sp>
      <p:sp>
        <p:nvSpPr>
          <p:cNvPr id="6" name="Platshållare för sidfot 5"/>
          <p:cNvSpPr>
            <a:spLocks noGrp="1"/>
          </p:cNvSpPr>
          <p:nvPr>
            <p:ph type="ftr" sz="quarter" idx="11"/>
          </p:nvPr>
        </p:nvSpPr>
        <p:spPr>
          <a:xfrm>
            <a:off x="1135856" y="6556248"/>
            <a:ext cx="5143120" cy="301752"/>
          </a:xfrm>
        </p:spPr>
        <p:txBody>
          <a:bodyPr/>
          <a:lstStyle>
            <a:lvl1pPr>
              <a:defRPr sz="900"/>
            </a:lvl1pPr>
          </a:lstStyle>
          <a:p>
            <a:endParaRPr lang="sv-SE"/>
          </a:p>
        </p:txBody>
      </p:sp>
      <p:sp>
        <p:nvSpPr>
          <p:cNvPr id="7" name="Platshållare för bildnummer 6"/>
          <p:cNvSpPr>
            <a:spLocks noGrp="1"/>
          </p:cNvSpPr>
          <p:nvPr>
            <p:ph type="sldNum" sz="quarter" idx="12"/>
          </p:nvPr>
        </p:nvSpPr>
        <p:spPr>
          <a:xfrm>
            <a:off x="8410576" y="6556248"/>
            <a:ext cx="502920" cy="301752"/>
          </a:xfrm>
        </p:spPr>
        <p:txBody>
          <a:bodyPr/>
          <a:lstStyle>
            <a:lvl1pPr>
              <a:defRPr sz="900"/>
            </a:lvl1pPr>
          </a:lstStyle>
          <a:p>
            <a:fld id="{79EA7159-67F5-48D0-8123-3C56832FF334}" type="slidenum">
              <a:rPr lang="sv-SE" smtClean="0"/>
              <a:pPr/>
              <a:t>‹#›</a:t>
            </a:fld>
            <a:endParaRPr lang="sv-SE"/>
          </a:p>
        </p:txBody>
      </p:sp>
    </p:spTree>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Bild med bildtext">
    <p:bg>
      <p:bgRef idx="1002">
        <a:schemeClr val="bg1"/>
      </p:bgRef>
    </p:bg>
    <p:spTree>
      <p:nvGrpSpPr>
        <p:cNvPr id="1" name=""/>
        <p:cNvGrpSpPr/>
        <p:nvPr/>
      </p:nvGrpSpPr>
      <p:grpSpPr>
        <a:xfrm>
          <a:off x="0" y="0"/>
          <a:ext cx="0" cy="0"/>
          <a:chOff x="0" y="0"/>
          <a:chExt cx="0" cy="0"/>
        </a:xfrm>
      </p:grpSpPr>
      <p:sp>
        <p:nvSpPr>
          <p:cNvPr id="2" name="Rubrik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sv-SE" smtClean="0"/>
              <a:t>Klicka här för att ändra format</a:t>
            </a:r>
            <a:endParaRPr kumimoji="0" lang="en-US"/>
          </a:p>
        </p:txBody>
      </p:sp>
      <p:sp>
        <p:nvSpPr>
          <p:cNvPr id="3" name="Platshållare för bild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sv-SE" smtClean="0"/>
              <a:t>Klicka på ikonen för att lägga till en bild</a:t>
            </a:r>
            <a:endParaRPr kumimoji="0" lang="en-US" dirty="0"/>
          </a:p>
        </p:txBody>
      </p:sp>
      <p:sp>
        <p:nvSpPr>
          <p:cNvPr id="4" name="Platshållare för text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sv-SE" smtClean="0"/>
              <a:t>Klicka här för att ändra format på bakgrundstexten</a:t>
            </a:r>
          </a:p>
        </p:txBody>
      </p:sp>
      <p:sp>
        <p:nvSpPr>
          <p:cNvPr id="5" name="Platshållare för datum 4"/>
          <p:cNvSpPr>
            <a:spLocks noGrp="1"/>
          </p:cNvSpPr>
          <p:nvPr>
            <p:ph type="dt" sz="half" idx="10"/>
          </p:nvPr>
        </p:nvSpPr>
        <p:spPr>
          <a:xfrm>
            <a:off x="6108192" y="6556248"/>
            <a:ext cx="2103120" cy="301752"/>
          </a:xfrm>
        </p:spPr>
        <p:txBody>
          <a:bodyPr/>
          <a:lstStyle>
            <a:lvl1pPr>
              <a:defRPr sz="900"/>
            </a:lvl1pPr>
          </a:lstStyle>
          <a:p>
            <a:fld id="{F281674F-B25E-4FFB-AA52-5C444D40C581}" type="datetimeFigureOut">
              <a:rPr lang="sv-SE" smtClean="0"/>
              <a:pPr/>
              <a:t>2016-05-07</a:t>
            </a:fld>
            <a:endParaRPr lang="sv-SE"/>
          </a:p>
        </p:txBody>
      </p:sp>
      <p:sp>
        <p:nvSpPr>
          <p:cNvPr id="6" name="Platshållare för sidfot 5"/>
          <p:cNvSpPr>
            <a:spLocks noGrp="1"/>
          </p:cNvSpPr>
          <p:nvPr>
            <p:ph type="ftr" sz="quarter" idx="11"/>
          </p:nvPr>
        </p:nvSpPr>
        <p:spPr>
          <a:xfrm>
            <a:off x="1170432" y="6557169"/>
            <a:ext cx="4948072" cy="301752"/>
          </a:xfrm>
        </p:spPr>
        <p:txBody>
          <a:bodyPr/>
          <a:lstStyle>
            <a:lvl1pPr>
              <a:defRPr sz="900"/>
            </a:lvl1pPr>
          </a:lstStyle>
          <a:p>
            <a:endParaRPr lang="sv-SE"/>
          </a:p>
        </p:txBody>
      </p:sp>
      <p:sp>
        <p:nvSpPr>
          <p:cNvPr id="7" name="Platshållare för bildnummer 6"/>
          <p:cNvSpPr>
            <a:spLocks noGrp="1"/>
          </p:cNvSpPr>
          <p:nvPr>
            <p:ph type="sldNum" sz="quarter" idx="12"/>
          </p:nvPr>
        </p:nvSpPr>
        <p:spPr>
          <a:xfrm>
            <a:off x="8217192" y="6556248"/>
            <a:ext cx="365760" cy="301752"/>
          </a:xfrm>
        </p:spPr>
        <p:txBody>
          <a:bodyPr/>
          <a:lstStyle>
            <a:lvl1pPr algn="ctr">
              <a:defRPr sz="900"/>
            </a:lvl1pPr>
          </a:lstStyle>
          <a:p>
            <a:fld id="{79EA7159-67F5-48D0-8123-3C56832FF334}" type="slidenum">
              <a:rPr lang="sv-SE" smtClean="0"/>
              <a:pPr/>
              <a:t>‹#›</a:t>
            </a:fld>
            <a:endParaRPr lang="sv-SE"/>
          </a:p>
        </p:txBody>
      </p:sp>
    </p:spTree>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kumimoji="0" lang="sv-SE" smtClean="0"/>
              <a:t>Klicka här för att ändra format</a:t>
            </a:r>
            <a:endParaRPr kumimoji="0" lang="en-US"/>
          </a:p>
        </p:txBody>
      </p:sp>
      <p:sp>
        <p:nvSpPr>
          <p:cNvPr id="3" name="Platshållare för lodrät text 2"/>
          <p:cNvSpPr>
            <a:spLocks noGrp="1"/>
          </p:cNvSpPr>
          <p:nvPr>
            <p:ph type="body" orient="vert" idx="1"/>
          </p:nvPr>
        </p:nvSpPr>
        <p:spPr/>
        <p:txBody>
          <a:bodyPr vert="eaVert"/>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4" name="Platshållare för datum 3"/>
          <p:cNvSpPr>
            <a:spLocks noGrp="1"/>
          </p:cNvSpPr>
          <p:nvPr>
            <p:ph type="dt" sz="half" idx="10"/>
          </p:nvPr>
        </p:nvSpPr>
        <p:spPr/>
        <p:txBody>
          <a:bodyPr/>
          <a:lstStyle/>
          <a:p>
            <a:fld id="{F281674F-B25E-4FFB-AA52-5C444D40C581}" type="datetimeFigureOut">
              <a:rPr lang="sv-SE" smtClean="0"/>
              <a:pPr/>
              <a:t>2016-05-07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9EA7159-67F5-48D0-8123-3C56832FF334}" type="slidenum">
              <a:rPr lang="sv-SE" smtClean="0"/>
              <a:pPr/>
              <a:t>‹#›</a:t>
            </a:fld>
            <a:endParaRPr lang="sv-SE"/>
          </a:p>
        </p:txBody>
      </p:sp>
    </p:spTree>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781800" y="381000"/>
            <a:ext cx="1905000" cy="5486400"/>
          </a:xfrm>
        </p:spPr>
        <p:txBody>
          <a:bodyPr vert="eaVert"/>
          <a:lstStyle/>
          <a:p>
            <a:r>
              <a:rPr kumimoji="0" lang="sv-SE" smtClean="0"/>
              <a:t>Klicka här för att ändra format</a:t>
            </a:r>
            <a:endParaRPr kumimoji="0" lang="en-US"/>
          </a:p>
        </p:txBody>
      </p:sp>
      <p:sp>
        <p:nvSpPr>
          <p:cNvPr id="3" name="Platshållare för lodrät text 2"/>
          <p:cNvSpPr>
            <a:spLocks noGrp="1"/>
          </p:cNvSpPr>
          <p:nvPr>
            <p:ph type="body" orient="vert" idx="1"/>
          </p:nvPr>
        </p:nvSpPr>
        <p:spPr>
          <a:xfrm>
            <a:off x="457200" y="381000"/>
            <a:ext cx="6248400" cy="5486400"/>
          </a:xfrm>
        </p:spPr>
        <p:txBody>
          <a:bodyPr vert="eaVert"/>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4" name="Platshållare för datum 3"/>
          <p:cNvSpPr>
            <a:spLocks noGrp="1"/>
          </p:cNvSpPr>
          <p:nvPr>
            <p:ph type="dt" sz="half" idx="10"/>
          </p:nvPr>
        </p:nvSpPr>
        <p:spPr/>
        <p:txBody>
          <a:bodyPr/>
          <a:lstStyle/>
          <a:p>
            <a:fld id="{F281674F-B25E-4FFB-AA52-5C444D40C581}" type="datetimeFigureOut">
              <a:rPr lang="sv-SE" smtClean="0"/>
              <a:pPr/>
              <a:t>2016-05-07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9EA7159-67F5-48D0-8123-3C56832FF334}" type="slidenum">
              <a:rPr lang="sv-SE" smtClean="0"/>
              <a:pPr/>
              <a:t>‹#›</a:t>
            </a:fld>
            <a:endParaRPr lang="sv-SE"/>
          </a:p>
        </p:txBody>
      </p:sp>
    </p:spTree>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F281674F-B25E-4FFB-AA52-5C444D40C581}" type="datetimeFigureOut">
              <a:rPr lang="sv-SE" smtClean="0">
                <a:solidFill>
                  <a:prstClr val="black">
                    <a:tint val="75000"/>
                  </a:prstClr>
                </a:solidFill>
              </a:rPr>
              <a:pPr/>
              <a:t>2016-05-07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79EA7159-67F5-48D0-8123-3C56832FF33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796312042"/>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0"/>
          </p:nvPr>
        </p:nvSpPr>
        <p:spPr/>
        <p:txBody>
          <a:bodyPr/>
          <a:lstStyle/>
          <a:p>
            <a:fld id="{F281674F-B25E-4FFB-AA52-5C444D40C581}" type="datetimeFigureOut">
              <a:rPr lang="sv-SE" smtClean="0">
                <a:solidFill>
                  <a:prstClr val="black">
                    <a:tint val="75000"/>
                  </a:prstClr>
                </a:solidFill>
              </a:rPr>
              <a:pPr/>
              <a:t>2016-05-07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79EA7159-67F5-48D0-8123-3C56832FF33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85810791"/>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F281674F-B25E-4FFB-AA52-5C444D40C581}" type="datetimeFigureOut">
              <a:rPr lang="sv-SE" smtClean="0">
                <a:solidFill>
                  <a:prstClr val="black">
                    <a:tint val="75000"/>
                  </a:prstClr>
                </a:solidFill>
              </a:rPr>
              <a:pPr/>
              <a:t>2016-05-07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79EA7159-67F5-48D0-8123-3C56832FF33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19383250"/>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F281674F-B25E-4FFB-AA52-5C444D40C581}" type="datetimeFigureOut">
              <a:rPr lang="sv-SE" smtClean="0">
                <a:solidFill>
                  <a:prstClr val="black">
                    <a:tint val="75000"/>
                  </a:prstClr>
                </a:solidFill>
              </a:rPr>
              <a:pPr/>
              <a:t>2016-05-07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79EA7159-67F5-48D0-8123-3C56832FF33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446957848"/>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F281674F-B25E-4FFB-AA52-5C444D40C581}" type="datetimeFigureOut">
              <a:rPr lang="sv-SE" smtClean="0">
                <a:solidFill>
                  <a:prstClr val="black">
                    <a:tint val="75000"/>
                  </a:prstClr>
                </a:solidFill>
              </a:rPr>
              <a:pPr/>
              <a:t>2016-05-07</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79EA7159-67F5-48D0-8123-3C56832FF33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574852876"/>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F281674F-B25E-4FFB-AA52-5C444D40C581}" type="datetimeFigureOut">
              <a:rPr lang="sv-SE" smtClean="0">
                <a:solidFill>
                  <a:prstClr val="black">
                    <a:tint val="75000"/>
                  </a:prstClr>
                </a:solidFill>
              </a:rPr>
              <a:pPr/>
              <a:t>2016-05-07</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79EA7159-67F5-48D0-8123-3C56832FF33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69195175"/>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F281674F-B25E-4FFB-AA52-5C444D40C581}" type="datetimeFigureOut">
              <a:rPr lang="sv-SE" smtClean="0"/>
              <a:pPr/>
              <a:t>2016-05-07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9EA7159-67F5-48D0-8123-3C56832FF334}" type="slidenum">
              <a:rPr lang="sv-SE" smtClean="0"/>
              <a:pPr/>
              <a:t>‹#›</a:t>
            </a:fld>
            <a:endParaRPr lang="sv-SE"/>
          </a:p>
        </p:txBody>
      </p:sp>
    </p:spTree>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F281674F-B25E-4FFB-AA52-5C444D40C581}" type="datetimeFigureOut">
              <a:rPr lang="sv-SE" smtClean="0">
                <a:solidFill>
                  <a:prstClr val="black">
                    <a:tint val="75000"/>
                  </a:prstClr>
                </a:solidFill>
              </a:rPr>
              <a:pPr/>
              <a:t>2016-05-07</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79EA7159-67F5-48D0-8123-3C56832FF33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033888306"/>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281674F-B25E-4FFB-AA52-5C444D40C581}" type="datetimeFigureOut">
              <a:rPr lang="sv-SE" smtClean="0">
                <a:solidFill>
                  <a:prstClr val="black">
                    <a:tint val="75000"/>
                  </a:prstClr>
                </a:solidFill>
              </a:rPr>
              <a:pPr/>
              <a:t>2016-05-07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79EA7159-67F5-48D0-8123-3C56832FF33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409792012"/>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281674F-B25E-4FFB-AA52-5C444D40C581}" type="datetimeFigureOut">
              <a:rPr lang="sv-SE" smtClean="0">
                <a:solidFill>
                  <a:prstClr val="black">
                    <a:tint val="75000"/>
                  </a:prstClr>
                </a:solidFill>
              </a:rPr>
              <a:pPr/>
              <a:t>2016-05-07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79EA7159-67F5-48D0-8123-3C56832FF33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044393373"/>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F281674F-B25E-4FFB-AA52-5C444D40C581}" type="datetimeFigureOut">
              <a:rPr lang="sv-SE" smtClean="0">
                <a:solidFill>
                  <a:prstClr val="black">
                    <a:tint val="75000"/>
                  </a:prstClr>
                </a:solidFill>
              </a:rPr>
              <a:pPr/>
              <a:t>2016-05-07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79EA7159-67F5-48D0-8123-3C56832FF33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32398341"/>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F281674F-B25E-4FFB-AA52-5C444D40C581}" type="datetimeFigureOut">
              <a:rPr lang="sv-SE" smtClean="0">
                <a:solidFill>
                  <a:prstClr val="black">
                    <a:tint val="75000"/>
                  </a:prstClr>
                </a:solidFill>
              </a:rPr>
              <a:pPr/>
              <a:t>2016-05-07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79EA7159-67F5-48D0-8123-3C56832FF33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470436627"/>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cSld name="Rubrik, innehåll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quarter" idx="2"/>
          </p:nvPr>
        </p:nvSpPr>
        <p:spPr>
          <a:xfrm>
            <a:off x="4648200" y="1600200"/>
            <a:ext cx="4038600" cy="21859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innehåll 4"/>
          <p:cNvSpPr>
            <a:spLocks noGrp="1"/>
          </p:cNvSpPr>
          <p:nvPr>
            <p:ph sz="quarter" idx="3"/>
          </p:nvPr>
        </p:nvSpPr>
        <p:spPr>
          <a:xfrm>
            <a:off x="4648200" y="3938588"/>
            <a:ext cx="4038600" cy="218757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Rectangle 4"/>
          <p:cNvSpPr>
            <a:spLocks noGrp="1" noChangeArrowheads="1"/>
          </p:cNvSpPr>
          <p:nvPr>
            <p:ph type="dt" sz="half" idx="10"/>
          </p:nvPr>
        </p:nvSpPr>
        <p:spPr>
          <a:ln/>
        </p:spPr>
        <p:txBody>
          <a:bodyPr/>
          <a:lstStyle>
            <a:lvl1pPr>
              <a:defRPr/>
            </a:lvl1pPr>
          </a:lstStyle>
          <a:p>
            <a:pPr>
              <a:defRPr/>
            </a:pPr>
            <a:endParaRPr lang="sv-SE">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sv-SE">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9A376F0-2F0A-4178-8CDF-B03D23008C8C}" type="slidenum">
              <a:rPr lang="sv-SE">
                <a:solidFill>
                  <a:prstClr val="black">
                    <a:tint val="75000"/>
                  </a:prstClr>
                </a:solidFill>
              </a:rPr>
              <a:pPr>
                <a:defRPr/>
              </a:pPr>
              <a:t>‹#›</a:t>
            </a:fld>
            <a:endParaRPr lang="sv-SE">
              <a:solidFill>
                <a:prstClr val="black">
                  <a:tint val="75000"/>
                </a:prstClr>
              </a:solidFill>
            </a:endParaRPr>
          </a:p>
        </p:txBody>
      </p:sp>
    </p:spTree>
    <p:extLst>
      <p:ext uri="{BB962C8B-B14F-4D97-AF65-F5344CB8AC3E}">
        <p14:creationId xmlns:p14="http://schemas.microsoft.com/office/powerpoint/2010/main" val="429369371"/>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cSld name="Rubrik och fyra innehållsdelar">
    <p:spTree>
      <p:nvGrpSpPr>
        <p:cNvPr id="1" name=""/>
        <p:cNvGrpSpPr/>
        <p:nvPr/>
      </p:nvGrpSpPr>
      <p:grpSpPr>
        <a:xfrm>
          <a:off x="0" y="0"/>
          <a:ext cx="0" cy="0"/>
          <a:chOff x="0" y="0"/>
          <a:chExt cx="0" cy="0"/>
        </a:xfrm>
      </p:grpSpPr>
      <p:sp>
        <p:nvSpPr>
          <p:cNvPr id="2" name="Rubrik 1"/>
          <p:cNvSpPr>
            <a:spLocks noGrp="1"/>
          </p:cNvSpPr>
          <p:nvPr>
            <p:ph type="title" sz="quarter"/>
          </p:nvPr>
        </p:nvSpPr>
        <p:spPr>
          <a:xfrm>
            <a:off x="457200" y="274638"/>
            <a:ext cx="8229600" cy="1143000"/>
          </a:xfrm>
        </p:spPr>
        <p:txBody>
          <a:bodyPr/>
          <a:lstStyle/>
          <a:p>
            <a:r>
              <a:rPr lang="sv-SE" smtClean="0"/>
              <a:t>Klicka här för att ändra format</a:t>
            </a:r>
            <a:endParaRPr lang="sv-SE"/>
          </a:p>
        </p:txBody>
      </p:sp>
      <p:sp>
        <p:nvSpPr>
          <p:cNvPr id="3" name="Platshållare för innehåll 2"/>
          <p:cNvSpPr>
            <a:spLocks noGrp="1"/>
          </p:cNvSpPr>
          <p:nvPr>
            <p:ph sz="quarter" idx="1"/>
          </p:nvPr>
        </p:nvSpPr>
        <p:spPr>
          <a:xfrm>
            <a:off x="457200" y="1600200"/>
            <a:ext cx="4038600" cy="21859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quarter" idx="2"/>
          </p:nvPr>
        </p:nvSpPr>
        <p:spPr>
          <a:xfrm>
            <a:off x="4648200" y="1600200"/>
            <a:ext cx="4038600" cy="21859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innehåll 4"/>
          <p:cNvSpPr>
            <a:spLocks noGrp="1"/>
          </p:cNvSpPr>
          <p:nvPr>
            <p:ph sz="quarter" idx="3"/>
          </p:nvPr>
        </p:nvSpPr>
        <p:spPr>
          <a:xfrm>
            <a:off x="457200" y="3938588"/>
            <a:ext cx="4038600" cy="218757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innehåll 5"/>
          <p:cNvSpPr>
            <a:spLocks noGrp="1"/>
          </p:cNvSpPr>
          <p:nvPr>
            <p:ph sz="quarter" idx="4"/>
          </p:nvPr>
        </p:nvSpPr>
        <p:spPr>
          <a:xfrm>
            <a:off x="4648200" y="3938588"/>
            <a:ext cx="4038600" cy="218757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a:xfrm>
            <a:off x="457200" y="6245225"/>
            <a:ext cx="2133600" cy="476250"/>
          </a:xfrm>
        </p:spPr>
        <p:txBody>
          <a:bodyPr/>
          <a:lstStyle>
            <a:lvl1pPr>
              <a:defRPr/>
            </a:lvl1pPr>
          </a:lstStyle>
          <a:p>
            <a:endParaRPr lang="sv-SE">
              <a:solidFill>
                <a:prstClr val="black">
                  <a:tint val="75000"/>
                </a:prstClr>
              </a:solidFill>
            </a:endParaRPr>
          </a:p>
        </p:txBody>
      </p:sp>
      <p:sp>
        <p:nvSpPr>
          <p:cNvPr id="8" name="Platshållare för sidfot 7"/>
          <p:cNvSpPr>
            <a:spLocks noGrp="1"/>
          </p:cNvSpPr>
          <p:nvPr>
            <p:ph type="ftr" sz="quarter" idx="11"/>
          </p:nvPr>
        </p:nvSpPr>
        <p:spPr>
          <a:xfrm>
            <a:off x="3124200" y="6245225"/>
            <a:ext cx="2895600" cy="476250"/>
          </a:xfrm>
        </p:spPr>
        <p:txBody>
          <a:bodyPr/>
          <a:lstStyle>
            <a:lvl1pPr>
              <a:defRPr/>
            </a:lvl1pPr>
          </a:lstStyle>
          <a:p>
            <a:endParaRPr lang="sv-SE">
              <a:solidFill>
                <a:prstClr val="black">
                  <a:tint val="75000"/>
                </a:prstClr>
              </a:solidFill>
            </a:endParaRPr>
          </a:p>
        </p:txBody>
      </p:sp>
      <p:sp>
        <p:nvSpPr>
          <p:cNvPr id="9" name="Platshållare för bildnummer 8"/>
          <p:cNvSpPr>
            <a:spLocks noGrp="1"/>
          </p:cNvSpPr>
          <p:nvPr>
            <p:ph type="sldNum" sz="quarter" idx="12"/>
          </p:nvPr>
        </p:nvSpPr>
        <p:spPr>
          <a:xfrm>
            <a:off x="6553200" y="6245225"/>
            <a:ext cx="2133600" cy="476250"/>
          </a:xfrm>
        </p:spPr>
        <p:txBody>
          <a:bodyPr/>
          <a:lstStyle>
            <a:lvl1pPr>
              <a:defRPr/>
            </a:lvl1pPr>
          </a:lstStyle>
          <a:p>
            <a:fld id="{EDFB5707-34CE-423F-968A-AD71EF3141EE}" type="slidenum">
              <a:rPr lang="sv-SE">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38728502"/>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F281674F-B25E-4FFB-AA52-5C444D40C581}" type="datetimeFigureOut">
              <a:rPr lang="sv-SE" smtClean="0"/>
              <a:pPr/>
              <a:t>2016-05-07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9EA7159-67F5-48D0-8123-3C56832FF334}" type="slidenum">
              <a:rPr lang="sv-SE" smtClean="0"/>
              <a:pPr/>
              <a:t>‹#›</a:t>
            </a:fld>
            <a:endParaRPr lang="sv-SE"/>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F281674F-B25E-4FFB-AA52-5C444D40C581}" type="datetimeFigureOut">
              <a:rPr lang="sv-SE" smtClean="0"/>
              <a:pPr/>
              <a:t>2016-05-07</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79EA7159-67F5-48D0-8123-3C56832FF334}" type="slidenum">
              <a:rPr lang="sv-SE" smtClean="0"/>
              <a:pPr/>
              <a:t>‹#›</a:t>
            </a:fld>
            <a:endParaRPr lang="sv-SE"/>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F281674F-B25E-4FFB-AA52-5C444D40C581}" type="datetimeFigureOut">
              <a:rPr lang="sv-SE" smtClean="0"/>
              <a:pPr/>
              <a:t>2016-05-07</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79EA7159-67F5-48D0-8123-3C56832FF334}" type="slidenum">
              <a:rPr lang="sv-SE" smtClean="0"/>
              <a:pPr/>
              <a:t>‹#›</a:t>
            </a:fld>
            <a:endParaRPr lang="sv-SE"/>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F281674F-B25E-4FFB-AA52-5C444D40C581}" type="datetimeFigureOut">
              <a:rPr lang="sv-SE" smtClean="0"/>
              <a:pPr/>
              <a:t>2016-05-07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79EA7159-67F5-48D0-8123-3C56832FF334}" type="slidenum">
              <a:rPr lang="sv-SE" smtClean="0"/>
              <a:pPr/>
              <a:t>‹#›</a:t>
            </a:fld>
            <a:endParaRPr lang="sv-SE"/>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281674F-B25E-4FFB-AA52-5C444D40C581}" type="datetimeFigureOut">
              <a:rPr lang="sv-SE" smtClean="0"/>
              <a:pPr/>
              <a:t>2016-05-07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9EA7159-67F5-48D0-8123-3C56832FF334}" type="slidenum">
              <a:rPr lang="sv-SE" smtClean="0"/>
              <a:pPr/>
              <a:t>‹#›</a:t>
            </a:fld>
            <a:endParaRPr lang="sv-SE"/>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281674F-B25E-4FFB-AA52-5C444D40C581}" type="datetimeFigureOut">
              <a:rPr lang="sv-SE" smtClean="0"/>
              <a:pPr/>
              <a:t>2016-05-07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9EA7159-67F5-48D0-8123-3C56832FF334}" type="slidenum">
              <a:rPr lang="sv-SE" smtClean="0"/>
              <a:pPr/>
              <a:t>‹#›</a:t>
            </a:fld>
            <a:endParaRPr lang="sv-SE"/>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1674F-B25E-4FFB-AA52-5C444D40C581}" type="datetimeFigureOut">
              <a:rPr lang="sv-SE" smtClean="0"/>
              <a:pPr/>
              <a:t>2016-05-07</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EA7159-67F5-48D0-8123-3C56832FF334}"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84" r:id="rId12"/>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ätvinklig triangel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Rak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Rak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Platshållare för rubrik 21"/>
          <p:cNvSpPr>
            <a:spLocks noGrp="1"/>
          </p:cNvSpPr>
          <p:nvPr>
            <p:ph type="title"/>
          </p:nvPr>
        </p:nvSpPr>
        <p:spPr>
          <a:xfrm>
            <a:off x="457200" y="267494"/>
            <a:ext cx="8229600" cy="1399032"/>
          </a:xfrm>
          <a:prstGeom prst="rect">
            <a:avLst/>
          </a:prstGeom>
        </p:spPr>
        <p:txBody>
          <a:bodyPr vert="horz" anchor="ctr">
            <a:normAutofit/>
          </a:bodyPr>
          <a:lstStyle/>
          <a:p>
            <a:r>
              <a:rPr kumimoji="0" lang="sv-SE" smtClean="0"/>
              <a:t>Klicka här för att ändra format</a:t>
            </a:r>
            <a:endParaRPr kumimoji="0" lang="en-US"/>
          </a:p>
        </p:txBody>
      </p:sp>
      <p:sp>
        <p:nvSpPr>
          <p:cNvPr id="13" name="Platshållare för text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sv-SE" smtClean="0"/>
              <a:t>Klicka här för att ändra format på bakgrundstexten</a:t>
            </a:r>
          </a:p>
          <a:p>
            <a:pPr lvl="1" eaLnBrk="1" latinLnBrk="0" hangingPunct="1"/>
            <a:r>
              <a:rPr kumimoji="0" lang="sv-SE" smtClean="0"/>
              <a:t>Nivå två</a:t>
            </a:r>
          </a:p>
          <a:p>
            <a:pPr lvl="2" eaLnBrk="1" latinLnBrk="0" hangingPunct="1"/>
            <a:r>
              <a:rPr kumimoji="0" lang="sv-SE" smtClean="0"/>
              <a:t>Nivå tre</a:t>
            </a:r>
          </a:p>
          <a:p>
            <a:pPr lvl="3" eaLnBrk="1" latinLnBrk="0" hangingPunct="1"/>
            <a:r>
              <a:rPr kumimoji="0" lang="sv-SE" smtClean="0"/>
              <a:t>Nivå fyra</a:t>
            </a:r>
          </a:p>
          <a:p>
            <a:pPr lvl="4" eaLnBrk="1" latinLnBrk="0" hangingPunct="1"/>
            <a:r>
              <a:rPr kumimoji="0" lang="sv-SE" smtClean="0"/>
              <a:t>Nivå fem</a:t>
            </a:r>
            <a:endParaRPr kumimoji="0" lang="en-US"/>
          </a:p>
        </p:txBody>
      </p:sp>
      <p:sp>
        <p:nvSpPr>
          <p:cNvPr id="14" name="Platshållare för datum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F281674F-B25E-4FFB-AA52-5C444D40C581}" type="datetimeFigureOut">
              <a:rPr lang="sv-SE" smtClean="0"/>
              <a:pPr/>
              <a:t>2016-05-07</a:t>
            </a:fld>
            <a:endParaRPr lang="sv-SE"/>
          </a:p>
        </p:txBody>
      </p:sp>
      <p:sp>
        <p:nvSpPr>
          <p:cNvPr id="3" name="Platshållare för sidfot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sv-SE"/>
          </a:p>
        </p:txBody>
      </p:sp>
      <p:sp>
        <p:nvSpPr>
          <p:cNvPr id="23" name="Platshållare för bildnumm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79EA7159-67F5-48D0-8123-3C56832FF334}" type="slidenum">
              <a:rPr lang="sv-SE" smtClean="0"/>
              <a:pPr/>
              <a:t>‹#›</a:t>
            </a:fld>
            <a:endParaRPr lang="sv-SE"/>
          </a:p>
        </p:txBody>
      </p:sp>
    </p:spTree>
  </p:cSld>
  <p:clrMap bg1="dk1" tx1="lt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ransition>
    <p:wipe dir="r"/>
  </p:transition>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1674F-B25E-4FFB-AA52-5C444D40C581}" type="datetimeFigureOut">
              <a:rPr lang="sv-SE" smtClean="0">
                <a:solidFill>
                  <a:prstClr val="black">
                    <a:tint val="75000"/>
                  </a:prstClr>
                </a:solidFill>
              </a:rPr>
              <a:pPr/>
              <a:t>2016-05-07</a:t>
            </a:fld>
            <a:endParaRPr lang="sv-SE">
              <a:solidFill>
                <a:prstClr val="black">
                  <a:tint val="75000"/>
                </a:prstClr>
              </a:solidFill>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prstClr val="black">
                  <a:tint val="75000"/>
                </a:prstClr>
              </a:solidFill>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EA7159-67F5-48D0-8123-3C56832FF33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93106842"/>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2.xml"/><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12.xml"/><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2.xml"/><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36.xml"/><Relationship Id="rId5" Type="http://schemas.openxmlformats.org/officeDocument/2006/relationships/image" Target="../media/image48.jpg"/><Relationship Id="rId4" Type="http://schemas.openxmlformats.org/officeDocument/2006/relationships/image" Target="../media/image47.gif"/></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tiff"/><Relationship Id="rId1" Type="http://schemas.openxmlformats.org/officeDocument/2006/relationships/slideLayout" Target="../slideLayouts/slideLayout12.xml"/><Relationship Id="rId4" Type="http://schemas.openxmlformats.org/officeDocument/2006/relationships/image" Target="../media/image66.jpg"/></Relationships>
</file>

<file path=ppt/slides/_rels/slide46.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jpg"/><Relationship Id="rId1" Type="http://schemas.openxmlformats.org/officeDocument/2006/relationships/slideLayout" Target="../slideLayouts/slideLayout12.xml"/><Relationship Id="rId4" Type="http://schemas.openxmlformats.org/officeDocument/2006/relationships/image" Target="../media/image71.tiff"/></Relationships>
</file>

<file path=ppt/slides/_rels/slide4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2.xml"/><Relationship Id="rId4" Type="http://schemas.openxmlformats.org/officeDocument/2006/relationships/image" Target="../media/image7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2.xml"/><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2.xml"/><Relationship Id="rId4" Type="http://schemas.openxmlformats.org/officeDocument/2006/relationships/image" Target="../media/image84.jpeg"/></Relationships>
</file>

<file path=ppt/slides/_rels/slide5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sol.lu.se/en/sol/staff/MichaelRanta/" TargetMode="External"/><Relationship Id="rId2" Type="http://schemas.openxmlformats.org/officeDocument/2006/relationships/hyperlink" Target="http://project.sol.lu.se/en/ccs/" TargetMode="Externa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mailto:Michael.Ranta@semiotik.lu.se"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454795" y="116632"/>
            <a:ext cx="8091212" cy="4032448"/>
          </a:xfrm>
        </p:spPr>
        <p:txBody>
          <a:bodyPr>
            <a:normAutofit fontScale="90000"/>
          </a:bodyPr>
          <a:lstStyle/>
          <a:p>
            <a:pPr algn="ctr"/>
            <a:r>
              <a:rPr lang="sv-SE" sz="4000" b="1" dirty="0" smtClean="0"/>
              <a:t/>
            </a:r>
            <a:br>
              <a:rPr lang="sv-SE" sz="4000" b="1" dirty="0" smtClean="0"/>
            </a:br>
            <a:r>
              <a:rPr lang="sv-SE" sz="4000" b="1" dirty="0" smtClean="0"/>
              <a:t/>
            </a:r>
            <a:br>
              <a:rPr lang="sv-SE" sz="4000" b="1" dirty="0" smtClean="0"/>
            </a:br>
            <a:r>
              <a:rPr lang="sv-SE" sz="4000" b="1" dirty="0" smtClean="0"/>
              <a:t/>
            </a:r>
            <a:br>
              <a:rPr lang="sv-SE" sz="4000" b="1" dirty="0" smtClean="0"/>
            </a:br>
            <a:r>
              <a:rPr lang="sv-SE" sz="4000" b="1" dirty="0" smtClean="0"/>
              <a:t/>
            </a:r>
            <a:br>
              <a:rPr lang="sv-SE" sz="4000" b="1" dirty="0" smtClean="0"/>
            </a:br>
            <a:r>
              <a:rPr lang="sv-SE" sz="4000" b="1" dirty="0" smtClean="0"/>
              <a:t/>
            </a:r>
            <a:br>
              <a:rPr lang="sv-SE" sz="4000" b="1" dirty="0" smtClean="0"/>
            </a:br>
            <a:r>
              <a:rPr lang="sv-SE" sz="4000" b="1" dirty="0" smtClean="0"/>
              <a:t/>
            </a:r>
            <a:br>
              <a:rPr lang="sv-SE" sz="4000" b="1" dirty="0" smtClean="0"/>
            </a:br>
            <a:r>
              <a:rPr lang="sv-SE" sz="4000" b="1" dirty="0" smtClean="0"/>
              <a:t/>
            </a:r>
            <a:br>
              <a:rPr lang="sv-SE" sz="4000" b="1" dirty="0" smtClean="0"/>
            </a:br>
            <a:r>
              <a:rPr lang="sv-SE" sz="4000" b="1" dirty="0"/>
              <a:t/>
            </a:r>
            <a:br>
              <a:rPr lang="sv-SE" sz="4000" b="1" dirty="0"/>
            </a:br>
            <a:r>
              <a:rPr lang="sv-SE" sz="4000" b="1" dirty="0" smtClean="0"/>
              <a:t/>
            </a:r>
            <a:br>
              <a:rPr lang="sv-SE" sz="4000" b="1" dirty="0" smtClean="0"/>
            </a:br>
            <a:r>
              <a:rPr lang="sv-SE" sz="4000" b="1" dirty="0" smtClean="0"/>
              <a:t/>
            </a:r>
            <a:br>
              <a:rPr lang="sv-SE" sz="4000" b="1" dirty="0" smtClean="0"/>
            </a:br>
            <a:r>
              <a:rPr lang="sv-SE" sz="4000" b="1" dirty="0"/>
              <a:t/>
            </a:r>
            <a:br>
              <a:rPr lang="sv-SE" sz="4000" b="1" dirty="0"/>
            </a:br>
            <a:r>
              <a:rPr lang="sv-SE" sz="4000" b="1" dirty="0" smtClean="0"/>
              <a:t/>
            </a:r>
            <a:br>
              <a:rPr lang="sv-SE" sz="4000" b="1" dirty="0" smtClean="0"/>
            </a:br>
            <a:r>
              <a:rPr lang="sv-SE" sz="4000" b="1" dirty="0" smtClean="0"/>
              <a:t/>
            </a:r>
            <a:br>
              <a:rPr lang="sv-SE" sz="4000" b="1" dirty="0" smtClean="0"/>
            </a:br>
            <a:r>
              <a:rPr lang="sv-SE" sz="4000" b="1" dirty="0"/>
              <a:t/>
            </a:r>
            <a:br>
              <a:rPr lang="sv-SE" sz="4000" b="1" dirty="0"/>
            </a:br>
            <a:r>
              <a:rPr lang="en-US" sz="3600" b="1" i="1" dirty="0" smtClean="0">
                <a:effectLst/>
              </a:rPr>
              <a:t>The (Pictorial) </a:t>
            </a:r>
            <a:r>
              <a:rPr lang="en-US" sz="3600" b="1" i="1" dirty="0">
                <a:effectLst/>
              </a:rPr>
              <a:t>Construction of </a:t>
            </a:r>
            <a:r>
              <a:rPr lang="en-US" sz="3600" b="1" i="1" dirty="0" smtClean="0">
                <a:effectLst/>
              </a:rPr>
              <a:t>Collective Identities </a:t>
            </a:r>
            <a:r>
              <a:rPr lang="en-US" sz="3600" b="1" i="1" dirty="0">
                <a:effectLst/>
              </a:rPr>
              <a:t>in the Third Reich</a:t>
            </a:r>
            <a:r>
              <a:rPr lang="en-US" b="1" i="1" dirty="0">
                <a:effectLst/>
              </a:rPr>
              <a:t/>
            </a:r>
            <a:br>
              <a:rPr lang="en-US" b="1" i="1" dirty="0">
                <a:effectLst/>
              </a:rPr>
            </a:br>
            <a:r>
              <a:rPr lang="sv-SE" dirty="0">
                <a:effectLst/>
              </a:rPr>
              <a:t/>
            </a:r>
            <a:br>
              <a:rPr lang="sv-SE" dirty="0">
                <a:effectLst/>
              </a:rPr>
            </a:br>
            <a:r>
              <a:rPr lang="sv-SE" sz="3200" dirty="0" smtClean="0"/>
              <a:t/>
            </a:r>
            <a:br>
              <a:rPr lang="sv-SE" sz="3200" dirty="0" smtClean="0"/>
            </a:br>
            <a:r>
              <a:rPr lang="sv-SE" sz="2400" dirty="0" smtClean="0"/>
              <a:t/>
            </a:r>
            <a:br>
              <a:rPr lang="sv-SE" sz="2400" dirty="0" smtClean="0"/>
            </a:br>
            <a:r>
              <a:rPr lang="sv-SE" sz="2400" dirty="0" smtClean="0"/>
              <a:t/>
            </a:r>
            <a:br>
              <a:rPr lang="sv-SE" sz="2400" dirty="0" smtClean="0"/>
            </a:br>
            <a:endParaRPr lang="sv-SE" sz="2400" dirty="0"/>
          </a:p>
        </p:txBody>
      </p:sp>
      <p:sp>
        <p:nvSpPr>
          <p:cNvPr id="3" name="Underrubrik 2"/>
          <p:cNvSpPr>
            <a:spLocks noGrp="1"/>
          </p:cNvSpPr>
          <p:nvPr>
            <p:ph type="subTitle" idx="1"/>
          </p:nvPr>
        </p:nvSpPr>
        <p:spPr>
          <a:xfrm>
            <a:off x="323528" y="3140968"/>
            <a:ext cx="8492480" cy="3717032"/>
          </a:xfrm>
        </p:spPr>
        <p:txBody>
          <a:bodyPr/>
          <a:lstStyle/>
          <a:p>
            <a:pPr algn="ctr"/>
            <a:endParaRPr lang="sv-SE" b="1" i="1" dirty="0" smtClean="0">
              <a:solidFill>
                <a:schemeClr val="bg1"/>
              </a:solidFill>
            </a:endParaRPr>
          </a:p>
          <a:p>
            <a:pPr algn="ctr"/>
            <a:r>
              <a:rPr lang="sv-SE" b="1" i="1" dirty="0" smtClean="0">
                <a:solidFill>
                  <a:schemeClr val="bg1"/>
                </a:solidFill>
              </a:rPr>
              <a:t>Michael Ranta</a:t>
            </a:r>
          </a:p>
          <a:p>
            <a:pPr algn="ctr"/>
            <a:r>
              <a:rPr lang="sv-SE" b="1" i="1" dirty="0" smtClean="0">
                <a:solidFill>
                  <a:schemeClr val="bg1"/>
                </a:solidFill>
              </a:rPr>
              <a:t>(Dept. </a:t>
            </a:r>
            <a:r>
              <a:rPr lang="sv-SE" b="1" i="1" dirty="0" err="1">
                <a:solidFill>
                  <a:schemeClr val="bg1"/>
                </a:solidFill>
              </a:rPr>
              <a:t>o</a:t>
            </a:r>
            <a:r>
              <a:rPr lang="sv-SE" b="1" i="1" dirty="0" err="1" smtClean="0">
                <a:solidFill>
                  <a:schemeClr val="bg1"/>
                </a:solidFill>
              </a:rPr>
              <a:t>f</a:t>
            </a:r>
            <a:r>
              <a:rPr lang="sv-SE" b="1" i="1" dirty="0" smtClean="0">
                <a:solidFill>
                  <a:schemeClr val="bg1"/>
                </a:solidFill>
              </a:rPr>
              <a:t> </a:t>
            </a:r>
            <a:r>
              <a:rPr lang="sv-SE" b="1" i="1" dirty="0" err="1" smtClean="0">
                <a:solidFill>
                  <a:schemeClr val="bg1"/>
                </a:solidFill>
              </a:rPr>
              <a:t>Cognitive</a:t>
            </a:r>
            <a:r>
              <a:rPr lang="sv-SE" b="1" i="1" dirty="0" smtClean="0">
                <a:solidFill>
                  <a:schemeClr val="bg1"/>
                </a:solidFill>
              </a:rPr>
              <a:t> </a:t>
            </a:r>
            <a:r>
              <a:rPr lang="sv-SE" b="1" i="1" dirty="0" err="1" smtClean="0">
                <a:solidFill>
                  <a:schemeClr val="bg1"/>
                </a:solidFill>
              </a:rPr>
              <a:t>Semiotics</a:t>
            </a:r>
            <a:r>
              <a:rPr lang="sv-SE" b="1" i="1" dirty="0" smtClean="0">
                <a:solidFill>
                  <a:schemeClr val="bg1"/>
                </a:solidFill>
              </a:rPr>
              <a:t>,</a:t>
            </a:r>
          </a:p>
          <a:p>
            <a:pPr algn="ctr"/>
            <a:r>
              <a:rPr lang="sv-SE" b="1" i="1" dirty="0" smtClean="0">
                <a:solidFill>
                  <a:schemeClr val="bg1"/>
                </a:solidFill>
              </a:rPr>
              <a:t>Lund University, </a:t>
            </a:r>
            <a:r>
              <a:rPr lang="sv-SE" b="1" i="1" dirty="0">
                <a:solidFill>
                  <a:schemeClr val="bg1"/>
                </a:solidFill>
              </a:rPr>
              <a:t>S</a:t>
            </a:r>
            <a:r>
              <a:rPr lang="sv-SE" b="1" i="1" dirty="0" smtClean="0">
                <a:solidFill>
                  <a:schemeClr val="bg1"/>
                </a:solidFill>
              </a:rPr>
              <a:t>weden)</a:t>
            </a:r>
            <a:endParaRPr lang="sv-SE" b="1" i="1" dirty="0">
              <a:solidFill>
                <a:schemeClr val="bg1"/>
              </a:solidFill>
            </a:endParaRP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869160"/>
            <a:ext cx="1440090" cy="1769971"/>
          </a:xfrm>
          <a:prstGeom prst="rect">
            <a:avLst/>
          </a:prstGeom>
          <a:noFill/>
          <a:ln w="9525">
            <a:solidFill>
              <a:schemeClr val="bg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Lst>
        </p:spPr>
      </p:pic>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ubrik 1"/>
          <p:cNvSpPr>
            <a:spLocks noGrp="1"/>
          </p:cNvSpPr>
          <p:nvPr>
            <p:ph type="title"/>
          </p:nvPr>
        </p:nvSpPr>
        <p:spPr/>
        <p:txBody>
          <a:bodyPr>
            <a:normAutofit/>
          </a:bodyPr>
          <a:lstStyle/>
          <a:p>
            <a:r>
              <a:rPr lang="sv-SE" sz="3200" b="1" u="sng" dirty="0" err="1" smtClean="0"/>
              <a:t>Possible</a:t>
            </a:r>
            <a:r>
              <a:rPr lang="sv-SE" sz="3200" b="1" u="sng" dirty="0" smtClean="0"/>
              <a:t> narrative media:</a:t>
            </a:r>
          </a:p>
        </p:txBody>
      </p:sp>
      <p:sp>
        <p:nvSpPr>
          <p:cNvPr id="17411" name="Platshållare för innehåll 2"/>
          <p:cNvSpPr>
            <a:spLocks noGrp="1"/>
          </p:cNvSpPr>
          <p:nvPr>
            <p:ph idx="1"/>
          </p:nvPr>
        </p:nvSpPr>
        <p:spPr/>
        <p:txBody>
          <a:bodyPr/>
          <a:lstStyle/>
          <a:p>
            <a:r>
              <a:rPr lang="sv-SE" u="sng" dirty="0" err="1" smtClean="0"/>
              <a:t>Linguistic</a:t>
            </a:r>
            <a:r>
              <a:rPr lang="sv-SE" dirty="0" smtClean="0"/>
              <a:t>: </a:t>
            </a:r>
            <a:r>
              <a:rPr lang="sv-SE" dirty="0" smtClean="0"/>
              <a:t>drama, </a:t>
            </a:r>
            <a:r>
              <a:rPr lang="sv-SE" dirty="0" err="1" smtClean="0"/>
              <a:t>poetry</a:t>
            </a:r>
            <a:r>
              <a:rPr lang="sv-SE" dirty="0" smtClean="0"/>
              <a:t>, prosa, …</a:t>
            </a:r>
          </a:p>
          <a:p>
            <a:r>
              <a:rPr lang="sv-SE" u="sng" dirty="0" smtClean="0"/>
              <a:t>Visual (</a:t>
            </a:r>
            <a:r>
              <a:rPr lang="sv-SE" u="sng" dirty="0" err="1" smtClean="0"/>
              <a:t>sequential</a:t>
            </a:r>
            <a:r>
              <a:rPr lang="sv-SE" u="sng" dirty="0" smtClean="0"/>
              <a:t>/</a:t>
            </a:r>
            <a:r>
              <a:rPr lang="sv-SE" u="sng" dirty="0" err="1" smtClean="0"/>
              <a:t>temporally</a:t>
            </a:r>
            <a:r>
              <a:rPr lang="sv-SE" u="sng" dirty="0" smtClean="0"/>
              <a:t> </a:t>
            </a:r>
            <a:r>
              <a:rPr lang="sv-SE" u="sng" dirty="0" err="1" smtClean="0"/>
              <a:t>extended</a:t>
            </a:r>
            <a:r>
              <a:rPr lang="sv-SE" u="sng" dirty="0" smtClean="0"/>
              <a:t>)</a:t>
            </a:r>
            <a:r>
              <a:rPr lang="sv-SE" dirty="0" smtClean="0"/>
              <a:t>: </a:t>
            </a:r>
            <a:r>
              <a:rPr lang="sv-SE" dirty="0" err="1" smtClean="0"/>
              <a:t>cinema</a:t>
            </a:r>
            <a:r>
              <a:rPr lang="sv-SE" dirty="0" smtClean="0"/>
              <a:t>, television, </a:t>
            </a:r>
            <a:r>
              <a:rPr lang="sv-SE" dirty="0" err="1" smtClean="0"/>
              <a:t>theatre</a:t>
            </a:r>
            <a:r>
              <a:rPr lang="sv-SE" dirty="0" smtClean="0"/>
              <a:t>, opera, </a:t>
            </a:r>
            <a:r>
              <a:rPr lang="sv-SE" dirty="0" err="1" smtClean="0"/>
              <a:t>dance</a:t>
            </a:r>
            <a:r>
              <a:rPr lang="sv-SE" dirty="0" smtClean="0"/>
              <a:t>, </a:t>
            </a:r>
            <a:r>
              <a:rPr lang="sv-SE" dirty="0" err="1" smtClean="0"/>
              <a:t>pantomime</a:t>
            </a:r>
            <a:r>
              <a:rPr lang="sv-SE" dirty="0" smtClean="0"/>
              <a:t>, video art …</a:t>
            </a:r>
          </a:p>
          <a:p>
            <a:r>
              <a:rPr lang="sv-SE" u="sng" dirty="0" err="1" smtClean="0"/>
              <a:t>Acoustic</a:t>
            </a:r>
            <a:r>
              <a:rPr lang="sv-SE" u="sng" dirty="0" smtClean="0"/>
              <a:t> </a:t>
            </a:r>
            <a:r>
              <a:rPr lang="sv-SE" dirty="0" smtClean="0"/>
              <a:t>(non-</a:t>
            </a:r>
            <a:r>
              <a:rPr lang="sv-SE" dirty="0" err="1" smtClean="0"/>
              <a:t>linguistic</a:t>
            </a:r>
            <a:r>
              <a:rPr lang="sv-SE" dirty="0" smtClean="0"/>
              <a:t>): </a:t>
            </a:r>
            <a:r>
              <a:rPr lang="sv-SE" dirty="0" smtClean="0"/>
              <a:t>instrumental </a:t>
            </a:r>
            <a:r>
              <a:rPr lang="sv-SE" dirty="0" err="1" smtClean="0"/>
              <a:t>music</a:t>
            </a:r>
            <a:r>
              <a:rPr lang="sv-SE" dirty="0" smtClean="0"/>
              <a:t>, program </a:t>
            </a:r>
            <a:r>
              <a:rPr lang="sv-SE" dirty="0" err="1" smtClean="0"/>
              <a:t>music</a:t>
            </a:r>
            <a:r>
              <a:rPr lang="sv-SE" dirty="0" smtClean="0"/>
              <a:t> …</a:t>
            </a:r>
          </a:p>
          <a:p>
            <a:r>
              <a:rPr lang="sv-SE" b="1" u="sng" dirty="0" smtClean="0"/>
              <a:t>Visual (</a:t>
            </a:r>
            <a:r>
              <a:rPr lang="sv-SE" b="1" u="sng" dirty="0" err="1" smtClean="0"/>
              <a:t>static</a:t>
            </a:r>
            <a:r>
              <a:rPr lang="sv-SE" b="1" u="sng" dirty="0" smtClean="0"/>
              <a:t>)</a:t>
            </a:r>
            <a:r>
              <a:rPr lang="sv-SE" b="1" dirty="0" smtClean="0"/>
              <a:t>: </a:t>
            </a:r>
            <a:r>
              <a:rPr lang="sv-SE" b="1" dirty="0" err="1" smtClean="0"/>
              <a:t>painting</a:t>
            </a:r>
            <a:r>
              <a:rPr lang="sv-SE" b="1" dirty="0" smtClean="0"/>
              <a:t>, </a:t>
            </a:r>
            <a:r>
              <a:rPr lang="sv-SE" b="1" dirty="0" err="1" smtClean="0"/>
              <a:t>sculpture</a:t>
            </a:r>
            <a:r>
              <a:rPr lang="sv-SE" b="1" dirty="0" smtClean="0"/>
              <a:t>, reliefs, </a:t>
            </a:r>
            <a:r>
              <a:rPr lang="sv-SE" b="1" dirty="0" err="1" smtClean="0"/>
              <a:t>litographies</a:t>
            </a:r>
            <a:r>
              <a:rPr lang="sv-SE" b="1" dirty="0" smtClean="0"/>
              <a:t>, </a:t>
            </a:r>
            <a:r>
              <a:rPr lang="sv-SE" b="1" dirty="0" err="1" smtClean="0"/>
              <a:t>scroll</a:t>
            </a:r>
            <a:r>
              <a:rPr lang="sv-SE" b="1" dirty="0" smtClean="0"/>
              <a:t> </a:t>
            </a:r>
            <a:r>
              <a:rPr lang="sv-SE" b="1" dirty="0" err="1" smtClean="0"/>
              <a:t>paintings</a:t>
            </a:r>
            <a:r>
              <a:rPr lang="sv-SE" b="1" dirty="0" smtClean="0"/>
              <a:t> …</a:t>
            </a:r>
          </a:p>
          <a:p>
            <a:endParaRPr lang="sv-SE" dirty="0" smtClean="0"/>
          </a:p>
          <a:p>
            <a:endParaRPr lang="sv-SE" dirty="0" smtClean="0"/>
          </a:p>
        </p:txBody>
      </p:sp>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2400" b="1" dirty="0" smtClean="0"/>
              <a:t>Gotthold Ephraim Lessing</a:t>
            </a:r>
            <a:r>
              <a:rPr lang="sv-SE" sz="2400" dirty="0" smtClean="0"/>
              <a:t>: </a:t>
            </a:r>
            <a:br>
              <a:rPr lang="sv-SE" sz="2400" dirty="0" smtClean="0"/>
            </a:br>
            <a:r>
              <a:rPr lang="en-US" sz="2400" dirty="0" smtClean="0"/>
              <a:t>"Laocoon: An Essay on the Limits of Painting and Poetry"</a:t>
            </a:r>
            <a:r>
              <a:rPr lang="sv-SE" sz="2400" dirty="0" smtClean="0"/>
              <a:t>(1766)</a:t>
            </a:r>
            <a:endParaRPr lang="sv-SE" sz="2400" dirty="0"/>
          </a:p>
        </p:txBody>
      </p:sp>
      <p:sp>
        <p:nvSpPr>
          <p:cNvPr id="3" name="Platshållare för innehåll 2"/>
          <p:cNvSpPr>
            <a:spLocks noGrp="1"/>
          </p:cNvSpPr>
          <p:nvPr>
            <p:ph idx="1"/>
          </p:nvPr>
        </p:nvSpPr>
        <p:spPr/>
        <p:txBody>
          <a:bodyPr>
            <a:normAutofit/>
          </a:bodyPr>
          <a:lstStyle/>
          <a:p>
            <a:pPr>
              <a:buNone/>
            </a:pPr>
            <a:r>
              <a:rPr lang="sv-SE" dirty="0" smtClean="0"/>
              <a:t>   </a:t>
            </a:r>
          </a:p>
          <a:p>
            <a:pPr>
              <a:buNone/>
            </a:pPr>
            <a:r>
              <a:rPr lang="sv-SE" dirty="0" smtClean="0"/>
              <a:t>    ”</a:t>
            </a:r>
            <a:r>
              <a:rPr lang="sv-SE" dirty="0" err="1" smtClean="0"/>
              <a:t>Poetry</a:t>
            </a:r>
            <a:r>
              <a:rPr lang="sv-SE" dirty="0" smtClean="0"/>
              <a:t>” is best </a:t>
            </a:r>
            <a:r>
              <a:rPr lang="sv-SE" dirty="0" err="1" smtClean="0"/>
              <a:t>equipped</a:t>
            </a:r>
            <a:r>
              <a:rPr lang="sv-SE" dirty="0" smtClean="0"/>
              <a:t> to </a:t>
            </a:r>
            <a:r>
              <a:rPr lang="sv-SE" dirty="0" err="1" smtClean="0"/>
              <a:t>render</a:t>
            </a:r>
            <a:r>
              <a:rPr lang="sv-SE" dirty="0" smtClean="0"/>
              <a:t> actions, </a:t>
            </a:r>
            <a:r>
              <a:rPr lang="sv-SE" dirty="0" err="1" smtClean="0"/>
              <a:t>while</a:t>
            </a:r>
            <a:r>
              <a:rPr lang="sv-SE" dirty="0" smtClean="0"/>
              <a:t> ”</a:t>
            </a:r>
            <a:r>
              <a:rPr lang="sv-SE" dirty="0" err="1" smtClean="0"/>
              <a:t>painting</a:t>
            </a:r>
            <a:r>
              <a:rPr lang="sv-SE" dirty="0" smtClean="0"/>
              <a:t>” at best is </a:t>
            </a:r>
            <a:r>
              <a:rPr lang="sv-SE" dirty="0" err="1" smtClean="0"/>
              <a:t>restricted</a:t>
            </a:r>
            <a:r>
              <a:rPr lang="sv-SE" dirty="0" smtClean="0"/>
              <a:t> to </a:t>
            </a:r>
            <a:r>
              <a:rPr lang="sv-SE" dirty="0" err="1" smtClean="0"/>
              <a:t>represent</a:t>
            </a:r>
            <a:r>
              <a:rPr lang="sv-SE" dirty="0" smtClean="0"/>
              <a:t> the </a:t>
            </a:r>
            <a:r>
              <a:rPr lang="sv-SE" dirty="0" err="1" smtClean="0"/>
              <a:t>arrested</a:t>
            </a:r>
            <a:r>
              <a:rPr lang="sv-SE" dirty="0" smtClean="0"/>
              <a:t> moment in an action </a:t>
            </a:r>
            <a:r>
              <a:rPr lang="sv-SE" dirty="0" err="1" smtClean="0"/>
              <a:t>sequence</a:t>
            </a:r>
            <a:r>
              <a:rPr lang="sv-SE" dirty="0" smtClean="0"/>
              <a:t> (</a:t>
            </a:r>
            <a:r>
              <a:rPr lang="sv-SE" dirty="0" err="1" smtClean="0"/>
              <a:t>which</a:t>
            </a:r>
            <a:r>
              <a:rPr lang="sv-SE" dirty="0" smtClean="0"/>
              <a:t> is the </a:t>
            </a:r>
            <a:r>
              <a:rPr lang="sv-SE" dirty="0" err="1" smtClean="0"/>
              <a:t>most</a:t>
            </a:r>
            <a:r>
              <a:rPr lang="sv-SE" dirty="0" smtClean="0"/>
              <a:t> </a:t>
            </a:r>
            <a:r>
              <a:rPr lang="sv-SE" dirty="0" err="1" smtClean="0"/>
              <a:t>significant</a:t>
            </a:r>
            <a:r>
              <a:rPr lang="sv-SE" dirty="0" smtClean="0"/>
              <a:t> and suggestive </a:t>
            </a:r>
            <a:r>
              <a:rPr lang="sv-SE" dirty="0" err="1" smtClean="0"/>
              <a:t>one</a:t>
            </a:r>
            <a:r>
              <a:rPr lang="sv-SE" dirty="0" smtClean="0"/>
              <a:t> of </a:t>
            </a:r>
            <a:r>
              <a:rPr lang="sv-SE" dirty="0" err="1" smtClean="0"/>
              <a:t>what</a:t>
            </a:r>
            <a:r>
              <a:rPr lang="sv-SE" dirty="0" smtClean="0"/>
              <a:t> has </a:t>
            </a:r>
            <a:r>
              <a:rPr lang="sv-SE" dirty="0" err="1" smtClean="0"/>
              <a:t>gone</a:t>
            </a:r>
            <a:r>
              <a:rPr lang="sv-SE" dirty="0" smtClean="0"/>
              <a:t> </a:t>
            </a:r>
            <a:r>
              <a:rPr lang="sv-SE" dirty="0" err="1" smtClean="0"/>
              <a:t>before</a:t>
            </a:r>
            <a:r>
              <a:rPr lang="sv-SE" dirty="0" smtClean="0"/>
              <a:t> and </a:t>
            </a:r>
            <a:r>
              <a:rPr lang="sv-SE" dirty="0" err="1" smtClean="0"/>
              <a:t>what</a:t>
            </a:r>
            <a:r>
              <a:rPr lang="sv-SE" dirty="0" smtClean="0"/>
              <a:t> is to </a:t>
            </a:r>
            <a:r>
              <a:rPr lang="sv-SE" dirty="0" err="1" smtClean="0"/>
              <a:t>follow</a:t>
            </a:r>
            <a:r>
              <a:rPr lang="sv-SE" dirty="0" smtClean="0"/>
              <a:t>).</a:t>
            </a:r>
            <a:endParaRPr lang="sv-SE" dirty="0"/>
          </a:p>
        </p:txBody>
      </p:sp>
    </p:spTree>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ubrik 1"/>
          <p:cNvSpPr>
            <a:spLocks noGrp="1"/>
          </p:cNvSpPr>
          <p:nvPr>
            <p:ph type="title"/>
          </p:nvPr>
        </p:nvSpPr>
        <p:spPr/>
        <p:txBody>
          <a:bodyPr/>
          <a:lstStyle/>
          <a:p>
            <a:r>
              <a:rPr lang="sv-SE" sz="3600" b="1" dirty="0" err="1" smtClean="0"/>
              <a:t>Further</a:t>
            </a:r>
            <a:r>
              <a:rPr lang="sv-SE" sz="3600" dirty="0" smtClean="0"/>
              <a:t>:</a:t>
            </a:r>
          </a:p>
        </p:txBody>
      </p:sp>
      <p:sp>
        <p:nvSpPr>
          <p:cNvPr id="3" name="Platshållare för innehåll 2"/>
          <p:cNvSpPr>
            <a:spLocks noGrp="1"/>
          </p:cNvSpPr>
          <p:nvPr>
            <p:ph idx="1"/>
          </p:nvPr>
        </p:nvSpPr>
        <p:spPr/>
        <p:txBody>
          <a:bodyPr rtlCol="0">
            <a:normAutofit fontScale="92500" lnSpcReduction="10000"/>
          </a:bodyPr>
          <a:lstStyle/>
          <a:p>
            <a:pPr marL="571500" indent="-571500" fontAlgn="auto">
              <a:spcAft>
                <a:spcPts val="0"/>
              </a:spcAft>
              <a:buFont typeface="Arial" pitchFamily="34" charset="0"/>
              <a:buNone/>
              <a:defRPr/>
            </a:pPr>
            <a:r>
              <a:rPr lang="sv-SE" smtClean="0"/>
              <a:t>       Lessing’s</a:t>
            </a:r>
            <a:r>
              <a:rPr lang="sv-SE" dirty="0" smtClean="0"/>
              <a:t> </a:t>
            </a:r>
            <a:r>
              <a:rPr lang="sv-SE" dirty="0" err="1" smtClean="0"/>
              <a:t>line</a:t>
            </a:r>
            <a:r>
              <a:rPr lang="sv-SE" dirty="0" smtClean="0"/>
              <a:t> of </a:t>
            </a:r>
            <a:r>
              <a:rPr lang="sv-SE" dirty="0" err="1" smtClean="0"/>
              <a:t>thought</a:t>
            </a:r>
            <a:r>
              <a:rPr lang="sv-SE" dirty="0" smtClean="0"/>
              <a:t> is in </a:t>
            </a:r>
            <a:r>
              <a:rPr lang="sv-SE" dirty="0" err="1" smtClean="0"/>
              <a:t>fact</a:t>
            </a:r>
            <a:r>
              <a:rPr lang="sv-SE" dirty="0" smtClean="0"/>
              <a:t> </a:t>
            </a:r>
            <a:r>
              <a:rPr lang="sv-SE" dirty="0" err="1" smtClean="0"/>
              <a:t>based</a:t>
            </a:r>
            <a:r>
              <a:rPr lang="sv-SE" dirty="0" smtClean="0"/>
              <a:t> on a </a:t>
            </a:r>
            <a:r>
              <a:rPr lang="sv-SE" u="sng" dirty="0" err="1" smtClean="0"/>
              <a:t>differentiation</a:t>
            </a:r>
            <a:r>
              <a:rPr lang="sv-SE" u="sng" dirty="0" smtClean="0"/>
              <a:t> of </a:t>
            </a:r>
            <a:r>
              <a:rPr lang="sv-SE" u="sng" dirty="0" err="1" smtClean="0"/>
              <a:t>degree</a:t>
            </a:r>
            <a:r>
              <a:rPr lang="sv-SE" u="sng" dirty="0" smtClean="0"/>
              <a:t> </a:t>
            </a:r>
            <a:r>
              <a:rPr lang="sv-SE" u="sng" dirty="0" err="1" smtClean="0"/>
              <a:t>rather</a:t>
            </a:r>
            <a:r>
              <a:rPr lang="sv-SE" u="sng" dirty="0" smtClean="0"/>
              <a:t> </a:t>
            </a:r>
            <a:r>
              <a:rPr lang="sv-SE" u="sng" dirty="0" err="1" smtClean="0"/>
              <a:t>than</a:t>
            </a:r>
            <a:r>
              <a:rPr lang="sv-SE" u="sng" dirty="0" smtClean="0"/>
              <a:t> kind</a:t>
            </a:r>
            <a:r>
              <a:rPr lang="sv-SE" dirty="0" smtClean="0"/>
              <a:t>: </a:t>
            </a:r>
          </a:p>
          <a:p>
            <a:pPr marL="571500" indent="-571500" fontAlgn="auto">
              <a:spcAft>
                <a:spcPts val="0"/>
              </a:spcAft>
              <a:buFont typeface="Arial" pitchFamily="34" charset="0"/>
              <a:buNone/>
              <a:defRPr/>
            </a:pPr>
            <a:r>
              <a:rPr lang="sv-SE" dirty="0" smtClean="0"/>
              <a:t>      </a:t>
            </a:r>
          </a:p>
          <a:p>
            <a:pPr marL="571500" indent="-571500" fontAlgn="auto">
              <a:spcAft>
                <a:spcPts val="0"/>
              </a:spcAft>
              <a:buFont typeface="Arial" pitchFamily="34" charset="0"/>
              <a:buNone/>
              <a:defRPr/>
            </a:pPr>
            <a:r>
              <a:rPr lang="sv-SE" dirty="0" smtClean="0"/>
              <a:t>       Renderings of </a:t>
            </a:r>
            <a:r>
              <a:rPr lang="sv-SE" dirty="0" err="1" smtClean="0"/>
              <a:t>space/objects</a:t>
            </a:r>
            <a:r>
              <a:rPr lang="sv-SE" dirty="0" smtClean="0"/>
              <a:t> vs. </a:t>
            </a:r>
            <a:r>
              <a:rPr lang="sv-SE" dirty="0" err="1" smtClean="0"/>
              <a:t>time/actions</a:t>
            </a:r>
            <a:r>
              <a:rPr lang="sv-SE" dirty="0" smtClean="0"/>
              <a:t> </a:t>
            </a:r>
            <a:r>
              <a:rPr lang="sv-SE" dirty="0" err="1" smtClean="0"/>
              <a:t>can</a:t>
            </a:r>
            <a:r>
              <a:rPr lang="sv-SE" dirty="0" smtClean="0"/>
              <a:t> be </a:t>
            </a:r>
            <a:r>
              <a:rPr lang="sv-SE" dirty="0" err="1" smtClean="0"/>
              <a:t>accomplished</a:t>
            </a:r>
            <a:r>
              <a:rPr lang="sv-SE" dirty="0" smtClean="0"/>
              <a:t> by </a:t>
            </a:r>
            <a:r>
              <a:rPr lang="sv-SE" dirty="0" err="1" smtClean="0"/>
              <a:t>poetry</a:t>
            </a:r>
            <a:r>
              <a:rPr lang="sv-SE" dirty="0" smtClean="0"/>
              <a:t> as </a:t>
            </a:r>
            <a:r>
              <a:rPr lang="sv-SE" dirty="0" err="1" smtClean="0"/>
              <a:t>well</a:t>
            </a:r>
            <a:r>
              <a:rPr lang="sv-SE" dirty="0" smtClean="0"/>
              <a:t> as by </a:t>
            </a:r>
            <a:r>
              <a:rPr lang="sv-SE" dirty="0" err="1" smtClean="0"/>
              <a:t>painting</a:t>
            </a:r>
            <a:r>
              <a:rPr lang="sv-SE" dirty="0" smtClean="0"/>
              <a:t>; Lessing is </a:t>
            </a:r>
            <a:r>
              <a:rPr lang="sv-SE" dirty="0" err="1" smtClean="0"/>
              <a:t>rather</a:t>
            </a:r>
            <a:r>
              <a:rPr lang="sv-SE" dirty="0" smtClean="0"/>
              <a:t> </a:t>
            </a:r>
            <a:r>
              <a:rPr lang="sv-SE" dirty="0" err="1" smtClean="0"/>
              <a:t>concerned</a:t>
            </a:r>
            <a:r>
              <a:rPr lang="sv-SE" dirty="0" smtClean="0"/>
              <a:t> with the </a:t>
            </a:r>
            <a:r>
              <a:rPr lang="sv-SE" u="sng" dirty="0" err="1" smtClean="0"/>
              <a:t>degree</a:t>
            </a:r>
            <a:r>
              <a:rPr lang="sv-SE" u="sng" dirty="0" smtClean="0"/>
              <a:t> of </a:t>
            </a:r>
            <a:r>
              <a:rPr lang="sv-SE" u="sng" dirty="0" err="1" smtClean="0"/>
              <a:t>ease</a:t>
            </a:r>
            <a:r>
              <a:rPr lang="sv-SE" u="sng" dirty="0" smtClean="0"/>
              <a:t>, </a:t>
            </a:r>
            <a:r>
              <a:rPr lang="sv-SE" u="sng" dirty="0" err="1" smtClean="0"/>
              <a:t>directness</a:t>
            </a:r>
            <a:r>
              <a:rPr lang="sv-SE" u="sng" dirty="0" smtClean="0"/>
              <a:t> and </a:t>
            </a:r>
            <a:r>
              <a:rPr lang="sv-SE" u="sng" dirty="0" err="1" smtClean="0"/>
              <a:t>effort</a:t>
            </a:r>
            <a:r>
              <a:rPr lang="sv-SE" u="sng" dirty="0" smtClean="0"/>
              <a:t> </a:t>
            </a:r>
            <a:r>
              <a:rPr lang="sv-SE" dirty="0" smtClean="0"/>
              <a:t>by </a:t>
            </a:r>
            <a:r>
              <a:rPr lang="sv-SE" dirty="0" err="1" smtClean="0"/>
              <a:t>which</a:t>
            </a:r>
            <a:r>
              <a:rPr lang="sv-SE" dirty="0" smtClean="0"/>
              <a:t> </a:t>
            </a:r>
            <a:r>
              <a:rPr lang="sv-SE" dirty="0" err="1" smtClean="0"/>
              <a:t>these</a:t>
            </a:r>
            <a:r>
              <a:rPr lang="sv-SE" dirty="0" smtClean="0"/>
              <a:t> genres – </a:t>
            </a:r>
            <a:r>
              <a:rPr lang="sv-SE" u="sng" dirty="0" err="1" smtClean="0"/>
              <a:t>due</a:t>
            </a:r>
            <a:r>
              <a:rPr lang="sv-SE" u="sng" dirty="0" smtClean="0"/>
              <a:t> to </a:t>
            </a:r>
            <a:r>
              <a:rPr lang="sv-SE" u="sng" dirty="0" err="1" smtClean="0"/>
              <a:t>their</a:t>
            </a:r>
            <a:r>
              <a:rPr lang="sv-SE" u="sng" dirty="0" smtClean="0"/>
              <a:t> formal </a:t>
            </a:r>
            <a:r>
              <a:rPr lang="sv-SE" u="sng" dirty="0" err="1" smtClean="0"/>
              <a:t>properties</a:t>
            </a:r>
            <a:r>
              <a:rPr lang="sv-SE" u="sng" dirty="0" smtClean="0"/>
              <a:t> </a:t>
            </a:r>
            <a:r>
              <a:rPr lang="sv-SE" dirty="0" smtClean="0"/>
              <a:t>- </a:t>
            </a:r>
            <a:r>
              <a:rPr lang="sv-SE" dirty="0" err="1" smtClean="0"/>
              <a:t>can</a:t>
            </a:r>
            <a:r>
              <a:rPr lang="sv-SE" dirty="0" smtClean="0"/>
              <a:t> </a:t>
            </a:r>
            <a:r>
              <a:rPr lang="sv-SE" dirty="0" err="1" smtClean="0"/>
              <a:t>represent</a:t>
            </a:r>
            <a:r>
              <a:rPr lang="sv-SE" dirty="0" smtClean="0"/>
              <a:t> </a:t>
            </a:r>
            <a:r>
              <a:rPr lang="sv-SE" dirty="0" err="1" smtClean="0"/>
              <a:t>these</a:t>
            </a:r>
            <a:r>
              <a:rPr lang="sv-SE" dirty="0" smtClean="0"/>
              <a:t> </a:t>
            </a:r>
            <a:r>
              <a:rPr lang="sv-SE" dirty="0" err="1" smtClean="0"/>
              <a:t>categories</a:t>
            </a:r>
            <a:r>
              <a:rPr lang="sv-SE" dirty="0" smtClean="0"/>
              <a:t> (or by </a:t>
            </a:r>
            <a:r>
              <a:rPr lang="sv-SE" dirty="0" err="1" smtClean="0"/>
              <a:t>which</a:t>
            </a:r>
            <a:r>
              <a:rPr lang="sv-SE" dirty="0" smtClean="0"/>
              <a:t> </a:t>
            </a:r>
            <a:r>
              <a:rPr lang="sv-SE" dirty="0" err="1" smtClean="0"/>
              <a:t>these</a:t>
            </a:r>
            <a:r>
              <a:rPr lang="sv-SE" dirty="0" smtClean="0"/>
              <a:t> </a:t>
            </a:r>
            <a:r>
              <a:rPr lang="sv-SE" dirty="0" err="1" smtClean="0"/>
              <a:t>categories</a:t>
            </a:r>
            <a:r>
              <a:rPr lang="sv-SE" dirty="0" smtClean="0"/>
              <a:t> </a:t>
            </a:r>
            <a:r>
              <a:rPr lang="sv-SE" dirty="0" err="1" smtClean="0"/>
              <a:t>can</a:t>
            </a:r>
            <a:r>
              <a:rPr lang="sv-SE" dirty="0" smtClean="0"/>
              <a:t> be </a:t>
            </a:r>
            <a:r>
              <a:rPr lang="sv-SE" dirty="0" err="1" smtClean="0"/>
              <a:t>comprehended</a:t>
            </a:r>
            <a:r>
              <a:rPr lang="sv-SE" dirty="0" smtClean="0"/>
              <a:t>). </a:t>
            </a:r>
            <a:endParaRPr lang="sv-SE" dirty="0"/>
          </a:p>
        </p:txBody>
      </p:sp>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p:txBody>
          <a:bodyPr>
            <a:normAutofit/>
          </a:bodyPr>
          <a:lstStyle/>
          <a:p>
            <a:r>
              <a:rPr lang="sv-SE" sz="2400" b="1" u="sng" dirty="0"/>
              <a:t>(i) </a:t>
            </a:r>
            <a:r>
              <a:rPr lang="en-US" sz="2400" b="1" u="sng" dirty="0"/>
              <a:t>Pictures linked in narrative series</a:t>
            </a:r>
            <a:r>
              <a:rPr lang="sv-SE" sz="2400" b="1" u="sng" dirty="0"/>
              <a:t>– </a:t>
            </a:r>
            <a:r>
              <a:rPr lang="sv-SE" sz="2400" dirty="0" smtClean="0"/>
              <a:t/>
            </a:r>
            <a:br>
              <a:rPr lang="sv-SE" sz="2400" dirty="0" smtClean="0"/>
            </a:br>
            <a:r>
              <a:rPr lang="sv-SE" sz="2400" dirty="0" smtClean="0"/>
              <a:t>- </a:t>
            </a:r>
            <a:r>
              <a:rPr lang="en-US" sz="2200" dirty="0" smtClean="0"/>
              <a:t>From Cologne: Life of Christ (c. 1410/20)</a:t>
            </a:r>
            <a:endParaRPr lang="sv-SE" sz="2200" dirty="0" smtClean="0"/>
          </a:p>
        </p:txBody>
      </p:sp>
      <p:pic>
        <p:nvPicPr>
          <p:cNvPr id="7" name="Platshållare för innehåll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68439" y="2204864"/>
            <a:ext cx="4227361" cy="3174869"/>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9585" y="2811621"/>
            <a:ext cx="4035829" cy="21031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660355764"/>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8596" y="500042"/>
            <a:ext cx="8301038" cy="1439850"/>
          </a:xfrm>
        </p:spPr>
        <p:txBody>
          <a:bodyPr>
            <a:noAutofit/>
          </a:bodyPr>
          <a:lstStyle/>
          <a:p>
            <a:r>
              <a:rPr lang="sv-SE" sz="3200" b="1" dirty="0" smtClean="0"/>
              <a:t>(ii) Polyphase pictures – </a:t>
            </a:r>
            <a:r>
              <a:rPr lang="sv-SE" sz="2800" dirty="0" smtClean="0"/>
              <a:t/>
            </a:r>
            <a:br>
              <a:rPr lang="sv-SE" sz="2800" dirty="0" smtClean="0"/>
            </a:br>
            <a:r>
              <a:rPr lang="sv-SE" sz="3200" dirty="0" smtClean="0"/>
              <a:t>-</a:t>
            </a:r>
            <a:r>
              <a:rPr lang="sv-SE" sz="1800" dirty="0" smtClean="0"/>
              <a:t> </a:t>
            </a:r>
            <a:r>
              <a:rPr lang="sv-SE" sz="2400" dirty="0" err="1" smtClean="0"/>
              <a:t>Benozzo</a:t>
            </a:r>
            <a:r>
              <a:rPr lang="sv-SE" sz="2400" dirty="0" smtClean="0"/>
              <a:t> </a:t>
            </a:r>
            <a:r>
              <a:rPr lang="sv-SE" sz="2400" dirty="0" err="1" smtClean="0"/>
              <a:t>Gozzoli</a:t>
            </a:r>
            <a:r>
              <a:rPr lang="sv-SE" sz="2400" dirty="0" smtClean="0"/>
              <a:t>: ”The </a:t>
            </a:r>
            <a:r>
              <a:rPr lang="sv-SE" sz="2400" dirty="0" err="1" smtClean="0"/>
              <a:t>Dance</a:t>
            </a:r>
            <a:r>
              <a:rPr lang="sv-SE" sz="2400" dirty="0" smtClean="0"/>
              <a:t> </a:t>
            </a:r>
            <a:r>
              <a:rPr lang="sv-SE" sz="2400" dirty="0" err="1" smtClean="0"/>
              <a:t>of</a:t>
            </a:r>
            <a:r>
              <a:rPr lang="sv-SE" sz="2400" dirty="0" smtClean="0"/>
              <a:t> Salome” (1461-62)</a:t>
            </a:r>
            <a:r>
              <a:rPr lang="sv-SE" sz="3200" dirty="0" smtClean="0"/>
              <a:t/>
            </a:r>
            <a:br>
              <a:rPr lang="sv-SE" sz="3200" dirty="0" smtClean="0"/>
            </a:br>
            <a:endParaRPr lang="sv-SE" sz="3200" dirty="0"/>
          </a:p>
        </p:txBody>
      </p:sp>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1772816"/>
            <a:ext cx="6336703" cy="4398348"/>
          </a:xfrm>
          <a:ln w="952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ubrik 1"/>
          <p:cNvSpPr>
            <a:spLocks noGrp="1"/>
          </p:cNvSpPr>
          <p:nvPr>
            <p:ph type="title"/>
          </p:nvPr>
        </p:nvSpPr>
        <p:spPr>
          <a:xfrm>
            <a:off x="428625" y="142875"/>
            <a:ext cx="8258175" cy="1143000"/>
          </a:xfrm>
        </p:spPr>
        <p:txBody>
          <a:bodyPr/>
          <a:lstStyle/>
          <a:p>
            <a:pPr algn="l"/>
            <a:r>
              <a:rPr lang="sv-SE" sz="2800" b="1" dirty="0" smtClean="0"/>
              <a:t>(ii) Polyphase </a:t>
            </a:r>
            <a:r>
              <a:rPr lang="sv-SE" sz="2800" b="1" dirty="0" err="1" smtClean="0"/>
              <a:t>serial</a:t>
            </a:r>
            <a:r>
              <a:rPr lang="sv-SE" sz="2800" b="1" dirty="0" smtClean="0"/>
              <a:t> pictures – </a:t>
            </a:r>
            <a:r>
              <a:rPr lang="sv-SE" sz="2700" dirty="0" smtClean="0"/>
              <a:t/>
            </a:r>
            <a:br>
              <a:rPr lang="sv-SE" sz="2700" dirty="0" smtClean="0"/>
            </a:br>
            <a:r>
              <a:rPr lang="en-US" sz="2400" dirty="0" smtClean="0"/>
              <a:t>Column of </a:t>
            </a:r>
            <a:r>
              <a:rPr lang="en-US" sz="2400" dirty="0" smtClean="0"/>
              <a:t>Trajan</a:t>
            </a:r>
            <a:r>
              <a:rPr lang="sv-SE" sz="2400" dirty="0" smtClean="0"/>
              <a:t>, </a:t>
            </a:r>
            <a:r>
              <a:rPr lang="sv-SE" sz="2400" dirty="0" err="1" smtClean="0"/>
              <a:t>Rome</a:t>
            </a:r>
            <a:r>
              <a:rPr lang="sv-SE" sz="2400" dirty="0" smtClean="0"/>
              <a:t> (113 C.E.)</a:t>
            </a:r>
          </a:p>
        </p:txBody>
      </p:sp>
      <p:pic>
        <p:nvPicPr>
          <p:cNvPr id="7" name="Platshållare för innehåll 6" descr="trajan1.jpg"/>
          <p:cNvPicPr>
            <a:picLocks noGrp="1" noChangeAspect="1"/>
          </p:cNvPicPr>
          <p:nvPr>
            <p:ph sz="half" idx="1"/>
          </p:nvPr>
        </p:nvPicPr>
        <p:blipFill>
          <a:blip r:embed="rId2" cstate="print"/>
          <a:stretch>
            <a:fillRect/>
          </a:stretch>
        </p:blipFill>
        <p:spPr>
          <a:xfrm>
            <a:off x="596968" y="1357298"/>
            <a:ext cx="3494212" cy="5000660"/>
          </a:xfrm>
          <a:ln w="952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descr="trajan4.jpg"/>
          <p:cNvPicPr>
            <a:picLocks noGrp="1" noChangeAspect="1"/>
          </p:cNvPicPr>
          <p:nvPr>
            <p:ph sz="quarter" idx="2"/>
          </p:nvPr>
        </p:nvPicPr>
        <p:blipFill>
          <a:blip r:embed="rId3" cstate="print"/>
          <a:stretch>
            <a:fillRect/>
          </a:stretch>
        </p:blipFill>
        <p:spPr>
          <a:xfrm>
            <a:off x="5357818" y="1214422"/>
            <a:ext cx="2043235" cy="2547141"/>
          </a:xfrm>
          <a:ln w="2857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latshållare för innehåll 8" descr="trajan5.jpg"/>
          <p:cNvPicPr>
            <a:picLocks noGrp="1" noChangeAspect="1"/>
          </p:cNvPicPr>
          <p:nvPr>
            <p:ph sz="quarter" idx="3"/>
          </p:nvPr>
        </p:nvPicPr>
        <p:blipFill>
          <a:blip r:embed="rId4" cstate="print"/>
          <a:srcRect r="4063" b="3088"/>
          <a:stretch>
            <a:fillRect/>
          </a:stretch>
        </p:blipFill>
        <p:spPr>
          <a:xfrm>
            <a:off x="5429256" y="3929066"/>
            <a:ext cx="1916997" cy="2547651"/>
          </a:xfrm>
          <a:ln w="2857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096917775"/>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ubrik 1"/>
          <p:cNvSpPr>
            <a:spLocks noGrp="1"/>
          </p:cNvSpPr>
          <p:nvPr>
            <p:ph type="title"/>
          </p:nvPr>
        </p:nvSpPr>
        <p:spPr/>
        <p:txBody>
          <a:bodyPr/>
          <a:lstStyle/>
          <a:p>
            <a:pPr algn="l"/>
            <a:r>
              <a:rPr lang="sv-SE" sz="2800" b="1" dirty="0" smtClean="0"/>
              <a:t>(ii) Polyphase-</a:t>
            </a:r>
            <a:r>
              <a:rPr lang="sv-SE" sz="2800" b="1" dirty="0" err="1" smtClean="0"/>
              <a:t>serial</a:t>
            </a:r>
            <a:r>
              <a:rPr lang="sv-SE" sz="2800" b="1" dirty="0" smtClean="0"/>
              <a:t> pictures – </a:t>
            </a:r>
            <a:r>
              <a:rPr lang="sv-SE" sz="3200" dirty="0" smtClean="0"/>
              <a:t/>
            </a:r>
            <a:br>
              <a:rPr lang="sv-SE" sz="3200" dirty="0" smtClean="0"/>
            </a:br>
            <a:r>
              <a:rPr lang="en-US" sz="2800" dirty="0" smtClean="0"/>
              <a:t>Column of </a:t>
            </a:r>
            <a:r>
              <a:rPr lang="en-US" sz="2800" dirty="0" smtClean="0"/>
              <a:t>Trajan</a:t>
            </a:r>
            <a:r>
              <a:rPr lang="sv-SE" sz="2800" dirty="0" smtClean="0"/>
              <a:t>, </a:t>
            </a:r>
            <a:r>
              <a:rPr lang="sv-SE" sz="2800" dirty="0" err="1" smtClean="0"/>
              <a:t>Rome</a:t>
            </a:r>
            <a:r>
              <a:rPr lang="sv-SE" sz="2800" dirty="0" smtClean="0"/>
              <a:t> (107-113)</a:t>
            </a:r>
            <a:endParaRPr lang="sv-SE" sz="2700" dirty="0" smtClean="0"/>
          </a:p>
        </p:txBody>
      </p:sp>
      <p:pic>
        <p:nvPicPr>
          <p:cNvPr id="6" name="Platshållare för innehåll 5" descr="trajanus_0005.jpg"/>
          <p:cNvPicPr>
            <a:picLocks noGrp="1" noChangeAspect="1"/>
          </p:cNvPicPr>
          <p:nvPr>
            <p:ph sz="half" idx="1"/>
          </p:nvPr>
        </p:nvPicPr>
        <p:blipFill>
          <a:blip r:embed="rId2" cstate="print"/>
          <a:srcRect b="29655"/>
          <a:stretch>
            <a:fillRect/>
          </a:stretch>
        </p:blipFill>
        <p:spPr>
          <a:xfrm>
            <a:off x="488649" y="1643050"/>
            <a:ext cx="4828367" cy="4472006"/>
          </a:xfrm>
          <a:ln w="2857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latshållare för innehåll 6" descr="trajanus_0006.jpg"/>
          <p:cNvPicPr>
            <a:picLocks noGrp="1" noChangeAspect="1"/>
          </p:cNvPicPr>
          <p:nvPr>
            <p:ph sz="quarter" idx="2"/>
          </p:nvPr>
        </p:nvPicPr>
        <p:blipFill>
          <a:blip r:embed="rId3" cstate="print"/>
          <a:srcRect b="28075"/>
          <a:stretch>
            <a:fillRect/>
          </a:stretch>
        </p:blipFill>
        <p:spPr>
          <a:xfrm>
            <a:off x="5643570" y="1714488"/>
            <a:ext cx="3169835" cy="2900370"/>
          </a:xfrm>
          <a:ln w="2857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descr="trajanus_0007.jpg"/>
          <p:cNvPicPr>
            <a:picLocks noGrp="1" noChangeAspect="1"/>
          </p:cNvPicPr>
          <p:nvPr>
            <p:ph sz="quarter" idx="3"/>
          </p:nvPr>
        </p:nvPicPr>
        <p:blipFill>
          <a:blip r:embed="rId4" cstate="print"/>
          <a:srcRect b="82752"/>
          <a:stretch>
            <a:fillRect/>
          </a:stretch>
        </p:blipFill>
        <p:spPr>
          <a:xfrm>
            <a:off x="5572132" y="5000636"/>
            <a:ext cx="3425645" cy="776296"/>
          </a:xfrm>
          <a:ln w="2857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739866277"/>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8596" y="500042"/>
            <a:ext cx="8229600" cy="1143000"/>
          </a:xfrm>
        </p:spPr>
        <p:txBody>
          <a:bodyPr>
            <a:noAutofit/>
          </a:bodyPr>
          <a:lstStyle/>
          <a:p>
            <a:r>
              <a:rPr lang="sv-SE" sz="2800" b="1" dirty="0" smtClean="0"/>
              <a:t>(iii) </a:t>
            </a:r>
            <a:r>
              <a:rPr lang="sv-SE" sz="2800" b="1" dirty="0" err="1" smtClean="0"/>
              <a:t>Monophase</a:t>
            </a:r>
            <a:r>
              <a:rPr lang="sv-SE" sz="2800" b="1" dirty="0" smtClean="0"/>
              <a:t> </a:t>
            </a:r>
            <a:r>
              <a:rPr lang="sv-SE" sz="2800" b="1" dirty="0" err="1" smtClean="0"/>
              <a:t>pictures</a:t>
            </a:r>
            <a:r>
              <a:rPr lang="sv-SE" sz="2800" dirty="0" smtClean="0"/>
              <a:t/>
            </a:r>
            <a:br>
              <a:rPr lang="sv-SE" sz="2800" dirty="0" smtClean="0"/>
            </a:br>
            <a:r>
              <a:rPr lang="sv-SE" sz="2800" dirty="0" smtClean="0"/>
              <a:t> </a:t>
            </a:r>
            <a:r>
              <a:rPr lang="sv-SE" sz="2000" dirty="0" smtClean="0"/>
              <a:t>”</a:t>
            </a:r>
            <a:r>
              <a:rPr lang="en-US" sz="2000" dirty="0" smtClean="0"/>
              <a:t> </a:t>
            </a:r>
            <a:r>
              <a:rPr lang="en-US" sz="2000" dirty="0" err="1" smtClean="0"/>
              <a:t>Laocoön</a:t>
            </a:r>
            <a:r>
              <a:rPr lang="en-US" sz="2000" dirty="0" smtClean="0"/>
              <a:t> </a:t>
            </a:r>
            <a:r>
              <a:rPr lang="sv-SE" sz="2000" dirty="0" smtClean="0"/>
              <a:t>group” (1st. Cent. A.D.?)</a:t>
            </a:r>
            <a:r>
              <a:rPr lang="sv-SE" sz="2800" dirty="0" smtClean="0"/>
              <a:t/>
            </a:r>
            <a:br>
              <a:rPr lang="sv-SE" sz="2800" dirty="0" smtClean="0"/>
            </a:br>
            <a:endParaRPr lang="sv-SE" sz="2800" dirty="0"/>
          </a:p>
        </p:txBody>
      </p:sp>
      <p:pic>
        <p:nvPicPr>
          <p:cNvPr id="7" name="Platshållare för innehåll 6" descr="Laokoon2.jpg"/>
          <p:cNvPicPr>
            <a:picLocks noGrp="1" noChangeAspect="1"/>
          </p:cNvPicPr>
          <p:nvPr>
            <p:ph sz="half" idx="1"/>
          </p:nvPr>
        </p:nvPicPr>
        <p:blipFill>
          <a:blip r:embed="rId2" cstate="print"/>
          <a:srcRect l="17717" r="14026"/>
          <a:stretch>
            <a:fillRect/>
          </a:stretch>
        </p:blipFill>
        <p:spPr>
          <a:xfrm>
            <a:off x="357555" y="1700808"/>
            <a:ext cx="4390727" cy="4824536"/>
          </a:xfrm>
          <a:ln w="952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descr="Laokoon4.gif"/>
          <p:cNvPicPr>
            <a:picLocks noGrp="1" noChangeAspect="1"/>
          </p:cNvPicPr>
          <p:nvPr>
            <p:ph sz="quarter" idx="2"/>
          </p:nvPr>
        </p:nvPicPr>
        <p:blipFill>
          <a:blip r:embed="rId3" cstate="print"/>
          <a:stretch>
            <a:fillRect/>
          </a:stretch>
        </p:blipFill>
        <p:spPr>
          <a:xfrm>
            <a:off x="5292080" y="1700808"/>
            <a:ext cx="2914651" cy="2185988"/>
          </a:xfrm>
          <a:ln w="952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latshållare för innehåll 8" descr="Laokoon5.jpg"/>
          <p:cNvPicPr>
            <a:picLocks noGrp="1" noChangeAspect="1"/>
          </p:cNvPicPr>
          <p:nvPr>
            <p:ph sz="quarter" idx="3"/>
          </p:nvPr>
        </p:nvPicPr>
        <p:blipFill>
          <a:blip r:embed="rId4" cstate="print"/>
          <a:stretch>
            <a:fillRect/>
          </a:stretch>
        </p:blipFill>
        <p:spPr>
          <a:xfrm>
            <a:off x="5286380" y="4357694"/>
            <a:ext cx="2916767" cy="2187575"/>
          </a:xfrm>
          <a:ln w="952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rmAutofit/>
          </a:bodyPr>
          <a:lstStyle/>
          <a:p>
            <a:r>
              <a:rPr lang="en-US" sz="2800" b="1" dirty="0"/>
              <a:t>Maiolica dish with Laocoön and his two sons </a:t>
            </a:r>
            <a:r>
              <a:rPr lang="en-US" sz="2800" b="1" dirty="0" smtClean="0"/>
              <a:t/>
            </a:r>
            <a:br>
              <a:rPr lang="en-US" sz="2800" b="1" dirty="0" smtClean="0"/>
            </a:br>
            <a:r>
              <a:rPr lang="en-US" sz="2800" dirty="0" smtClean="0"/>
              <a:t>(</a:t>
            </a:r>
            <a:r>
              <a:rPr lang="en-US" sz="2800" dirty="0"/>
              <a:t>Urbino, Italy, c. 1530</a:t>
            </a:r>
            <a:r>
              <a:rPr lang="en-US" sz="2800" dirty="0" smtClean="0"/>
              <a:t>) </a:t>
            </a:r>
            <a:endParaRPr lang="sv-SE" sz="2800" dirty="0"/>
          </a:p>
        </p:txBody>
      </p:sp>
      <p:pic>
        <p:nvPicPr>
          <p:cNvPr id="8" name="Platshållare för innehåll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1640" y="1432912"/>
            <a:ext cx="6480719" cy="4860539"/>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759886861"/>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dirty="0" smtClean="0"/>
              <a:t/>
            </a:r>
            <a:br>
              <a:rPr lang="sv-SE" dirty="0" smtClean="0"/>
            </a:br>
            <a:r>
              <a:rPr lang="sv-SE" sz="3600" b="1" u="sng" dirty="0"/>
              <a:t>2</a:t>
            </a:r>
            <a:r>
              <a:rPr lang="sv-SE" sz="3600" b="1" u="sng" dirty="0" smtClean="0"/>
              <a:t>. </a:t>
            </a:r>
            <a:r>
              <a:rPr lang="en-US" sz="3600" b="1" u="sng" dirty="0"/>
              <a:t>Constructing Otherness in the Third </a:t>
            </a:r>
            <a:r>
              <a:rPr lang="en-US" sz="3600" b="1" u="sng" dirty="0" smtClean="0"/>
              <a:t>Reich</a:t>
            </a:r>
            <a:br>
              <a:rPr lang="en-US" sz="3600" b="1" u="sng" dirty="0" smtClean="0"/>
            </a:br>
            <a:r>
              <a:rPr lang="sv-SE" dirty="0"/>
              <a:t/>
            </a:r>
            <a:br>
              <a:rPr lang="sv-SE" dirty="0"/>
            </a:br>
            <a:endParaRPr lang="sv-SE" dirty="0"/>
          </a:p>
        </p:txBody>
      </p:sp>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4" y="1196752"/>
            <a:ext cx="4874617" cy="4824536"/>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422324800"/>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p>
            <a:r>
              <a:rPr lang="sv-SE" sz="3200" b="1" dirty="0" smtClean="0"/>
              <a:t/>
            </a:r>
            <a:br>
              <a:rPr lang="sv-SE" sz="3200" b="1" dirty="0" smtClean="0"/>
            </a:br>
            <a:r>
              <a:rPr lang="sv-SE" sz="2400" b="1" dirty="0" smtClean="0"/>
              <a:t>Research Project: </a:t>
            </a:r>
            <a:r>
              <a:rPr lang="en-US" sz="2400" b="1" u="sng" dirty="0" smtClean="0"/>
              <a:t>The </a:t>
            </a:r>
            <a:r>
              <a:rPr lang="en-US" sz="2400" b="1" u="sng" dirty="0"/>
              <a:t>Making of Them and Us (</a:t>
            </a:r>
            <a:r>
              <a:rPr lang="en-US" sz="2400" b="1" u="sng" dirty="0" err="1"/>
              <a:t>MaTUs</a:t>
            </a:r>
            <a:r>
              <a:rPr lang="en-US" sz="2400" b="1" u="sng" dirty="0" smtClean="0"/>
              <a:t>) - </a:t>
            </a:r>
            <a:r>
              <a:rPr lang="en-US" sz="2400" b="1" u="sng" dirty="0"/>
              <a:t/>
            </a:r>
            <a:br>
              <a:rPr lang="en-US" sz="2400" b="1" u="sng" dirty="0"/>
            </a:br>
            <a:r>
              <a:rPr lang="en-US" sz="2400" b="1" u="sng" dirty="0"/>
              <a:t>Cultural Encounters Conveyed Through Pictorial Narrative </a:t>
            </a:r>
            <a:endParaRPr lang="sv-SE" sz="2400" b="1" u="sng" dirty="0"/>
          </a:p>
        </p:txBody>
      </p:sp>
      <p:sp>
        <p:nvSpPr>
          <p:cNvPr id="3" name="Platshållare för innehåll 2"/>
          <p:cNvSpPr>
            <a:spLocks noGrp="1"/>
          </p:cNvSpPr>
          <p:nvPr>
            <p:ph idx="1"/>
          </p:nvPr>
        </p:nvSpPr>
        <p:spPr>
          <a:xfrm>
            <a:off x="467544" y="2060848"/>
            <a:ext cx="8219256" cy="4680520"/>
          </a:xfrm>
        </p:spPr>
        <p:txBody>
          <a:bodyPr>
            <a:normAutofit fontScale="62500" lnSpcReduction="20000"/>
          </a:bodyPr>
          <a:lstStyle/>
          <a:p>
            <a:r>
              <a:rPr lang="en-US" u="sng" dirty="0" smtClean="0"/>
              <a:t>Purpose</a:t>
            </a:r>
            <a:r>
              <a:rPr lang="en-US" dirty="0" smtClean="0"/>
              <a:t>: to </a:t>
            </a:r>
            <a:r>
              <a:rPr lang="en-US" dirty="0"/>
              <a:t>investigate how </a:t>
            </a:r>
            <a:r>
              <a:rPr lang="en-US" dirty="0" smtClean="0"/>
              <a:t>Western collective </a:t>
            </a:r>
            <a:r>
              <a:rPr lang="en-US" dirty="0"/>
              <a:t>identities of the self and the other are conveyed in and between cultures through pictures as well as through (or in symbiosis with) verbal </a:t>
            </a:r>
            <a:r>
              <a:rPr lang="en-US" dirty="0" smtClean="0"/>
              <a:t>discourse.</a:t>
            </a:r>
          </a:p>
          <a:p>
            <a:pPr marL="0" indent="0">
              <a:buNone/>
            </a:pPr>
            <a:endParaRPr lang="en-US" dirty="0" smtClean="0"/>
          </a:p>
          <a:p>
            <a:r>
              <a:rPr lang="sv-SE" u="sng" dirty="0" err="1" smtClean="0"/>
              <a:t>Two</a:t>
            </a:r>
            <a:r>
              <a:rPr lang="sv-SE" u="sng" dirty="0" smtClean="0"/>
              <a:t> </a:t>
            </a:r>
            <a:r>
              <a:rPr lang="sv-SE" u="sng" dirty="0"/>
              <a:t>major </a:t>
            </a:r>
            <a:r>
              <a:rPr lang="sv-SE" u="sng" dirty="0" err="1"/>
              <a:t>historical</a:t>
            </a:r>
            <a:r>
              <a:rPr lang="sv-SE" u="sng" dirty="0"/>
              <a:t> </a:t>
            </a:r>
            <a:r>
              <a:rPr lang="sv-SE" u="sng" dirty="0" smtClean="0"/>
              <a:t>segments:</a:t>
            </a:r>
          </a:p>
          <a:p>
            <a:r>
              <a:rPr lang="sv-SE" b="1" dirty="0" smtClean="0"/>
              <a:t>(i</a:t>
            </a:r>
            <a:r>
              <a:rPr lang="sv-SE" b="1" dirty="0"/>
              <a:t>) </a:t>
            </a:r>
            <a:r>
              <a:rPr lang="sv-SE" dirty="0" smtClean="0"/>
              <a:t>The </a:t>
            </a:r>
            <a:r>
              <a:rPr lang="sv-SE" dirty="0"/>
              <a:t>initial </a:t>
            </a:r>
            <a:r>
              <a:rPr lang="sv-SE" dirty="0" smtClean="0"/>
              <a:t>”</a:t>
            </a:r>
            <a:r>
              <a:rPr lang="sv-SE" dirty="0" err="1" smtClean="0"/>
              <a:t>first</a:t>
            </a:r>
            <a:r>
              <a:rPr lang="sv-SE" dirty="0" smtClean="0"/>
              <a:t> </a:t>
            </a:r>
            <a:r>
              <a:rPr lang="sv-SE" dirty="0" err="1" smtClean="0"/>
              <a:t>contact</a:t>
            </a:r>
            <a:r>
              <a:rPr lang="sv-SE" dirty="0" smtClean="0"/>
              <a:t>”: </a:t>
            </a:r>
            <a:r>
              <a:rPr lang="en-US" dirty="0"/>
              <a:t>Western images of collective selves in relation to alien cultures from the 16th </a:t>
            </a:r>
            <a:r>
              <a:rPr lang="en-US" dirty="0" smtClean="0"/>
              <a:t>century </a:t>
            </a:r>
            <a:r>
              <a:rPr lang="en-US" dirty="0"/>
              <a:t>to the </a:t>
            </a:r>
            <a:r>
              <a:rPr lang="en-US" dirty="0" smtClean="0"/>
              <a:t>present, i.e. </a:t>
            </a:r>
            <a:r>
              <a:rPr lang="en-US" dirty="0"/>
              <a:t>the discovery of the “new” continent of the Americas, the detailed exploration of other parts of the world, and the documentation of Europeans lands in the portraits of a travelling painter. </a:t>
            </a:r>
            <a:endParaRPr lang="en-US" dirty="0" smtClean="0"/>
          </a:p>
          <a:p>
            <a:endParaRPr lang="en-US" dirty="0"/>
          </a:p>
          <a:p>
            <a:r>
              <a:rPr lang="en-US" b="1" dirty="0" smtClean="0"/>
              <a:t>(ii</a:t>
            </a:r>
            <a:r>
              <a:rPr lang="en-US" b="1" dirty="0"/>
              <a:t>) </a:t>
            </a:r>
            <a:r>
              <a:rPr lang="en-US" dirty="0" smtClean="0"/>
              <a:t>Encounters confined </a:t>
            </a:r>
            <a:r>
              <a:rPr lang="en-US" dirty="0"/>
              <a:t>to face-to-face interactions or reactions related to </a:t>
            </a:r>
            <a:r>
              <a:rPr lang="en-US" dirty="0" smtClean="0"/>
              <a:t>image-production during the </a:t>
            </a:r>
            <a:r>
              <a:rPr lang="en-US" dirty="0"/>
              <a:t>latest century with its complex and contested image-production tied to cultural identity, covering for instance the ideals of Americanization, </a:t>
            </a:r>
            <a:r>
              <a:rPr lang="en-US" u="sng" dirty="0"/>
              <a:t>National Socialist conceptions of cultural-racial identities</a:t>
            </a:r>
            <a:r>
              <a:rPr lang="en-US" dirty="0"/>
              <a:t>, and the ceremonial communication of the suicide bomber photograph.</a:t>
            </a:r>
            <a:endParaRPr lang="sv-SE" dirty="0"/>
          </a:p>
        </p:txBody>
      </p:sp>
    </p:spTree>
    <p:extLst>
      <p:ext uri="{BB962C8B-B14F-4D97-AF65-F5344CB8AC3E}">
        <p14:creationId xmlns:p14="http://schemas.microsoft.com/office/powerpoint/2010/main" val="2297345360"/>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t>Ego-, Alter- &amp; Alius-</a:t>
            </a:r>
            <a:r>
              <a:rPr lang="sv-SE" sz="3200" b="1" dirty="0" err="1" smtClean="0"/>
              <a:t>cultures</a:t>
            </a:r>
            <a:r>
              <a:rPr lang="sv-SE" sz="3200" b="1" dirty="0" smtClean="0"/>
              <a:t> (i)</a:t>
            </a:r>
            <a:endParaRPr lang="sv-SE" sz="3200" b="1" dirty="0"/>
          </a:p>
        </p:txBody>
      </p:sp>
      <p:sp>
        <p:nvSpPr>
          <p:cNvPr id="3" name="Platshållare för innehåll 2"/>
          <p:cNvSpPr>
            <a:spLocks noGrp="1"/>
          </p:cNvSpPr>
          <p:nvPr>
            <p:ph idx="1"/>
          </p:nvPr>
        </p:nvSpPr>
        <p:spPr>
          <a:xfrm>
            <a:off x="467544" y="1340768"/>
            <a:ext cx="8219256" cy="5328592"/>
          </a:xfrm>
        </p:spPr>
        <p:txBody>
          <a:bodyPr>
            <a:normAutofit fontScale="70000" lnSpcReduction="20000"/>
          </a:bodyPr>
          <a:lstStyle/>
          <a:p>
            <a:r>
              <a:rPr lang="sv-SE" b="1" dirty="0" smtClean="0"/>
              <a:t>Edmund Husserl</a:t>
            </a:r>
            <a:r>
              <a:rPr lang="sv-SE" dirty="0" smtClean="0"/>
              <a:t>: </a:t>
            </a:r>
            <a:r>
              <a:rPr lang="en-US" dirty="0" smtClean="0"/>
              <a:t>Phenomenology </a:t>
            </a:r>
            <a:r>
              <a:rPr lang="en-US" dirty="0"/>
              <a:t>(from Greek </a:t>
            </a:r>
            <a:r>
              <a:rPr lang="en-US" dirty="0" err="1"/>
              <a:t>phainómenon</a:t>
            </a:r>
            <a:r>
              <a:rPr lang="en-US" dirty="0"/>
              <a:t> "that which appears" and </a:t>
            </a:r>
            <a:r>
              <a:rPr lang="en-US" dirty="0" err="1"/>
              <a:t>lógos</a:t>
            </a:r>
            <a:r>
              <a:rPr lang="en-US" dirty="0"/>
              <a:t> "study") </a:t>
            </a:r>
            <a:r>
              <a:rPr lang="en-US" dirty="0" smtClean="0"/>
              <a:t>as the </a:t>
            </a:r>
            <a:r>
              <a:rPr lang="en-US" dirty="0"/>
              <a:t>philosophical study of the structures of experience and </a:t>
            </a:r>
            <a:r>
              <a:rPr lang="en-US" dirty="0" smtClean="0"/>
              <a:t>consciousness.</a:t>
            </a:r>
          </a:p>
          <a:p>
            <a:endParaRPr lang="sv-SE" dirty="0" smtClean="0"/>
          </a:p>
          <a:p>
            <a:pPr marL="571500" indent="-571500">
              <a:buAutoNum type="romanLcParenBoth"/>
            </a:pPr>
            <a:r>
              <a:rPr lang="sv-SE" b="1" u="sng" dirty="0" err="1" smtClean="0"/>
              <a:t>Homeworld</a:t>
            </a:r>
            <a:r>
              <a:rPr lang="sv-SE" dirty="0" smtClean="0"/>
              <a:t>: </a:t>
            </a:r>
            <a:r>
              <a:rPr lang="en-US" dirty="0"/>
              <a:t>a single community of subjects, their common lifeworld, </a:t>
            </a:r>
            <a:r>
              <a:rPr lang="en-US" dirty="0" smtClean="0"/>
              <a:t>a general framework, or </a:t>
            </a:r>
            <a:r>
              <a:rPr lang="en-US" dirty="0"/>
              <a:t>“</a:t>
            </a:r>
            <a:r>
              <a:rPr lang="en-US" dirty="0" err="1"/>
              <a:t>homeworld</a:t>
            </a:r>
            <a:r>
              <a:rPr lang="en-US" dirty="0"/>
              <a:t>”, can be looked </a:t>
            </a:r>
            <a:r>
              <a:rPr lang="en-US" dirty="0" smtClean="0"/>
              <a:t>upon as a system </a:t>
            </a:r>
            <a:r>
              <a:rPr lang="en-US" dirty="0"/>
              <a:t>of </a:t>
            </a:r>
            <a:r>
              <a:rPr lang="en-US" dirty="0" smtClean="0"/>
              <a:t>senses, values, </a:t>
            </a:r>
            <a:r>
              <a:rPr lang="en-US" dirty="0"/>
              <a:t>or </a:t>
            </a:r>
            <a:r>
              <a:rPr lang="en-US" dirty="0" smtClean="0"/>
              <a:t>meanings, fixed </a:t>
            </a:r>
            <a:r>
              <a:rPr lang="en-US" dirty="0"/>
              <a:t>by </a:t>
            </a:r>
            <a:r>
              <a:rPr lang="en-US" dirty="0" smtClean="0"/>
              <a:t>(implicit</a:t>
            </a:r>
            <a:r>
              <a:rPr lang="en-US" dirty="0"/>
              <a:t>) intersubjective standards, or conventions, that determine what counts as “normal</a:t>
            </a:r>
            <a:r>
              <a:rPr lang="en-US" dirty="0" smtClean="0"/>
              <a:t>”.</a:t>
            </a:r>
          </a:p>
          <a:p>
            <a:pPr marL="571500" indent="-571500">
              <a:buAutoNum type="romanLcParenBoth"/>
            </a:pPr>
            <a:endParaRPr lang="en-US" dirty="0" smtClean="0"/>
          </a:p>
          <a:p>
            <a:pPr marL="571500" indent="-571500">
              <a:buAutoNum type="romanLcParenBoth"/>
            </a:pPr>
            <a:r>
              <a:rPr lang="en-US" b="1" u="sng" dirty="0" err="1"/>
              <a:t>Alienworld</a:t>
            </a:r>
            <a:r>
              <a:rPr lang="en-US" dirty="0" smtClean="0"/>
              <a:t>: something considered abnormal </a:t>
            </a:r>
            <a:r>
              <a:rPr lang="en-US" dirty="0"/>
              <a:t>to our </a:t>
            </a:r>
            <a:r>
              <a:rPr lang="en-US" dirty="0" smtClean="0"/>
              <a:t>normality, conceived </a:t>
            </a:r>
            <a:r>
              <a:rPr lang="en-US" dirty="0"/>
              <a:t>as alien, </a:t>
            </a:r>
            <a:r>
              <a:rPr lang="en-US" dirty="0" smtClean="0"/>
              <a:t>which can </a:t>
            </a:r>
            <a:r>
              <a:rPr lang="en-US" dirty="0"/>
              <a:t>only be appropriated or assimilated into the lifeworld, and only understood </a:t>
            </a:r>
            <a:r>
              <a:rPr lang="en-US" dirty="0" smtClean="0"/>
              <a:t>against its background.</a:t>
            </a:r>
          </a:p>
          <a:p>
            <a:pPr marL="0" indent="0">
              <a:buNone/>
            </a:pPr>
            <a:endParaRPr lang="en-US" dirty="0"/>
          </a:p>
          <a:p>
            <a:pPr marL="0" indent="0">
              <a:buNone/>
            </a:pPr>
            <a:r>
              <a:rPr lang="en-US" dirty="0" smtClean="0"/>
              <a:t>Both concepts are co-constituted.</a:t>
            </a:r>
            <a:endParaRPr lang="sv-SE" dirty="0"/>
          </a:p>
        </p:txBody>
      </p:sp>
    </p:spTree>
    <p:extLst>
      <p:ext uri="{BB962C8B-B14F-4D97-AF65-F5344CB8AC3E}">
        <p14:creationId xmlns:p14="http://schemas.microsoft.com/office/powerpoint/2010/main" val="2083667768"/>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b="1" dirty="0">
                <a:solidFill>
                  <a:prstClr val="black"/>
                </a:solidFill>
              </a:rPr>
              <a:t>Ego-, Alter- &amp; Alius-</a:t>
            </a:r>
            <a:r>
              <a:rPr lang="sv-SE" sz="3200" b="1" dirty="0" err="1">
                <a:solidFill>
                  <a:prstClr val="black"/>
                </a:solidFill>
              </a:rPr>
              <a:t>cultures</a:t>
            </a:r>
            <a:r>
              <a:rPr lang="sv-SE" sz="3200" b="1" dirty="0">
                <a:solidFill>
                  <a:prstClr val="black"/>
                </a:solidFill>
              </a:rPr>
              <a:t> (</a:t>
            </a:r>
            <a:r>
              <a:rPr lang="sv-SE" sz="3200" b="1" dirty="0" smtClean="0">
                <a:solidFill>
                  <a:prstClr val="black"/>
                </a:solidFill>
              </a:rPr>
              <a:t>ii)</a:t>
            </a:r>
            <a:endParaRPr lang="sv-SE" dirty="0"/>
          </a:p>
        </p:txBody>
      </p:sp>
      <p:pic>
        <p:nvPicPr>
          <p:cNvPr id="205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21133" y="1600200"/>
            <a:ext cx="7701734" cy="4525963"/>
          </a:xfrm>
          <a:prstGeom prst="rect">
            <a:avLst/>
          </a:prstGeom>
          <a:solidFill>
            <a:srgbClr val="71DAFF"/>
          </a:solidFill>
          <a:ln/>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2750128587"/>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sz="3200" b="1" dirty="0">
                <a:solidFill>
                  <a:prstClr val="black"/>
                </a:solidFill>
              </a:rPr>
              <a:t>Ego-, Alter- &amp; Alius-</a:t>
            </a:r>
            <a:r>
              <a:rPr lang="sv-SE" sz="3200" b="1" dirty="0" err="1">
                <a:solidFill>
                  <a:prstClr val="black"/>
                </a:solidFill>
              </a:rPr>
              <a:t>cultures</a:t>
            </a:r>
            <a:r>
              <a:rPr lang="sv-SE" sz="3200" b="1" dirty="0">
                <a:solidFill>
                  <a:prstClr val="black"/>
                </a:solidFill>
              </a:rPr>
              <a:t> (</a:t>
            </a:r>
            <a:r>
              <a:rPr lang="sv-SE" sz="3200" b="1" dirty="0" smtClean="0">
                <a:solidFill>
                  <a:prstClr val="black"/>
                </a:solidFill>
              </a:rPr>
              <a:t>iii)</a:t>
            </a:r>
            <a:br>
              <a:rPr lang="sv-SE" sz="3200" b="1" dirty="0" smtClean="0">
                <a:solidFill>
                  <a:prstClr val="black"/>
                </a:solidFill>
              </a:rPr>
            </a:br>
            <a:r>
              <a:rPr lang="sv-SE" sz="2400" dirty="0" smtClean="0">
                <a:solidFill>
                  <a:prstClr val="black"/>
                </a:solidFill>
              </a:rPr>
              <a:t>(cf. Cabak Rédei: ”An </a:t>
            </a:r>
            <a:r>
              <a:rPr lang="sv-SE" sz="2400" dirty="0" err="1" smtClean="0">
                <a:solidFill>
                  <a:prstClr val="black"/>
                </a:solidFill>
              </a:rPr>
              <a:t>Inquiry</a:t>
            </a:r>
            <a:r>
              <a:rPr lang="sv-SE" sz="2400" dirty="0" smtClean="0">
                <a:solidFill>
                  <a:prstClr val="black"/>
                </a:solidFill>
              </a:rPr>
              <a:t> </a:t>
            </a:r>
            <a:r>
              <a:rPr lang="sv-SE" sz="2400" dirty="0" err="1" smtClean="0">
                <a:solidFill>
                  <a:prstClr val="black"/>
                </a:solidFill>
              </a:rPr>
              <a:t>into</a:t>
            </a:r>
            <a:r>
              <a:rPr lang="sv-SE" sz="2400" dirty="0" smtClean="0">
                <a:solidFill>
                  <a:prstClr val="black"/>
                </a:solidFill>
              </a:rPr>
              <a:t> </a:t>
            </a:r>
            <a:r>
              <a:rPr lang="sv-SE" sz="2400" dirty="0" err="1" smtClean="0">
                <a:solidFill>
                  <a:prstClr val="black"/>
                </a:solidFill>
              </a:rPr>
              <a:t>Cultural</a:t>
            </a:r>
            <a:r>
              <a:rPr lang="sv-SE" sz="2400" dirty="0" smtClean="0">
                <a:solidFill>
                  <a:prstClr val="black"/>
                </a:solidFill>
              </a:rPr>
              <a:t> </a:t>
            </a:r>
            <a:r>
              <a:rPr lang="sv-SE" sz="2400" dirty="0" err="1" smtClean="0">
                <a:solidFill>
                  <a:prstClr val="black"/>
                </a:solidFill>
              </a:rPr>
              <a:t>Semiotics</a:t>
            </a:r>
            <a:r>
              <a:rPr lang="sv-SE" sz="2400" dirty="0" smtClean="0">
                <a:solidFill>
                  <a:prstClr val="black"/>
                </a:solidFill>
              </a:rPr>
              <a:t>” (2007, p. 263)</a:t>
            </a:r>
            <a:endParaRPr lang="sv-SE" dirty="0"/>
          </a:p>
        </p:txBody>
      </p:sp>
      <p:pic>
        <p:nvPicPr>
          <p:cNvPr id="10" name="Platshållare för innehåll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39752" y="1628800"/>
            <a:ext cx="4177366" cy="4686519"/>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991470859"/>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b="1" dirty="0">
                <a:solidFill>
                  <a:prstClr val="black"/>
                </a:solidFill>
              </a:rPr>
              <a:t>Ego-, Alter- &amp; Alius-</a:t>
            </a:r>
            <a:r>
              <a:rPr lang="sv-SE" sz="3200" b="1" dirty="0" err="1">
                <a:solidFill>
                  <a:prstClr val="black"/>
                </a:solidFill>
              </a:rPr>
              <a:t>cultures</a:t>
            </a:r>
            <a:r>
              <a:rPr lang="sv-SE" sz="3200" b="1" dirty="0">
                <a:solidFill>
                  <a:prstClr val="black"/>
                </a:solidFill>
              </a:rPr>
              <a:t> (</a:t>
            </a:r>
            <a:r>
              <a:rPr lang="sv-SE" sz="3200" b="1" dirty="0" smtClean="0">
                <a:solidFill>
                  <a:prstClr val="black"/>
                </a:solidFill>
              </a:rPr>
              <a:t>iv)</a:t>
            </a:r>
            <a:endParaRPr lang="sv-SE" dirty="0"/>
          </a:p>
        </p:txBody>
      </p:sp>
      <p:sp>
        <p:nvSpPr>
          <p:cNvPr id="3" name="Platshållare för innehåll 2"/>
          <p:cNvSpPr>
            <a:spLocks noGrp="1"/>
          </p:cNvSpPr>
          <p:nvPr>
            <p:ph idx="1"/>
          </p:nvPr>
        </p:nvSpPr>
        <p:spPr>
          <a:xfrm>
            <a:off x="467544" y="1600200"/>
            <a:ext cx="8219256" cy="5069160"/>
          </a:xfrm>
        </p:spPr>
        <p:txBody>
          <a:bodyPr>
            <a:normAutofit fontScale="62500" lnSpcReduction="20000"/>
          </a:bodyPr>
          <a:lstStyle/>
          <a:p>
            <a:r>
              <a:rPr lang="en-US" dirty="0" smtClean="0"/>
              <a:t>An </a:t>
            </a:r>
            <a:r>
              <a:rPr lang="en-US" u="sng" dirty="0" smtClean="0"/>
              <a:t>Alius-culture</a:t>
            </a:r>
            <a:r>
              <a:rPr lang="en-US" dirty="0" smtClean="0"/>
              <a:t> </a:t>
            </a:r>
            <a:r>
              <a:rPr lang="en-US" dirty="0"/>
              <a:t>is characterized by the </a:t>
            </a:r>
            <a:r>
              <a:rPr lang="en-US" u="sng" dirty="0"/>
              <a:t>absence of dialogue </a:t>
            </a:r>
            <a:r>
              <a:rPr lang="en-US" dirty="0"/>
              <a:t>and – from the Ego-perspective - an unwillingness to understand and to be understood. </a:t>
            </a:r>
            <a:endParaRPr lang="en-US" dirty="0" smtClean="0"/>
          </a:p>
          <a:p>
            <a:endParaRPr lang="en-US" dirty="0" smtClean="0"/>
          </a:p>
          <a:p>
            <a:r>
              <a:rPr lang="en-US" dirty="0" smtClean="0"/>
              <a:t>While </a:t>
            </a:r>
            <a:r>
              <a:rPr lang="en-US" u="sng" dirty="0"/>
              <a:t>Extra-texts belonging to the </a:t>
            </a:r>
            <a:r>
              <a:rPr lang="en-US" u="sng" dirty="0" smtClean="0"/>
              <a:t>Alter-culture</a:t>
            </a:r>
            <a:r>
              <a:rPr lang="en-US" dirty="0" smtClean="0"/>
              <a:t> </a:t>
            </a:r>
            <a:r>
              <a:rPr lang="en-US" dirty="0"/>
              <a:t>have </a:t>
            </a:r>
            <a:r>
              <a:rPr lang="en-US" u="sng" dirty="0"/>
              <a:t>common normative denominators from the perspective of the </a:t>
            </a:r>
            <a:r>
              <a:rPr lang="en-US" u="sng" dirty="0" smtClean="0"/>
              <a:t>Ego </a:t>
            </a:r>
            <a:r>
              <a:rPr lang="en-US" dirty="0" smtClean="0"/>
              <a:t>and can </a:t>
            </a:r>
            <a:r>
              <a:rPr lang="en-US" dirty="0"/>
              <a:t>in principle </a:t>
            </a:r>
            <a:r>
              <a:rPr lang="en-US" dirty="0" smtClean="0"/>
              <a:t>be </a:t>
            </a:r>
            <a:r>
              <a:rPr lang="en-US" dirty="0"/>
              <a:t>made intelligible, </a:t>
            </a:r>
            <a:r>
              <a:rPr lang="en-US" u="sng" dirty="0"/>
              <a:t>Non-texts belonging to the Alius-culture are non-informative and lack any value</a:t>
            </a:r>
            <a:r>
              <a:rPr lang="en-US" dirty="0"/>
              <a:t>; they do not participate in a dialogical communicative act. </a:t>
            </a:r>
            <a:endParaRPr lang="en-US" dirty="0" smtClean="0"/>
          </a:p>
          <a:p>
            <a:endParaRPr lang="en-US" dirty="0" smtClean="0"/>
          </a:p>
          <a:p>
            <a:r>
              <a:rPr lang="en-US" dirty="0" smtClean="0"/>
              <a:t>The </a:t>
            </a:r>
            <a:r>
              <a:rPr lang="en-US" dirty="0"/>
              <a:t>Ego-culture, as the broken lines indicate, is open to expansion towards the Alter; it models itself and expands its self-understanding in relation to the Alter-culture. </a:t>
            </a:r>
            <a:r>
              <a:rPr lang="en-US" dirty="0" smtClean="0"/>
              <a:t> This is not the case with regard to the Alius.</a:t>
            </a:r>
          </a:p>
          <a:p>
            <a:endParaRPr lang="en-US" dirty="0" smtClean="0"/>
          </a:p>
          <a:p>
            <a:r>
              <a:rPr lang="en-US" dirty="0" smtClean="0"/>
              <a:t>In </a:t>
            </a:r>
            <a:r>
              <a:rPr lang="en-US" dirty="0"/>
              <a:t>both cases, however, the relationships between Ego-culture and Alter and Alius respectively are asymmetrical, dominated by the Ego which decides which position to take versus the counterparts.</a:t>
            </a:r>
            <a:endParaRPr lang="sv-SE" dirty="0"/>
          </a:p>
        </p:txBody>
      </p:sp>
    </p:spTree>
    <p:extLst>
      <p:ext uri="{BB962C8B-B14F-4D97-AF65-F5344CB8AC3E}">
        <p14:creationId xmlns:p14="http://schemas.microsoft.com/office/powerpoint/2010/main" val="4058864967"/>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en-US" sz="3200" b="1" dirty="0"/>
              <a:t>Fascism as a generic concept </a:t>
            </a:r>
            <a:r>
              <a:rPr lang="en-US" sz="3200" b="1" dirty="0" smtClean="0"/>
              <a:t/>
            </a:r>
            <a:br>
              <a:rPr lang="en-US" sz="3200" b="1" dirty="0" smtClean="0"/>
            </a:br>
            <a:r>
              <a:rPr lang="en-US" sz="2200" dirty="0" smtClean="0"/>
              <a:t>(cf. </a:t>
            </a:r>
            <a:r>
              <a:rPr lang="sv-SE" sz="2200" dirty="0" smtClean="0"/>
              <a:t>Roger Griffin: ”The Nature of Fascism”, 1993):</a:t>
            </a:r>
            <a:endParaRPr lang="sv-SE" sz="2200" dirty="0"/>
          </a:p>
        </p:txBody>
      </p:sp>
      <p:sp>
        <p:nvSpPr>
          <p:cNvPr id="3" name="Platshållare för innehåll 2"/>
          <p:cNvSpPr>
            <a:spLocks noGrp="1"/>
          </p:cNvSpPr>
          <p:nvPr>
            <p:ph idx="1"/>
          </p:nvPr>
        </p:nvSpPr>
        <p:spPr>
          <a:xfrm>
            <a:off x="467544" y="1600200"/>
            <a:ext cx="8219256" cy="5069160"/>
          </a:xfrm>
        </p:spPr>
        <p:txBody>
          <a:bodyPr>
            <a:normAutofit fontScale="62500" lnSpcReduction="20000"/>
          </a:bodyPr>
          <a:lstStyle/>
          <a:p>
            <a:r>
              <a:rPr lang="sv-SE" sz="4600" dirty="0" err="1" smtClean="0"/>
              <a:t>Palingenetic</a:t>
            </a:r>
            <a:r>
              <a:rPr lang="sv-SE" sz="4600" dirty="0" smtClean="0"/>
              <a:t> ultra-nationalism</a:t>
            </a:r>
          </a:p>
          <a:p>
            <a:r>
              <a:rPr lang="sv-SE" dirty="0" err="1" smtClean="0"/>
              <a:t>Greek</a:t>
            </a:r>
            <a:r>
              <a:rPr lang="sv-SE" dirty="0" smtClean="0"/>
              <a:t> terms “</a:t>
            </a:r>
            <a:r>
              <a:rPr lang="sv-SE" dirty="0" err="1" smtClean="0"/>
              <a:t>palin</a:t>
            </a:r>
            <a:r>
              <a:rPr lang="sv-SE" dirty="0" smtClean="0"/>
              <a:t>” (</a:t>
            </a:r>
            <a:r>
              <a:rPr lang="sv-SE" dirty="0" err="1" smtClean="0"/>
              <a:t>again</a:t>
            </a:r>
            <a:r>
              <a:rPr lang="sv-SE" dirty="0" smtClean="0"/>
              <a:t>, </a:t>
            </a:r>
            <a:r>
              <a:rPr lang="sv-SE" dirty="0" err="1" smtClean="0"/>
              <a:t>anew</a:t>
            </a:r>
            <a:r>
              <a:rPr lang="sv-SE" dirty="0" smtClean="0"/>
              <a:t>) and “genesis” (</a:t>
            </a:r>
            <a:r>
              <a:rPr lang="sv-SE" dirty="0" err="1" smtClean="0"/>
              <a:t>creation</a:t>
            </a:r>
            <a:r>
              <a:rPr lang="sv-SE" dirty="0" smtClean="0"/>
              <a:t>, </a:t>
            </a:r>
            <a:r>
              <a:rPr lang="sv-SE" dirty="0" err="1" smtClean="0"/>
              <a:t>birth</a:t>
            </a:r>
            <a:r>
              <a:rPr lang="sv-SE" dirty="0" smtClean="0"/>
              <a:t>)</a:t>
            </a:r>
          </a:p>
          <a:p>
            <a:r>
              <a:rPr lang="sv-SE" dirty="0" smtClean="0"/>
              <a:t>“populist ultra-nationalism” : a </a:t>
            </a:r>
            <a:r>
              <a:rPr lang="sv-SE" dirty="0" err="1" smtClean="0"/>
              <a:t>very</a:t>
            </a:r>
            <a:r>
              <a:rPr lang="sv-SE" dirty="0" smtClean="0"/>
              <a:t> </a:t>
            </a:r>
            <a:r>
              <a:rPr lang="sv-SE" dirty="0" err="1" smtClean="0"/>
              <a:t>specific</a:t>
            </a:r>
            <a:r>
              <a:rPr lang="sv-SE" dirty="0" smtClean="0"/>
              <a:t> </a:t>
            </a:r>
            <a:r>
              <a:rPr lang="sv-SE" dirty="0" err="1" smtClean="0"/>
              <a:t>sub-category</a:t>
            </a:r>
            <a:r>
              <a:rPr lang="sv-SE" dirty="0" smtClean="0"/>
              <a:t> of “nationalism”:</a:t>
            </a:r>
          </a:p>
          <a:p>
            <a:pPr marL="0" indent="0">
              <a:buNone/>
            </a:pPr>
            <a:endParaRPr lang="sv-SE" dirty="0" smtClean="0"/>
          </a:p>
          <a:p>
            <a:pPr>
              <a:buNone/>
            </a:pPr>
            <a:r>
              <a:rPr lang="sv-SE" b="1" dirty="0" err="1" smtClean="0"/>
              <a:t>First</a:t>
            </a:r>
            <a:r>
              <a:rPr lang="sv-SE" dirty="0" smtClean="0"/>
              <a:t>, fascist movements </a:t>
            </a:r>
            <a:r>
              <a:rPr lang="sv-SE" dirty="0" err="1" smtClean="0"/>
              <a:t>depend</a:t>
            </a:r>
            <a:r>
              <a:rPr lang="sv-SE" dirty="0" smtClean="0"/>
              <a:t>, </a:t>
            </a:r>
            <a:r>
              <a:rPr lang="sv-SE" dirty="0" err="1" smtClean="0"/>
              <a:t>even</a:t>
            </a:r>
            <a:r>
              <a:rPr lang="sv-SE" dirty="0" smtClean="0"/>
              <a:t> </a:t>
            </a:r>
            <a:r>
              <a:rPr lang="sv-SE" dirty="0" err="1" smtClean="0"/>
              <a:t>if</a:t>
            </a:r>
            <a:r>
              <a:rPr lang="sv-SE" dirty="0" smtClean="0"/>
              <a:t> </a:t>
            </a:r>
            <a:r>
              <a:rPr lang="sv-SE" dirty="0" err="1" smtClean="0"/>
              <a:t>they</a:t>
            </a:r>
            <a:r>
              <a:rPr lang="sv-SE" dirty="0" smtClean="0"/>
              <a:t> are led by a small </a:t>
            </a:r>
            <a:r>
              <a:rPr lang="sv-SE" dirty="0" err="1" smtClean="0"/>
              <a:t>elites</a:t>
            </a:r>
            <a:r>
              <a:rPr lang="sv-SE" dirty="0" smtClean="0"/>
              <a:t>, in </a:t>
            </a:r>
            <a:r>
              <a:rPr lang="sv-SE" dirty="0" err="1" smtClean="0"/>
              <a:t>practice</a:t>
            </a:r>
            <a:r>
              <a:rPr lang="sv-SE" dirty="0" smtClean="0"/>
              <a:t> or in principle on the support of the public or </a:t>
            </a:r>
            <a:r>
              <a:rPr lang="sv-SE" dirty="0" err="1" smtClean="0"/>
              <a:t>larger</a:t>
            </a:r>
            <a:r>
              <a:rPr lang="sv-SE" dirty="0" smtClean="0"/>
              <a:t> </a:t>
            </a:r>
            <a:r>
              <a:rPr lang="sv-SE" dirty="0" err="1" smtClean="0"/>
              <a:t>groups</a:t>
            </a:r>
            <a:r>
              <a:rPr lang="sv-SE" dirty="0" smtClean="0"/>
              <a:t> of </a:t>
            </a:r>
            <a:r>
              <a:rPr lang="sv-SE" dirty="0" err="1" smtClean="0"/>
              <a:t>people</a:t>
            </a:r>
            <a:r>
              <a:rPr lang="sv-SE" dirty="0" smtClean="0"/>
              <a:t>. </a:t>
            </a:r>
          </a:p>
          <a:p>
            <a:pPr>
              <a:buNone/>
            </a:pPr>
            <a:endParaRPr lang="sv-SE" dirty="0" smtClean="0"/>
          </a:p>
          <a:p>
            <a:pPr>
              <a:buNone/>
            </a:pPr>
            <a:r>
              <a:rPr lang="sv-SE" b="1" dirty="0" smtClean="0"/>
              <a:t>Second</a:t>
            </a:r>
            <a:r>
              <a:rPr lang="sv-SE" dirty="0" smtClean="0"/>
              <a:t>, </a:t>
            </a:r>
            <a:r>
              <a:rPr lang="sv-SE" dirty="0" err="1" smtClean="0"/>
              <a:t>they</a:t>
            </a:r>
            <a:r>
              <a:rPr lang="sv-SE" dirty="0" smtClean="0"/>
              <a:t> </a:t>
            </a:r>
            <a:r>
              <a:rPr lang="sv-SE" dirty="0" err="1" smtClean="0"/>
              <a:t>reject</a:t>
            </a:r>
            <a:r>
              <a:rPr lang="sv-SE" dirty="0" smtClean="0"/>
              <a:t> </a:t>
            </a:r>
            <a:r>
              <a:rPr lang="sv-SE" dirty="0" err="1" smtClean="0"/>
              <a:t>anything</a:t>
            </a:r>
            <a:r>
              <a:rPr lang="sv-SE" dirty="0" smtClean="0"/>
              <a:t> </a:t>
            </a:r>
            <a:r>
              <a:rPr lang="sv-SE" dirty="0" err="1" smtClean="0"/>
              <a:t>compatible</a:t>
            </a:r>
            <a:r>
              <a:rPr lang="sv-SE" dirty="0" smtClean="0"/>
              <a:t> with liberal institutions…, and </a:t>
            </a:r>
            <a:r>
              <a:rPr lang="sv-SE" dirty="0" err="1" smtClean="0"/>
              <a:t>they</a:t>
            </a:r>
            <a:r>
              <a:rPr lang="sv-SE" dirty="0" smtClean="0"/>
              <a:t> </a:t>
            </a:r>
            <a:r>
              <a:rPr lang="sv-SE" dirty="0" err="1" smtClean="0"/>
              <a:t>endorse</a:t>
            </a:r>
            <a:r>
              <a:rPr lang="sv-SE" dirty="0" smtClean="0"/>
              <a:t> a </a:t>
            </a:r>
            <a:r>
              <a:rPr lang="sv-SE" dirty="0" err="1" smtClean="0"/>
              <a:t>concept</a:t>
            </a:r>
            <a:r>
              <a:rPr lang="sv-SE" dirty="0" smtClean="0"/>
              <a:t> of the nation as a “</a:t>
            </a:r>
            <a:r>
              <a:rPr lang="sv-SE" dirty="0" err="1" smtClean="0"/>
              <a:t>higher</a:t>
            </a:r>
            <a:r>
              <a:rPr lang="sv-SE" dirty="0" smtClean="0"/>
              <a:t>” </a:t>
            </a:r>
            <a:r>
              <a:rPr lang="sv-SE" dirty="0" err="1" smtClean="0"/>
              <a:t>racial</a:t>
            </a:r>
            <a:r>
              <a:rPr lang="sv-SE" dirty="0" smtClean="0"/>
              <a:t>, </a:t>
            </a:r>
            <a:r>
              <a:rPr lang="sv-SE" dirty="0" err="1" smtClean="0"/>
              <a:t>historical</a:t>
            </a:r>
            <a:r>
              <a:rPr lang="sv-SE" dirty="0" smtClean="0"/>
              <a:t> spiritual or </a:t>
            </a:r>
            <a:r>
              <a:rPr lang="sv-SE" dirty="0" err="1" smtClean="0"/>
              <a:t>organic</a:t>
            </a:r>
            <a:r>
              <a:rPr lang="sv-SE" dirty="0" smtClean="0"/>
              <a:t> </a:t>
            </a:r>
            <a:r>
              <a:rPr lang="sv-SE" dirty="0" err="1" smtClean="0"/>
              <a:t>reality</a:t>
            </a:r>
            <a:r>
              <a:rPr lang="sv-SE" dirty="0" smtClean="0"/>
              <a:t> </a:t>
            </a:r>
            <a:r>
              <a:rPr lang="sv-SE" dirty="0" err="1" smtClean="0"/>
              <a:t>which</a:t>
            </a:r>
            <a:r>
              <a:rPr lang="sv-SE" dirty="0" smtClean="0"/>
              <a:t> </a:t>
            </a:r>
            <a:r>
              <a:rPr lang="sv-SE" dirty="0" err="1" smtClean="0"/>
              <a:t>embraces</a:t>
            </a:r>
            <a:r>
              <a:rPr lang="sv-SE" dirty="0" smtClean="0"/>
              <a:t> all the </a:t>
            </a:r>
            <a:r>
              <a:rPr lang="sv-SE" dirty="0" err="1" smtClean="0"/>
              <a:t>members</a:t>
            </a:r>
            <a:r>
              <a:rPr lang="sv-SE" dirty="0" smtClean="0"/>
              <a:t> of </a:t>
            </a:r>
            <a:r>
              <a:rPr lang="sv-SE" dirty="0" err="1" smtClean="0"/>
              <a:t>ethnical</a:t>
            </a:r>
            <a:r>
              <a:rPr lang="sv-SE" dirty="0" smtClean="0"/>
              <a:t> </a:t>
            </a:r>
            <a:r>
              <a:rPr lang="sv-SE" dirty="0" err="1" smtClean="0"/>
              <a:t>community</a:t>
            </a:r>
            <a:r>
              <a:rPr lang="sv-SE" dirty="0" smtClean="0"/>
              <a:t> who </a:t>
            </a:r>
            <a:r>
              <a:rPr lang="sv-SE" dirty="0" err="1" smtClean="0"/>
              <a:t>belong</a:t>
            </a:r>
            <a:r>
              <a:rPr lang="sv-SE" dirty="0" smtClean="0"/>
              <a:t> to it.</a:t>
            </a:r>
          </a:p>
          <a:p>
            <a:pPr>
              <a:buNone/>
            </a:pPr>
            <a:endParaRPr lang="sv-SE" dirty="0" smtClean="0"/>
          </a:p>
          <a:p>
            <a:r>
              <a:rPr lang="sv-SE" dirty="0" err="1" smtClean="0"/>
              <a:t>Fascism’s</a:t>
            </a:r>
            <a:r>
              <a:rPr lang="sv-SE" dirty="0" smtClean="0"/>
              <a:t> </a:t>
            </a:r>
            <a:r>
              <a:rPr lang="sv-SE" dirty="0" err="1" smtClean="0"/>
              <a:t>mobilizing</a:t>
            </a:r>
            <a:r>
              <a:rPr lang="sv-SE" dirty="0" smtClean="0"/>
              <a:t> vision is that of the national </a:t>
            </a:r>
            <a:r>
              <a:rPr lang="sv-SE" dirty="0" err="1" smtClean="0"/>
              <a:t>community</a:t>
            </a:r>
            <a:r>
              <a:rPr lang="sv-SE" dirty="0" smtClean="0"/>
              <a:t> </a:t>
            </a:r>
            <a:r>
              <a:rPr lang="sv-SE" dirty="0" err="1" smtClean="0"/>
              <a:t>rising</a:t>
            </a:r>
            <a:r>
              <a:rPr lang="sv-SE" dirty="0" smtClean="0"/>
              <a:t> </a:t>
            </a:r>
            <a:r>
              <a:rPr lang="sv-SE" dirty="0" err="1" smtClean="0"/>
              <a:t>phoenix-like</a:t>
            </a:r>
            <a:r>
              <a:rPr lang="sv-SE" dirty="0" smtClean="0"/>
              <a:t> after a period of </a:t>
            </a:r>
            <a:r>
              <a:rPr lang="sv-SE" dirty="0" err="1" smtClean="0"/>
              <a:t>encroaching</a:t>
            </a:r>
            <a:r>
              <a:rPr lang="sv-SE" dirty="0" smtClean="0"/>
              <a:t> </a:t>
            </a:r>
            <a:r>
              <a:rPr lang="sv-SE" dirty="0" err="1" smtClean="0"/>
              <a:t>decadence</a:t>
            </a:r>
            <a:r>
              <a:rPr lang="sv-SE" dirty="0" smtClean="0"/>
              <a:t> </a:t>
            </a:r>
            <a:r>
              <a:rPr lang="sv-SE" dirty="0" err="1" smtClean="0"/>
              <a:t>which</a:t>
            </a:r>
            <a:r>
              <a:rPr lang="sv-SE" dirty="0" smtClean="0"/>
              <a:t> all </a:t>
            </a:r>
            <a:r>
              <a:rPr lang="sv-SE" dirty="0" err="1" smtClean="0"/>
              <a:t>but</a:t>
            </a:r>
            <a:r>
              <a:rPr lang="sv-SE" dirty="0" smtClean="0"/>
              <a:t> </a:t>
            </a:r>
            <a:r>
              <a:rPr lang="sv-SE" dirty="0" err="1" smtClean="0"/>
              <a:t>destroyed</a:t>
            </a:r>
            <a:r>
              <a:rPr lang="sv-SE" dirty="0" smtClean="0"/>
              <a:t> it. </a:t>
            </a:r>
          </a:p>
          <a:p>
            <a:endParaRPr lang="sv-SE" dirty="0"/>
          </a:p>
        </p:txBody>
      </p:sp>
    </p:spTree>
    <p:extLst>
      <p:ext uri="{BB962C8B-B14F-4D97-AF65-F5344CB8AC3E}">
        <p14:creationId xmlns:p14="http://schemas.microsoft.com/office/powerpoint/2010/main" val="3702294339"/>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sz="3200" b="1" dirty="0" smtClean="0"/>
              <a:t>Fascist </a:t>
            </a:r>
            <a:r>
              <a:rPr lang="sv-SE" sz="3200" b="1" dirty="0" err="1" smtClean="0"/>
              <a:t>mobilizing</a:t>
            </a:r>
            <a:r>
              <a:rPr lang="sv-SE" sz="3200" b="1" dirty="0" smtClean="0"/>
              <a:t> passions </a:t>
            </a:r>
            <a:br>
              <a:rPr lang="sv-SE" sz="3200" b="1" dirty="0" smtClean="0"/>
            </a:br>
            <a:r>
              <a:rPr lang="sv-SE" sz="2200" dirty="0" smtClean="0"/>
              <a:t>(R</a:t>
            </a:r>
            <a:r>
              <a:rPr lang="sv-SE" sz="2200" dirty="0" smtClean="0"/>
              <a:t>. Paxton</a:t>
            </a:r>
            <a:r>
              <a:rPr lang="sv-SE" sz="2200" dirty="0" smtClean="0"/>
              <a:t>, ”The </a:t>
            </a:r>
            <a:r>
              <a:rPr lang="sv-SE" sz="2200" dirty="0" err="1" smtClean="0"/>
              <a:t>Five</a:t>
            </a:r>
            <a:r>
              <a:rPr lang="sv-SE" sz="2200" dirty="0" smtClean="0"/>
              <a:t> </a:t>
            </a:r>
            <a:r>
              <a:rPr lang="sv-SE" sz="2200" dirty="0" err="1" smtClean="0"/>
              <a:t>Stages</a:t>
            </a:r>
            <a:r>
              <a:rPr lang="sv-SE" sz="2200" dirty="0" smtClean="0"/>
              <a:t> of Fascism”, </a:t>
            </a:r>
            <a:r>
              <a:rPr lang="sv-SE" sz="2200" i="1" dirty="0" smtClean="0"/>
              <a:t>The Journal of Modern History </a:t>
            </a:r>
            <a:r>
              <a:rPr lang="sv-SE" sz="2200" dirty="0" smtClean="0"/>
              <a:t>70, </a:t>
            </a:r>
            <a:r>
              <a:rPr lang="sv-SE" sz="2200" dirty="0" err="1" smtClean="0"/>
              <a:t>pp</a:t>
            </a:r>
            <a:r>
              <a:rPr lang="sv-SE" sz="2200" dirty="0" smtClean="0"/>
              <a:t>. 1-23, 1998)</a:t>
            </a:r>
            <a:endParaRPr lang="sv-SE" sz="2200" dirty="0"/>
          </a:p>
        </p:txBody>
      </p:sp>
      <p:sp>
        <p:nvSpPr>
          <p:cNvPr id="3" name="Platshållare för innehåll 2"/>
          <p:cNvSpPr>
            <a:spLocks noGrp="1"/>
          </p:cNvSpPr>
          <p:nvPr>
            <p:ph idx="1"/>
          </p:nvPr>
        </p:nvSpPr>
        <p:spPr>
          <a:xfrm>
            <a:off x="457200" y="1600200"/>
            <a:ext cx="8229600" cy="4829196"/>
          </a:xfrm>
        </p:spPr>
        <p:txBody>
          <a:bodyPr>
            <a:normAutofit fontScale="77500" lnSpcReduction="20000"/>
          </a:bodyPr>
          <a:lstStyle/>
          <a:p>
            <a:r>
              <a:rPr lang="sv-SE" b="1" dirty="0" smtClean="0"/>
              <a:t>1. </a:t>
            </a:r>
            <a:r>
              <a:rPr lang="sv-SE" dirty="0" smtClean="0"/>
              <a:t>The </a:t>
            </a:r>
            <a:r>
              <a:rPr lang="sv-SE" dirty="0" err="1" smtClean="0"/>
              <a:t>primacy</a:t>
            </a:r>
            <a:r>
              <a:rPr lang="sv-SE" dirty="0" smtClean="0"/>
              <a:t> of the group, </a:t>
            </a:r>
            <a:r>
              <a:rPr lang="sv-SE" dirty="0" err="1" smtClean="0"/>
              <a:t>toward</a:t>
            </a:r>
            <a:r>
              <a:rPr lang="sv-SE" dirty="0" smtClean="0"/>
              <a:t> </a:t>
            </a:r>
            <a:r>
              <a:rPr lang="sv-SE" dirty="0" err="1" smtClean="0"/>
              <a:t>which</a:t>
            </a:r>
            <a:r>
              <a:rPr lang="sv-SE" dirty="0" smtClean="0"/>
              <a:t> </a:t>
            </a:r>
            <a:r>
              <a:rPr lang="sv-SE" dirty="0" err="1" smtClean="0"/>
              <a:t>one</a:t>
            </a:r>
            <a:r>
              <a:rPr lang="sv-SE" dirty="0" smtClean="0"/>
              <a:t> has </a:t>
            </a:r>
            <a:r>
              <a:rPr lang="sv-SE" dirty="0" err="1" smtClean="0"/>
              <a:t>duties</a:t>
            </a:r>
            <a:r>
              <a:rPr lang="sv-SE" dirty="0" smtClean="0"/>
              <a:t> </a:t>
            </a:r>
            <a:r>
              <a:rPr lang="sv-SE" dirty="0" err="1" smtClean="0"/>
              <a:t>superior</a:t>
            </a:r>
            <a:r>
              <a:rPr lang="sv-SE" dirty="0" smtClean="0"/>
              <a:t> to </a:t>
            </a:r>
            <a:r>
              <a:rPr lang="sv-SE" dirty="0" err="1" smtClean="0"/>
              <a:t>every</a:t>
            </a:r>
            <a:r>
              <a:rPr lang="sv-SE" dirty="0" smtClean="0"/>
              <a:t> right, </a:t>
            </a:r>
            <a:r>
              <a:rPr lang="sv-SE" dirty="0" err="1" smtClean="0"/>
              <a:t>whether</a:t>
            </a:r>
            <a:r>
              <a:rPr lang="sv-SE" dirty="0" smtClean="0"/>
              <a:t> universal or </a:t>
            </a:r>
            <a:r>
              <a:rPr lang="sv-SE" dirty="0" err="1" smtClean="0"/>
              <a:t>individual</a:t>
            </a:r>
            <a:r>
              <a:rPr lang="sv-SE" dirty="0" smtClean="0"/>
              <a:t>.</a:t>
            </a:r>
          </a:p>
          <a:p>
            <a:pPr marL="0" indent="0">
              <a:buNone/>
            </a:pPr>
            <a:endParaRPr lang="sv-SE" dirty="0" smtClean="0"/>
          </a:p>
          <a:p>
            <a:r>
              <a:rPr lang="sv-SE" b="1" dirty="0" smtClean="0"/>
              <a:t>2. </a:t>
            </a:r>
            <a:r>
              <a:rPr lang="sv-SE" dirty="0" smtClean="0"/>
              <a:t>The </a:t>
            </a:r>
            <a:r>
              <a:rPr lang="sv-SE" dirty="0" err="1" smtClean="0"/>
              <a:t>belief</a:t>
            </a:r>
            <a:r>
              <a:rPr lang="sv-SE" dirty="0" smtClean="0"/>
              <a:t> that </a:t>
            </a:r>
            <a:r>
              <a:rPr lang="sv-SE" dirty="0" err="1" smtClean="0"/>
              <a:t>one’s</a:t>
            </a:r>
            <a:r>
              <a:rPr lang="sv-SE" dirty="0" smtClean="0"/>
              <a:t> group is a </a:t>
            </a:r>
            <a:r>
              <a:rPr lang="sv-SE" dirty="0" err="1" smtClean="0"/>
              <a:t>victim</a:t>
            </a:r>
            <a:r>
              <a:rPr lang="sv-SE" dirty="0" smtClean="0"/>
              <a:t>, a sentiment </a:t>
            </a:r>
            <a:r>
              <a:rPr lang="sv-SE" dirty="0" err="1" smtClean="0"/>
              <a:t>which</a:t>
            </a:r>
            <a:r>
              <a:rPr lang="sv-SE" dirty="0" smtClean="0"/>
              <a:t> </a:t>
            </a:r>
            <a:r>
              <a:rPr lang="sv-SE" dirty="0" err="1" smtClean="0"/>
              <a:t>justifies</a:t>
            </a:r>
            <a:r>
              <a:rPr lang="sv-SE" dirty="0" smtClean="0"/>
              <a:t> </a:t>
            </a:r>
            <a:r>
              <a:rPr lang="sv-SE" dirty="0" err="1" smtClean="0"/>
              <a:t>any</a:t>
            </a:r>
            <a:r>
              <a:rPr lang="sv-SE" dirty="0" smtClean="0"/>
              <a:t> action </a:t>
            </a:r>
            <a:r>
              <a:rPr lang="sv-SE" dirty="0" err="1" smtClean="0"/>
              <a:t>against</a:t>
            </a:r>
            <a:r>
              <a:rPr lang="sv-SE" dirty="0" smtClean="0"/>
              <a:t> the </a:t>
            </a:r>
            <a:r>
              <a:rPr lang="sv-SE" dirty="0" err="1" smtClean="0"/>
              <a:t>group’s</a:t>
            </a:r>
            <a:r>
              <a:rPr lang="sv-SE" dirty="0" smtClean="0"/>
              <a:t> </a:t>
            </a:r>
            <a:r>
              <a:rPr lang="sv-SE" dirty="0" err="1" smtClean="0"/>
              <a:t>enemies</a:t>
            </a:r>
            <a:r>
              <a:rPr lang="sv-SE" dirty="0" smtClean="0"/>
              <a:t>, internal as </a:t>
            </a:r>
            <a:r>
              <a:rPr lang="sv-SE" dirty="0" err="1" smtClean="0"/>
              <a:t>well</a:t>
            </a:r>
            <a:r>
              <a:rPr lang="sv-SE" dirty="0" smtClean="0"/>
              <a:t> as external.</a:t>
            </a:r>
            <a:endParaRPr lang="sv-SE" dirty="0"/>
          </a:p>
          <a:p>
            <a:endParaRPr lang="sv-SE" dirty="0" smtClean="0"/>
          </a:p>
          <a:p>
            <a:r>
              <a:rPr lang="sv-SE" b="1" dirty="0" smtClean="0"/>
              <a:t>3. </a:t>
            </a:r>
            <a:r>
              <a:rPr lang="sv-SE" dirty="0" smtClean="0"/>
              <a:t>The </a:t>
            </a:r>
            <a:r>
              <a:rPr lang="sv-SE" dirty="0" err="1" smtClean="0"/>
              <a:t>beauty</a:t>
            </a:r>
            <a:r>
              <a:rPr lang="sv-SE" dirty="0" smtClean="0"/>
              <a:t> of </a:t>
            </a:r>
            <a:r>
              <a:rPr lang="sv-SE" dirty="0" err="1" smtClean="0"/>
              <a:t>violence</a:t>
            </a:r>
            <a:r>
              <a:rPr lang="sv-SE" dirty="0" smtClean="0"/>
              <a:t> and of </a:t>
            </a:r>
            <a:r>
              <a:rPr lang="sv-SE" dirty="0" err="1" smtClean="0"/>
              <a:t>will</a:t>
            </a:r>
            <a:r>
              <a:rPr lang="sv-SE" dirty="0" smtClean="0"/>
              <a:t>, </a:t>
            </a:r>
            <a:r>
              <a:rPr lang="sv-SE" dirty="0" err="1" smtClean="0"/>
              <a:t>when</a:t>
            </a:r>
            <a:r>
              <a:rPr lang="sv-SE" dirty="0" smtClean="0"/>
              <a:t> </a:t>
            </a:r>
            <a:r>
              <a:rPr lang="sv-SE" dirty="0" err="1" smtClean="0"/>
              <a:t>they</a:t>
            </a:r>
            <a:r>
              <a:rPr lang="sv-SE" dirty="0" smtClean="0"/>
              <a:t> are </a:t>
            </a:r>
            <a:r>
              <a:rPr lang="sv-SE" dirty="0" err="1" smtClean="0"/>
              <a:t>devoted</a:t>
            </a:r>
            <a:r>
              <a:rPr lang="sv-SE" dirty="0" smtClean="0"/>
              <a:t> to the </a:t>
            </a:r>
            <a:r>
              <a:rPr lang="sv-SE" dirty="0" err="1" smtClean="0"/>
              <a:t>group’s</a:t>
            </a:r>
            <a:r>
              <a:rPr lang="sv-SE" dirty="0" smtClean="0"/>
              <a:t> </a:t>
            </a:r>
            <a:r>
              <a:rPr lang="sv-SE" dirty="0" err="1" smtClean="0"/>
              <a:t>success</a:t>
            </a:r>
            <a:r>
              <a:rPr lang="sv-SE" dirty="0" smtClean="0"/>
              <a:t> in a </a:t>
            </a:r>
            <a:r>
              <a:rPr lang="sv-SE" dirty="0" err="1" smtClean="0"/>
              <a:t>Darwinian</a:t>
            </a:r>
            <a:r>
              <a:rPr lang="sv-SE" dirty="0" smtClean="0"/>
              <a:t> </a:t>
            </a:r>
            <a:r>
              <a:rPr lang="sv-SE" dirty="0" err="1" smtClean="0"/>
              <a:t>struggle</a:t>
            </a:r>
            <a:r>
              <a:rPr lang="sv-SE" dirty="0" smtClean="0"/>
              <a:t>.</a:t>
            </a:r>
          </a:p>
          <a:p>
            <a:pPr marL="0" indent="0">
              <a:buNone/>
            </a:pPr>
            <a:endParaRPr lang="sv-SE" dirty="0" smtClean="0"/>
          </a:p>
          <a:p>
            <a:r>
              <a:rPr lang="sv-SE" b="1" dirty="0" smtClean="0"/>
              <a:t>4. </a:t>
            </a:r>
            <a:r>
              <a:rPr lang="sv-SE" dirty="0" smtClean="0"/>
              <a:t>An </a:t>
            </a:r>
            <a:r>
              <a:rPr lang="sv-SE" dirty="0" err="1" smtClean="0"/>
              <a:t>enhanced</a:t>
            </a:r>
            <a:r>
              <a:rPr lang="sv-SE" dirty="0" smtClean="0"/>
              <a:t> </a:t>
            </a:r>
            <a:r>
              <a:rPr lang="sv-SE" dirty="0" err="1" smtClean="0"/>
              <a:t>sense</a:t>
            </a:r>
            <a:r>
              <a:rPr lang="sv-SE" dirty="0" smtClean="0"/>
              <a:t> of </a:t>
            </a:r>
            <a:r>
              <a:rPr lang="sv-SE" dirty="0" err="1" smtClean="0"/>
              <a:t>identity</a:t>
            </a:r>
            <a:r>
              <a:rPr lang="sv-SE" dirty="0" smtClean="0"/>
              <a:t> and </a:t>
            </a:r>
            <a:r>
              <a:rPr lang="sv-SE" dirty="0" err="1" smtClean="0"/>
              <a:t>belonging</a:t>
            </a:r>
            <a:r>
              <a:rPr lang="sv-SE" dirty="0" smtClean="0"/>
              <a:t>, in </a:t>
            </a:r>
            <a:r>
              <a:rPr lang="sv-SE" dirty="0" err="1" smtClean="0"/>
              <a:t>which</a:t>
            </a:r>
            <a:r>
              <a:rPr lang="sv-SE" dirty="0" smtClean="0"/>
              <a:t> the </a:t>
            </a:r>
            <a:r>
              <a:rPr lang="sv-SE" dirty="0" err="1" smtClean="0"/>
              <a:t>grandeur</a:t>
            </a:r>
            <a:r>
              <a:rPr lang="sv-SE" dirty="0" smtClean="0"/>
              <a:t> of the group </a:t>
            </a:r>
            <a:r>
              <a:rPr lang="sv-SE" dirty="0" err="1" smtClean="0"/>
              <a:t>reinforces</a:t>
            </a:r>
            <a:r>
              <a:rPr lang="sv-SE" dirty="0" smtClean="0"/>
              <a:t> </a:t>
            </a:r>
            <a:r>
              <a:rPr lang="sv-SE" dirty="0" err="1" smtClean="0"/>
              <a:t>individual</a:t>
            </a:r>
            <a:r>
              <a:rPr lang="sv-SE" dirty="0" smtClean="0"/>
              <a:t> </a:t>
            </a:r>
            <a:r>
              <a:rPr lang="sv-SE" dirty="0" err="1" smtClean="0"/>
              <a:t>self-esteem</a:t>
            </a:r>
            <a:r>
              <a:rPr lang="sv-SE" dirty="0" smtClean="0"/>
              <a:t>. </a:t>
            </a:r>
            <a:endParaRPr lang="sv-SE" dirty="0"/>
          </a:p>
        </p:txBody>
      </p:sp>
    </p:spTree>
    <p:extLst>
      <p:ext uri="{BB962C8B-B14F-4D97-AF65-F5344CB8AC3E}">
        <p14:creationId xmlns:p14="http://schemas.microsoft.com/office/powerpoint/2010/main" val="2191039436"/>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u="sng" dirty="0"/>
              <a:t>4</a:t>
            </a:r>
            <a:r>
              <a:rPr lang="sv-SE" sz="3200" b="1" u="sng" dirty="0" smtClean="0"/>
              <a:t>. Ego vs. Alius in </a:t>
            </a:r>
            <a:r>
              <a:rPr lang="sv-SE" sz="3200" b="1" u="sng" dirty="0" err="1" smtClean="0"/>
              <a:t>Third</a:t>
            </a:r>
            <a:r>
              <a:rPr lang="sv-SE" sz="3200" b="1" u="sng" dirty="0" smtClean="0"/>
              <a:t> Reich </a:t>
            </a:r>
            <a:r>
              <a:rPr lang="sv-SE" sz="3200" b="1" u="sng" dirty="0" err="1" smtClean="0"/>
              <a:t>Iconography</a:t>
            </a:r>
            <a:endParaRPr lang="sv-SE" sz="3200" b="1" u="sng" dirty="0"/>
          </a:p>
        </p:txBody>
      </p:sp>
      <p:pic>
        <p:nvPicPr>
          <p:cNvPr id="8" name="Platshållare för innehåll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5656" y="1442468"/>
            <a:ext cx="5990931" cy="4683696"/>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651080019"/>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err="1" smtClean="0"/>
              <a:t>Motives</a:t>
            </a:r>
            <a:r>
              <a:rPr lang="sv-SE" sz="3200" b="1" dirty="0" smtClean="0"/>
              <a:t> in National Socialist Art</a:t>
            </a:r>
            <a:endParaRPr lang="sv-SE" sz="3200" b="1" dirty="0"/>
          </a:p>
        </p:txBody>
      </p:sp>
      <p:sp>
        <p:nvSpPr>
          <p:cNvPr id="3" name="Platshållare för innehåll 2"/>
          <p:cNvSpPr>
            <a:spLocks noGrp="1"/>
          </p:cNvSpPr>
          <p:nvPr>
            <p:ph idx="1"/>
          </p:nvPr>
        </p:nvSpPr>
        <p:spPr>
          <a:xfrm>
            <a:off x="395536" y="1412776"/>
            <a:ext cx="8291264" cy="5184576"/>
          </a:xfrm>
        </p:spPr>
        <p:txBody>
          <a:bodyPr>
            <a:normAutofit fontScale="55000" lnSpcReduction="20000"/>
          </a:bodyPr>
          <a:lstStyle/>
          <a:p>
            <a:r>
              <a:rPr lang="en-US" dirty="0"/>
              <a:t>1. Landscapes, showing the beauty and ‘eternal’ essence of the German </a:t>
            </a:r>
            <a:r>
              <a:rPr lang="en-US" dirty="0" smtClean="0"/>
              <a:t>homeland. </a:t>
            </a:r>
          </a:p>
          <a:p>
            <a:endParaRPr lang="en-US" dirty="0" smtClean="0"/>
          </a:p>
          <a:p>
            <a:r>
              <a:rPr lang="en-US" dirty="0" smtClean="0"/>
              <a:t>2</a:t>
            </a:r>
            <a:r>
              <a:rPr lang="en-US" dirty="0"/>
              <a:t>. The simple, idyllic life of peasants and </a:t>
            </a:r>
            <a:r>
              <a:rPr lang="en-US" dirty="0" smtClean="0"/>
              <a:t>craftsmen.</a:t>
            </a:r>
          </a:p>
          <a:p>
            <a:endParaRPr lang="en-US" dirty="0"/>
          </a:p>
          <a:p>
            <a:r>
              <a:rPr lang="en-US" dirty="0" smtClean="0"/>
              <a:t>3</a:t>
            </a:r>
            <a:r>
              <a:rPr lang="en-US" dirty="0"/>
              <a:t>. The security and comfort provided by the family</a:t>
            </a:r>
            <a:r>
              <a:rPr lang="en-US" dirty="0" smtClean="0"/>
              <a:t>.</a:t>
            </a:r>
          </a:p>
          <a:p>
            <a:endParaRPr lang="en-US" dirty="0"/>
          </a:p>
          <a:p>
            <a:r>
              <a:rPr lang="en-US" dirty="0"/>
              <a:t>4. Workers in a pre-industrial society</a:t>
            </a:r>
            <a:r>
              <a:rPr lang="en-US" dirty="0" smtClean="0"/>
              <a:t>.</a:t>
            </a:r>
          </a:p>
          <a:p>
            <a:pPr marL="0" indent="0">
              <a:buNone/>
            </a:pPr>
            <a:endParaRPr lang="en-US" dirty="0"/>
          </a:p>
          <a:p>
            <a:r>
              <a:rPr lang="en-US" dirty="0"/>
              <a:t>5. Women as mothers or sexually reproductive, preservers of the race</a:t>
            </a:r>
            <a:r>
              <a:rPr lang="en-US" dirty="0" smtClean="0"/>
              <a:t>.</a:t>
            </a:r>
          </a:p>
          <a:p>
            <a:endParaRPr lang="en-US" dirty="0"/>
          </a:p>
          <a:p>
            <a:r>
              <a:rPr lang="en-US" dirty="0"/>
              <a:t>6. Racially worthy (Nordic, Aryan) humans, sometimes from a (mythologized) ancient/antique past. </a:t>
            </a:r>
            <a:endParaRPr lang="en-US" dirty="0" smtClean="0"/>
          </a:p>
          <a:p>
            <a:endParaRPr lang="en-US" dirty="0"/>
          </a:p>
          <a:p>
            <a:r>
              <a:rPr lang="en-US" dirty="0"/>
              <a:t>7. Construction sites (e.g. of high ways, bridges, [administrative] buildings</a:t>
            </a:r>
            <a:r>
              <a:rPr lang="en-US" dirty="0" smtClean="0"/>
              <a:t>).</a:t>
            </a:r>
          </a:p>
          <a:p>
            <a:endParaRPr lang="en-US" dirty="0"/>
          </a:p>
          <a:p>
            <a:r>
              <a:rPr lang="en-US" dirty="0"/>
              <a:t>8. Party officials (not least </a:t>
            </a:r>
            <a:r>
              <a:rPr lang="en-US" dirty="0" smtClean="0"/>
              <a:t>messiah-like </a:t>
            </a:r>
            <a:r>
              <a:rPr lang="en-US" dirty="0"/>
              <a:t>renderings of Hitler himself</a:t>
            </a:r>
            <a:r>
              <a:rPr lang="en-US" dirty="0" smtClean="0"/>
              <a:t>).</a:t>
            </a:r>
          </a:p>
          <a:p>
            <a:endParaRPr lang="en-US" dirty="0"/>
          </a:p>
          <a:p>
            <a:r>
              <a:rPr lang="en-US" dirty="0"/>
              <a:t>9. War scenes, often idealizing the comradeship and (heroic) death of soldiers.</a:t>
            </a:r>
          </a:p>
          <a:p>
            <a:endParaRPr lang="sv-SE" dirty="0"/>
          </a:p>
        </p:txBody>
      </p:sp>
    </p:spTree>
    <p:extLst>
      <p:ext uri="{BB962C8B-B14F-4D97-AF65-F5344CB8AC3E}">
        <p14:creationId xmlns:p14="http://schemas.microsoft.com/office/powerpoint/2010/main" val="750416945"/>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t>(i) The Ego in the </a:t>
            </a:r>
            <a:r>
              <a:rPr lang="sv-SE" sz="3200" b="1" dirty="0" err="1" smtClean="0"/>
              <a:t>Third</a:t>
            </a:r>
            <a:r>
              <a:rPr lang="sv-SE" sz="3200" b="1" dirty="0" smtClean="0"/>
              <a:t> Reich</a:t>
            </a:r>
            <a:endParaRPr lang="sv-SE" sz="3200" b="1" dirty="0"/>
          </a:p>
        </p:txBody>
      </p:sp>
      <p:pic>
        <p:nvPicPr>
          <p:cNvPr id="7" name="Platshållare för innehåll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95536" y="1988840"/>
            <a:ext cx="5025099" cy="352839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652120" y="1124744"/>
            <a:ext cx="2785527" cy="2305169"/>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latshållare för innehåll 8"/>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5940152" y="3573016"/>
            <a:ext cx="2216160" cy="3094739"/>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672556436"/>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t>(ii) The Ego in the </a:t>
            </a:r>
            <a:r>
              <a:rPr lang="sv-SE" sz="3200" b="1" dirty="0" err="1" smtClean="0"/>
              <a:t>Third</a:t>
            </a:r>
            <a:r>
              <a:rPr lang="sv-SE" sz="3200" b="1" dirty="0" smtClean="0"/>
              <a:t> Reich</a:t>
            </a:r>
            <a:endParaRPr lang="sv-SE" sz="3200" b="1" dirty="0"/>
          </a:p>
        </p:txBody>
      </p:sp>
      <p:pic>
        <p:nvPicPr>
          <p:cNvPr id="7" name="Platshållare för innehåll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83568" y="1556792"/>
            <a:ext cx="3895172" cy="481345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292080" y="1268760"/>
            <a:ext cx="3001551" cy="209547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latshållare för innehåll 8"/>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5652120" y="3717032"/>
            <a:ext cx="2216160" cy="2816193"/>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4279081252"/>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u="sng" dirty="0" err="1" smtClean="0"/>
              <a:t>Structure</a:t>
            </a:r>
            <a:r>
              <a:rPr lang="sv-SE" sz="3200" b="1" u="sng" dirty="0" smtClean="0"/>
              <a:t> </a:t>
            </a:r>
            <a:r>
              <a:rPr lang="sv-SE" sz="3200" b="1" u="sng" dirty="0" err="1" smtClean="0"/>
              <a:t>of</a:t>
            </a:r>
            <a:r>
              <a:rPr lang="sv-SE" sz="3200" b="1" u="sng" dirty="0" smtClean="0"/>
              <a:t> </a:t>
            </a:r>
            <a:r>
              <a:rPr lang="sv-SE" sz="3200" b="1" u="sng" dirty="0" err="1" smtClean="0"/>
              <a:t>this</a:t>
            </a:r>
            <a:r>
              <a:rPr lang="sv-SE" sz="3200" b="1" u="sng" dirty="0" smtClean="0"/>
              <a:t> presentation:</a:t>
            </a:r>
            <a:endParaRPr lang="sv-SE" sz="3200" b="1" u="sng" dirty="0"/>
          </a:p>
        </p:txBody>
      </p:sp>
      <p:sp>
        <p:nvSpPr>
          <p:cNvPr id="3" name="Platshållare för innehåll 2"/>
          <p:cNvSpPr>
            <a:spLocks noGrp="1"/>
          </p:cNvSpPr>
          <p:nvPr>
            <p:ph idx="1"/>
          </p:nvPr>
        </p:nvSpPr>
        <p:spPr>
          <a:xfrm>
            <a:off x="467544" y="1484784"/>
            <a:ext cx="8219256" cy="4641379"/>
          </a:xfrm>
        </p:spPr>
        <p:txBody>
          <a:bodyPr>
            <a:normAutofit lnSpcReduction="10000"/>
          </a:bodyPr>
          <a:lstStyle/>
          <a:p>
            <a:pPr marL="0" indent="0" algn="ctr">
              <a:buNone/>
            </a:pPr>
            <a:endParaRPr lang="sv-SE" dirty="0"/>
          </a:p>
          <a:p>
            <a:pPr algn="ctr"/>
            <a:r>
              <a:rPr lang="sv-SE" dirty="0" smtClean="0"/>
              <a:t>What is (</a:t>
            </a:r>
            <a:r>
              <a:rPr lang="sv-SE" dirty="0" err="1" smtClean="0"/>
              <a:t>Pictorial</a:t>
            </a:r>
            <a:r>
              <a:rPr lang="sv-SE" dirty="0" smtClean="0"/>
              <a:t>) </a:t>
            </a:r>
            <a:r>
              <a:rPr lang="sv-SE" dirty="0"/>
              <a:t>N</a:t>
            </a:r>
            <a:r>
              <a:rPr lang="sv-SE" dirty="0" smtClean="0"/>
              <a:t>arrativity?</a:t>
            </a:r>
          </a:p>
          <a:p>
            <a:pPr marL="0" indent="0" algn="ctr">
              <a:buNone/>
            </a:pPr>
            <a:endParaRPr lang="sv-SE" dirty="0" smtClean="0"/>
          </a:p>
          <a:p>
            <a:pPr algn="ctr"/>
            <a:r>
              <a:rPr lang="en-US" dirty="0"/>
              <a:t>Constructing Otherness in the Third </a:t>
            </a:r>
            <a:r>
              <a:rPr lang="en-US" dirty="0" smtClean="0"/>
              <a:t>Reich</a:t>
            </a:r>
          </a:p>
          <a:p>
            <a:pPr algn="ctr"/>
            <a:endParaRPr lang="en-US" dirty="0"/>
          </a:p>
          <a:p>
            <a:pPr algn="ctr"/>
            <a:r>
              <a:rPr lang="en-US" dirty="0"/>
              <a:t>Ego vs. Alius in Third Reich Iconography</a:t>
            </a:r>
            <a:endParaRPr lang="en-US" dirty="0" smtClean="0"/>
          </a:p>
          <a:p>
            <a:pPr marL="0" indent="0" algn="ctr">
              <a:buNone/>
            </a:pPr>
            <a:endParaRPr lang="sv-SE" dirty="0"/>
          </a:p>
          <a:p>
            <a:pPr algn="ctr"/>
            <a:r>
              <a:rPr lang="en-US" dirty="0" smtClean="0"/>
              <a:t>(Pictorial</a:t>
            </a:r>
            <a:r>
              <a:rPr lang="en-US" dirty="0"/>
              <a:t>) Narratives as Cognitive Tools</a:t>
            </a:r>
            <a:endParaRPr lang="sv-SE" dirty="0"/>
          </a:p>
        </p:txBody>
      </p:sp>
    </p:spTree>
    <p:extLst>
      <p:ext uri="{BB962C8B-B14F-4D97-AF65-F5344CB8AC3E}">
        <p14:creationId xmlns:p14="http://schemas.microsoft.com/office/powerpoint/2010/main" val="713897512"/>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t>(iv) The Ego in the </a:t>
            </a:r>
            <a:r>
              <a:rPr lang="sv-SE" sz="3200" b="1" dirty="0" err="1" smtClean="0"/>
              <a:t>Third</a:t>
            </a:r>
            <a:r>
              <a:rPr lang="sv-SE" sz="3200" b="1" dirty="0" smtClean="0"/>
              <a:t> Reich</a:t>
            </a:r>
            <a:endParaRPr lang="sv-SE" sz="3200" b="1" dirty="0"/>
          </a:p>
        </p:txBody>
      </p:sp>
      <p:pic>
        <p:nvPicPr>
          <p:cNvPr id="7" name="Platshållare för innehåll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9552" y="1772816"/>
            <a:ext cx="4197386" cy="349536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868144" y="1340768"/>
            <a:ext cx="1832882" cy="252544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latshållare för innehåll 8"/>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6012160" y="4077072"/>
            <a:ext cx="1543311" cy="2655859"/>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323477491"/>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t>(v) The Ego in the </a:t>
            </a:r>
            <a:r>
              <a:rPr lang="sv-SE" sz="3200" b="1" dirty="0" err="1" smtClean="0"/>
              <a:t>Third</a:t>
            </a:r>
            <a:r>
              <a:rPr lang="sv-SE" sz="3200" b="1" dirty="0" smtClean="0"/>
              <a:t> Reich</a:t>
            </a:r>
            <a:endParaRPr lang="sv-SE" sz="3200" b="1" dirty="0"/>
          </a:p>
        </p:txBody>
      </p:sp>
      <p:pic>
        <p:nvPicPr>
          <p:cNvPr id="7" name="Platshållare för innehåll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71600" y="1517097"/>
            <a:ext cx="3290727" cy="4648207"/>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072561" y="1340769"/>
            <a:ext cx="2811807" cy="195787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latshållare för innehåll 8"/>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5364088" y="3501008"/>
            <a:ext cx="2263391" cy="3103715"/>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88032965"/>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260648"/>
            <a:ext cx="8229600" cy="1143000"/>
          </a:xfrm>
        </p:spPr>
        <p:txBody>
          <a:bodyPr>
            <a:normAutofit/>
          </a:bodyPr>
          <a:lstStyle/>
          <a:p>
            <a:r>
              <a:rPr lang="sv-SE" sz="3200" b="1" dirty="0" smtClean="0"/>
              <a:t>(vi) The Ego in the </a:t>
            </a:r>
            <a:r>
              <a:rPr lang="sv-SE" sz="3200" b="1" dirty="0" err="1" smtClean="0"/>
              <a:t>Third</a:t>
            </a:r>
            <a:r>
              <a:rPr lang="sv-SE" sz="3200" b="1" dirty="0" smtClean="0"/>
              <a:t> Reich</a:t>
            </a:r>
            <a:endParaRPr lang="sv-SE" sz="3200" b="1" dirty="0"/>
          </a:p>
        </p:txBody>
      </p:sp>
      <p:pic>
        <p:nvPicPr>
          <p:cNvPr id="7" name="Platshållare för innehåll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71600" y="1300023"/>
            <a:ext cx="2952327" cy="515050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220072" y="1268760"/>
            <a:ext cx="2869282" cy="241623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latshållare för innehåll 8"/>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5436096" y="3933056"/>
            <a:ext cx="2418340" cy="2593344"/>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490633822"/>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t>(iii) The Ego in the </a:t>
            </a:r>
            <a:r>
              <a:rPr lang="sv-SE" sz="3200" b="1" dirty="0" err="1" smtClean="0"/>
              <a:t>Third</a:t>
            </a:r>
            <a:r>
              <a:rPr lang="sv-SE" sz="3200" b="1" dirty="0" smtClean="0"/>
              <a:t> Reich</a:t>
            </a:r>
            <a:endParaRPr lang="sv-SE" sz="3200" b="1" dirty="0"/>
          </a:p>
        </p:txBody>
      </p:sp>
      <p:pic>
        <p:nvPicPr>
          <p:cNvPr id="7" name="Platshållare för innehåll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48651" y="1416882"/>
            <a:ext cx="3565006" cy="481345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6012160" y="1196752"/>
            <a:ext cx="1603692" cy="2292541"/>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latshållare för innehåll 8"/>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5724128" y="3645024"/>
            <a:ext cx="2110254" cy="295232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4263214410"/>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260648"/>
            <a:ext cx="8229600" cy="1143000"/>
          </a:xfrm>
        </p:spPr>
        <p:txBody>
          <a:bodyPr>
            <a:normAutofit/>
          </a:bodyPr>
          <a:lstStyle/>
          <a:p>
            <a:r>
              <a:rPr lang="sv-SE" sz="3200" b="1" dirty="0" smtClean="0"/>
              <a:t>(vii) The Ego in the </a:t>
            </a:r>
            <a:r>
              <a:rPr lang="sv-SE" sz="3200" b="1" dirty="0" err="1" smtClean="0"/>
              <a:t>Third</a:t>
            </a:r>
            <a:r>
              <a:rPr lang="sv-SE" sz="3200" b="1" dirty="0" smtClean="0"/>
              <a:t> Reich</a:t>
            </a:r>
            <a:endParaRPr lang="sv-SE" sz="3200" b="1" dirty="0"/>
          </a:p>
        </p:txBody>
      </p:sp>
      <p:pic>
        <p:nvPicPr>
          <p:cNvPr id="7" name="Platshållare för innehåll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71600" y="1555306"/>
            <a:ext cx="3177165" cy="455341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220072" y="1268760"/>
            <a:ext cx="2971157" cy="2330449"/>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latshållare för innehåll 8"/>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5220072" y="3835942"/>
            <a:ext cx="2952328" cy="2593344"/>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4116599672"/>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260648"/>
            <a:ext cx="8229600" cy="1143000"/>
          </a:xfrm>
        </p:spPr>
        <p:txBody>
          <a:bodyPr>
            <a:normAutofit/>
          </a:bodyPr>
          <a:lstStyle/>
          <a:p>
            <a:r>
              <a:rPr lang="sv-SE" sz="3200" b="1" dirty="0" smtClean="0"/>
              <a:t>(viii) The Ego in the </a:t>
            </a:r>
            <a:r>
              <a:rPr lang="sv-SE" sz="3200" b="1" dirty="0" err="1" smtClean="0"/>
              <a:t>Third</a:t>
            </a:r>
            <a:r>
              <a:rPr lang="sv-SE" sz="3200" b="1" dirty="0" smtClean="0"/>
              <a:t> Reich</a:t>
            </a:r>
            <a:endParaRPr lang="sv-SE" sz="3200" b="1" dirty="0"/>
          </a:p>
        </p:txBody>
      </p:sp>
      <p:pic>
        <p:nvPicPr>
          <p:cNvPr id="7" name="Platshållare för innehåll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55646" y="1484783"/>
            <a:ext cx="3340290" cy="4844925"/>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615738" y="1196752"/>
            <a:ext cx="1964144" cy="2664296"/>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latshållare för innehåll 8"/>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5724128" y="4005064"/>
            <a:ext cx="1800200" cy="2722424"/>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674089698"/>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sz="quarter"/>
          </p:nvPr>
        </p:nvSpPr>
        <p:spPr>
          <a:xfrm>
            <a:off x="251520" y="44624"/>
            <a:ext cx="8435280" cy="720080"/>
          </a:xfrm>
        </p:spPr>
        <p:txBody>
          <a:bodyPr>
            <a:normAutofit fontScale="90000"/>
          </a:bodyPr>
          <a:lstStyle/>
          <a:p>
            <a:r>
              <a:rPr lang="en-US" b="1" u="sng" dirty="0" smtClean="0"/>
              <a:t/>
            </a:r>
            <a:br>
              <a:rPr lang="en-US" b="1" u="sng" dirty="0" smtClean="0"/>
            </a:br>
            <a:r>
              <a:rPr lang="sv-SE" sz="3200" b="1" dirty="0">
                <a:solidFill>
                  <a:prstClr val="black"/>
                </a:solidFill>
              </a:rPr>
              <a:t>(ix) The Ego in the </a:t>
            </a:r>
            <a:r>
              <a:rPr lang="sv-SE" sz="3200" b="1" dirty="0" err="1">
                <a:solidFill>
                  <a:prstClr val="black"/>
                </a:solidFill>
              </a:rPr>
              <a:t>Third</a:t>
            </a:r>
            <a:r>
              <a:rPr lang="sv-SE" sz="3200" b="1" dirty="0">
                <a:solidFill>
                  <a:prstClr val="black"/>
                </a:solidFill>
              </a:rPr>
              <a:t> Reich – Gender </a:t>
            </a:r>
            <a:r>
              <a:rPr lang="sv-SE" sz="3200" b="1" dirty="0" err="1">
                <a:solidFill>
                  <a:prstClr val="black"/>
                </a:solidFill>
              </a:rPr>
              <a:t>Roles</a:t>
            </a:r>
            <a:r>
              <a:rPr lang="en-US" dirty="0"/>
              <a:t/>
            </a:r>
            <a:br>
              <a:rPr lang="en-US" dirty="0"/>
            </a:br>
            <a:endParaRPr lang="sv-SE" dirty="0"/>
          </a:p>
        </p:txBody>
      </p:sp>
      <p:pic>
        <p:nvPicPr>
          <p:cNvPr id="7" name="Platshållare för innehåll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451786" y="795357"/>
            <a:ext cx="1897803" cy="270565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148064" y="692696"/>
            <a:ext cx="2130408" cy="29649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4" name="Platshållare för innehåll 13"/>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292080" y="3933056"/>
            <a:ext cx="1932101" cy="2769915"/>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6" name="Platshållare för innehåll 15"/>
          <p:cNvPicPr>
            <a:picLocks noGrp="1" noChangeAspect="1"/>
          </p:cNvPicPr>
          <p:nvPr>
            <p:ph sz="quarter" idx="3"/>
          </p:nvPr>
        </p:nvPicPr>
        <p:blipFill>
          <a:blip r:embed="rId5">
            <a:extLst>
              <a:ext uri="{28A0092B-C50C-407E-A947-70E740481C1C}">
                <a14:useLocalDpi xmlns:a14="http://schemas.microsoft.com/office/drawing/2010/main" val="0"/>
              </a:ext>
            </a:extLst>
          </a:blip>
          <a:stretch>
            <a:fillRect/>
          </a:stretch>
        </p:blipFill>
        <p:spPr>
          <a:xfrm>
            <a:off x="1403648" y="3789040"/>
            <a:ext cx="1858116" cy="2877084"/>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172841158"/>
      </p:ext>
    </p:extLst>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b="1" dirty="0" smtClean="0">
                <a:solidFill>
                  <a:prstClr val="black"/>
                </a:solidFill>
              </a:rPr>
              <a:t>(</a:t>
            </a:r>
            <a:r>
              <a:rPr lang="sv-SE" sz="3200" b="1" dirty="0">
                <a:solidFill>
                  <a:prstClr val="black"/>
                </a:solidFill>
              </a:rPr>
              <a:t>x</a:t>
            </a:r>
            <a:r>
              <a:rPr lang="sv-SE" sz="3200" b="1" dirty="0" smtClean="0">
                <a:solidFill>
                  <a:prstClr val="black"/>
                </a:solidFill>
              </a:rPr>
              <a:t>) </a:t>
            </a:r>
            <a:r>
              <a:rPr lang="sv-SE" sz="3200" b="1" dirty="0">
                <a:solidFill>
                  <a:prstClr val="black"/>
                </a:solidFill>
              </a:rPr>
              <a:t>The Ego in the </a:t>
            </a:r>
            <a:r>
              <a:rPr lang="sv-SE" sz="3200" b="1" dirty="0" err="1">
                <a:solidFill>
                  <a:prstClr val="black"/>
                </a:solidFill>
              </a:rPr>
              <a:t>Third</a:t>
            </a:r>
            <a:r>
              <a:rPr lang="sv-SE" sz="3200" b="1" dirty="0">
                <a:solidFill>
                  <a:prstClr val="black"/>
                </a:solidFill>
              </a:rPr>
              <a:t> </a:t>
            </a:r>
            <a:r>
              <a:rPr lang="sv-SE" sz="3200" b="1" dirty="0" smtClean="0">
                <a:solidFill>
                  <a:prstClr val="black"/>
                </a:solidFill>
              </a:rPr>
              <a:t>Reich - Stamps</a:t>
            </a:r>
            <a:endParaRPr lang="sv-SE" dirty="0"/>
          </a:p>
        </p:txBody>
      </p:sp>
      <p:pic>
        <p:nvPicPr>
          <p:cNvPr id="6" name="Platshållare för innehåll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1560" y="1898778"/>
            <a:ext cx="3244568" cy="4058074"/>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latshållare för innehåll 6"/>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220072" y="1412776"/>
            <a:ext cx="2919584" cy="2402674"/>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5220072" y="4149080"/>
            <a:ext cx="2916826" cy="2407146"/>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444110521"/>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rmAutofit/>
          </a:bodyPr>
          <a:lstStyle/>
          <a:p>
            <a:r>
              <a:rPr lang="sv-SE" sz="3200" b="1" dirty="0" err="1" smtClean="0"/>
              <a:t>Other</a:t>
            </a:r>
            <a:r>
              <a:rPr lang="sv-SE" sz="3200" b="1" dirty="0" smtClean="0"/>
              <a:t> </a:t>
            </a:r>
            <a:r>
              <a:rPr lang="sv-SE" sz="3200" b="1" dirty="0" err="1" smtClean="0"/>
              <a:t>Aryans</a:t>
            </a:r>
            <a:r>
              <a:rPr lang="sv-SE" sz="3200" b="1" dirty="0"/>
              <a:t> (Swedish </a:t>
            </a:r>
            <a:r>
              <a:rPr lang="sv-SE" sz="3200" b="1" dirty="0" err="1" smtClean="0"/>
              <a:t>Colonel</a:t>
            </a:r>
            <a:r>
              <a:rPr lang="sv-SE" sz="3200" b="1" dirty="0" smtClean="0"/>
              <a:t>; Swedish University Professor</a:t>
            </a:r>
            <a:r>
              <a:rPr lang="sv-SE" sz="3200" dirty="0" smtClean="0"/>
              <a:t>)</a:t>
            </a:r>
            <a:endParaRPr lang="sv-SE" sz="3200" dirty="0"/>
          </a:p>
        </p:txBody>
      </p:sp>
      <p:pic>
        <p:nvPicPr>
          <p:cNvPr id="9" name="Platshållare för innehåll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27584" y="1556792"/>
            <a:ext cx="3012896" cy="449073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Platshållare för innehåll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76056" y="1556792"/>
            <a:ext cx="2946604" cy="4500891"/>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722151236"/>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t>(i) The Alter in the </a:t>
            </a:r>
            <a:r>
              <a:rPr lang="sv-SE" sz="3200" b="1" dirty="0" err="1" smtClean="0"/>
              <a:t>Third</a:t>
            </a:r>
            <a:r>
              <a:rPr lang="sv-SE" sz="3200" b="1" dirty="0" smtClean="0"/>
              <a:t> Reich – </a:t>
            </a:r>
            <a:r>
              <a:rPr lang="sv-SE" sz="3200" b="1" dirty="0" err="1" smtClean="0"/>
              <a:t>Russian</a:t>
            </a:r>
            <a:r>
              <a:rPr lang="sv-SE" sz="3200" b="1" dirty="0" smtClean="0"/>
              <a:t> </a:t>
            </a:r>
            <a:r>
              <a:rPr lang="sv-SE" sz="3200" b="1" dirty="0" err="1" smtClean="0"/>
              <a:t>Volunteers</a:t>
            </a:r>
            <a:endParaRPr lang="sv-SE" sz="3200" b="1" dirty="0"/>
          </a:p>
        </p:txBody>
      </p:sp>
      <p:pic>
        <p:nvPicPr>
          <p:cNvPr id="7" name="Platshållare för innehåll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1520" y="2780928"/>
            <a:ext cx="4300206" cy="299067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latshållare för innehåll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4008" y="1556792"/>
            <a:ext cx="4265026" cy="2967465"/>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011252959"/>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600" b="1" u="sng" dirty="0" smtClean="0"/>
              <a:t>1</a:t>
            </a:r>
            <a:r>
              <a:rPr lang="sv-SE" sz="3600" b="1" u="sng" dirty="0"/>
              <a:t>. What is </a:t>
            </a:r>
            <a:r>
              <a:rPr lang="sv-SE" sz="3600" b="1" u="sng" dirty="0" smtClean="0"/>
              <a:t>(</a:t>
            </a:r>
            <a:r>
              <a:rPr lang="sv-SE" sz="3600" b="1" u="sng" dirty="0" err="1" smtClean="0"/>
              <a:t>Pictorial</a:t>
            </a:r>
            <a:r>
              <a:rPr lang="sv-SE" sz="3600" b="1" u="sng" dirty="0" smtClean="0"/>
              <a:t>) Narrativity</a:t>
            </a:r>
            <a:r>
              <a:rPr lang="sv-SE" sz="3600" b="1" u="sng" dirty="0"/>
              <a:t>?</a:t>
            </a:r>
            <a:r>
              <a:rPr lang="sv-SE" dirty="0"/>
              <a:t/>
            </a:r>
            <a:br>
              <a:rPr lang="sv-SE" dirty="0"/>
            </a:br>
            <a:r>
              <a:rPr lang="sv-SE" sz="2400" dirty="0" smtClean="0"/>
              <a:t>- </a:t>
            </a:r>
            <a:r>
              <a:rPr lang="sv-SE" sz="2400" dirty="0" err="1" smtClean="0"/>
              <a:t>Bayeux</a:t>
            </a:r>
            <a:r>
              <a:rPr lang="sv-SE" sz="2400" dirty="0" smtClean="0"/>
              <a:t> </a:t>
            </a:r>
            <a:r>
              <a:rPr lang="sv-SE" sz="2400" dirty="0" err="1" smtClean="0"/>
              <a:t>Tapestry</a:t>
            </a:r>
            <a:r>
              <a:rPr lang="sv-SE" sz="2400" dirty="0" smtClean="0"/>
              <a:t> (c. 1076)</a:t>
            </a:r>
            <a:endParaRPr lang="sv-SE" sz="2400" dirty="0"/>
          </a:p>
        </p:txBody>
      </p:sp>
      <p:pic>
        <p:nvPicPr>
          <p:cNvPr id="4" name="Platshållare för innehåll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556792"/>
            <a:ext cx="7295784" cy="477509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744271469"/>
      </p:ext>
    </p:extLst>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sz="3200" b="1" dirty="0" smtClean="0"/>
              <a:t>(ii) The Alter in the </a:t>
            </a:r>
            <a:r>
              <a:rPr lang="sv-SE" sz="3200" b="1" dirty="0" err="1" smtClean="0"/>
              <a:t>Third</a:t>
            </a:r>
            <a:r>
              <a:rPr lang="sv-SE" sz="3200" b="1" dirty="0" smtClean="0"/>
              <a:t> Reich – </a:t>
            </a:r>
            <a:r>
              <a:rPr lang="sv-SE" sz="3200" b="1" dirty="0" err="1" smtClean="0"/>
              <a:t>Poles</a:t>
            </a:r>
            <a:r>
              <a:rPr lang="sv-SE" sz="3200" b="1" dirty="0" smtClean="0"/>
              <a:t> </a:t>
            </a:r>
            <a:r>
              <a:rPr lang="sv-SE" sz="2200" b="1" dirty="0" smtClean="0"/>
              <a:t>(</a:t>
            </a:r>
            <a:r>
              <a:rPr lang="en-US" sz="2200" dirty="0"/>
              <a:t>German recruitment </a:t>
            </a:r>
            <a:r>
              <a:rPr lang="en-US" sz="2200" dirty="0" smtClean="0"/>
              <a:t>poster in Poland: </a:t>
            </a:r>
            <a:r>
              <a:rPr lang="en-US" sz="2200" dirty="0"/>
              <a:t>"Let's do agricultural work in Germany: report immediately to </a:t>
            </a:r>
            <a:r>
              <a:rPr lang="en-US" sz="2200" dirty="0" smtClean="0"/>
              <a:t>your Vogt”)</a:t>
            </a:r>
            <a:endParaRPr lang="sv-SE" sz="2200" b="1" dirty="0"/>
          </a:p>
        </p:txBody>
      </p:sp>
      <p:pic>
        <p:nvPicPr>
          <p:cNvPr id="7" name="Platshållare för innehåll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844824"/>
            <a:ext cx="6840760" cy="442926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09293425"/>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sz="3200" b="1" dirty="0" smtClean="0">
                <a:solidFill>
                  <a:prstClr val="black"/>
                </a:solidFill>
              </a:rPr>
              <a:t>(</a:t>
            </a:r>
            <a:r>
              <a:rPr lang="sv-SE" sz="3200" b="1" dirty="0">
                <a:solidFill>
                  <a:prstClr val="black"/>
                </a:solidFill>
              </a:rPr>
              <a:t>v</a:t>
            </a:r>
            <a:r>
              <a:rPr lang="sv-SE" sz="3200" b="1" dirty="0" smtClean="0">
                <a:solidFill>
                  <a:prstClr val="black"/>
                </a:solidFill>
              </a:rPr>
              <a:t>) </a:t>
            </a:r>
            <a:r>
              <a:rPr lang="sv-SE" sz="3200" b="1" dirty="0">
                <a:solidFill>
                  <a:prstClr val="black"/>
                </a:solidFill>
              </a:rPr>
              <a:t>The </a:t>
            </a:r>
            <a:r>
              <a:rPr lang="sv-SE" sz="3200" b="1" dirty="0" smtClean="0">
                <a:solidFill>
                  <a:prstClr val="black"/>
                </a:solidFill>
              </a:rPr>
              <a:t>Alter in </a:t>
            </a:r>
            <a:r>
              <a:rPr lang="sv-SE" sz="3200" b="1" dirty="0">
                <a:solidFill>
                  <a:prstClr val="black"/>
                </a:solidFill>
              </a:rPr>
              <a:t>the </a:t>
            </a:r>
            <a:r>
              <a:rPr lang="sv-SE" sz="3200" b="1" dirty="0" err="1">
                <a:solidFill>
                  <a:prstClr val="black"/>
                </a:solidFill>
              </a:rPr>
              <a:t>Third</a:t>
            </a:r>
            <a:r>
              <a:rPr lang="sv-SE" sz="3200" b="1" dirty="0">
                <a:solidFill>
                  <a:prstClr val="black"/>
                </a:solidFill>
              </a:rPr>
              <a:t> </a:t>
            </a:r>
            <a:r>
              <a:rPr lang="sv-SE" sz="3200" b="1" dirty="0" smtClean="0">
                <a:solidFill>
                  <a:prstClr val="black"/>
                </a:solidFill>
              </a:rPr>
              <a:t>Reich – and the </a:t>
            </a:r>
            <a:r>
              <a:rPr lang="sv-SE" sz="3200" b="1" dirty="0" err="1" smtClean="0">
                <a:solidFill>
                  <a:prstClr val="black"/>
                </a:solidFill>
              </a:rPr>
              <a:t>Alius</a:t>
            </a:r>
            <a:endParaRPr lang="sv-SE" dirty="0"/>
          </a:p>
        </p:txBody>
      </p:sp>
      <p:pic>
        <p:nvPicPr>
          <p:cNvPr id="8" name="Platshållare för innehåll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648" y="1484784"/>
            <a:ext cx="6336704" cy="495349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884742414"/>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t>(i) </a:t>
            </a:r>
            <a:r>
              <a:rPr lang="sv-SE" sz="3200" b="1" dirty="0" err="1">
                <a:solidFill>
                  <a:prstClr val="black"/>
                </a:solidFill>
              </a:rPr>
              <a:t>Intrusion</a:t>
            </a:r>
            <a:r>
              <a:rPr lang="sv-SE" sz="3200" b="1" dirty="0">
                <a:solidFill>
                  <a:prstClr val="black"/>
                </a:solidFill>
              </a:rPr>
              <a:t> and Manipulation by the </a:t>
            </a:r>
            <a:r>
              <a:rPr lang="sv-SE" sz="3200" b="1" dirty="0" err="1" smtClean="0">
                <a:solidFill>
                  <a:prstClr val="black"/>
                </a:solidFill>
              </a:rPr>
              <a:t>Alius</a:t>
            </a:r>
            <a:endParaRPr lang="sv-SE" sz="3200" b="1" dirty="0"/>
          </a:p>
        </p:txBody>
      </p:sp>
      <p:pic>
        <p:nvPicPr>
          <p:cNvPr id="7" name="Platshållare för innehåll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27584" y="1340768"/>
            <a:ext cx="3268526" cy="5227176"/>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148064" y="1196752"/>
            <a:ext cx="2158154" cy="2759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latshållare för innehåll 8"/>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5168397" y="4077072"/>
            <a:ext cx="2119574" cy="265396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324840542"/>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t>(ii) </a:t>
            </a:r>
            <a:r>
              <a:rPr lang="sv-SE" sz="3200" b="1" dirty="0" err="1">
                <a:solidFill>
                  <a:prstClr val="black"/>
                </a:solidFill>
              </a:rPr>
              <a:t>Intrusion</a:t>
            </a:r>
            <a:r>
              <a:rPr lang="sv-SE" sz="3200" b="1" dirty="0">
                <a:solidFill>
                  <a:prstClr val="black"/>
                </a:solidFill>
              </a:rPr>
              <a:t> and Manipulation by the </a:t>
            </a:r>
            <a:r>
              <a:rPr lang="sv-SE" sz="3200" b="1" dirty="0" err="1" smtClean="0">
                <a:solidFill>
                  <a:prstClr val="black"/>
                </a:solidFill>
              </a:rPr>
              <a:t>Alius</a:t>
            </a:r>
            <a:endParaRPr lang="sv-SE" sz="3200" b="1" dirty="0"/>
          </a:p>
        </p:txBody>
      </p:sp>
      <p:pic>
        <p:nvPicPr>
          <p:cNvPr id="7" name="Platshållare för innehåll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23529" y="2200712"/>
            <a:ext cx="4295042" cy="3316519"/>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148064" y="1254492"/>
            <a:ext cx="2158154" cy="2644239"/>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latshållare för innehåll 8"/>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5148973" y="4077072"/>
            <a:ext cx="2158422" cy="265396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480138966"/>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b="1" dirty="0">
                <a:solidFill>
                  <a:prstClr val="black"/>
                </a:solidFill>
              </a:rPr>
              <a:t>The </a:t>
            </a:r>
            <a:r>
              <a:rPr lang="sv-SE" sz="3200" b="1" dirty="0" err="1">
                <a:solidFill>
                  <a:prstClr val="black"/>
                </a:solidFill>
              </a:rPr>
              <a:t>Jewish</a:t>
            </a:r>
            <a:r>
              <a:rPr lang="sv-SE" sz="3200" b="1" dirty="0">
                <a:solidFill>
                  <a:prstClr val="black"/>
                </a:solidFill>
              </a:rPr>
              <a:t> </a:t>
            </a:r>
            <a:r>
              <a:rPr lang="sv-SE" sz="3200" b="1" dirty="0" err="1" smtClean="0">
                <a:solidFill>
                  <a:prstClr val="black"/>
                </a:solidFill>
              </a:rPr>
              <a:t>Infiltrator</a:t>
            </a:r>
            <a:r>
              <a:rPr lang="sv-SE" sz="3200" b="1" dirty="0" smtClean="0">
                <a:solidFill>
                  <a:prstClr val="black"/>
                </a:solidFill>
              </a:rPr>
              <a:t> – </a:t>
            </a:r>
            <a:r>
              <a:rPr lang="sv-SE" sz="3200" b="1" dirty="0" err="1">
                <a:solidFill>
                  <a:prstClr val="black"/>
                </a:solidFill>
              </a:rPr>
              <a:t>Complementary</a:t>
            </a:r>
            <a:r>
              <a:rPr lang="sv-SE" sz="3200" b="1" dirty="0">
                <a:solidFill>
                  <a:prstClr val="black"/>
                </a:solidFill>
              </a:rPr>
              <a:t> text</a:t>
            </a:r>
            <a:endParaRPr lang="sv-SE" dirty="0"/>
          </a:p>
        </p:txBody>
      </p:sp>
      <p:sp>
        <p:nvSpPr>
          <p:cNvPr id="6" name="Platshållare för innehåll 5"/>
          <p:cNvSpPr>
            <a:spLocks noGrp="1"/>
          </p:cNvSpPr>
          <p:nvPr>
            <p:ph idx="1"/>
          </p:nvPr>
        </p:nvSpPr>
        <p:spPr/>
        <p:txBody>
          <a:bodyPr>
            <a:normAutofit fontScale="77500" lnSpcReduction="20000"/>
          </a:bodyPr>
          <a:lstStyle/>
          <a:p>
            <a:r>
              <a:rPr lang="en-US" dirty="0"/>
              <a:t>What a creature is the Jew.</a:t>
            </a:r>
          </a:p>
          <a:p>
            <a:r>
              <a:rPr lang="en-US" dirty="0"/>
              <a:t>Not even his own women he likes.</a:t>
            </a:r>
          </a:p>
          <a:p>
            <a:r>
              <a:rPr lang="en-US" dirty="0"/>
              <a:t>To share himself a German wife</a:t>
            </a:r>
          </a:p>
          <a:p>
            <a:r>
              <a:rPr lang="en-US" dirty="0"/>
              <a:t>He thinks just cute. You bet your life!</a:t>
            </a:r>
          </a:p>
          <a:p>
            <a:r>
              <a:rPr lang="en-US" dirty="0"/>
              <a:t>Look at Jew and girl right here:</a:t>
            </a:r>
          </a:p>
          <a:p>
            <a:r>
              <a:rPr lang="en-US" dirty="0" err="1"/>
              <a:t>‘Tis</a:t>
            </a:r>
            <a:r>
              <a:rPr lang="en-US" dirty="0"/>
              <a:t> sure he can’t be thought her peer!</a:t>
            </a:r>
          </a:p>
          <a:p>
            <a:r>
              <a:rPr lang="en-US" dirty="0"/>
              <a:t>Compare him with this German Frau.</a:t>
            </a:r>
          </a:p>
          <a:p>
            <a:r>
              <a:rPr lang="en-US" dirty="0"/>
              <a:t>He cuts a pitiable figure now!</a:t>
            </a:r>
          </a:p>
          <a:p>
            <a:r>
              <a:rPr lang="en-US" dirty="0"/>
              <a:t>I would the Jew had sense to own</a:t>
            </a:r>
          </a:p>
          <a:p>
            <a:r>
              <a:rPr lang="en-US" dirty="0"/>
              <a:t>He’d best leave German girls alone.</a:t>
            </a:r>
          </a:p>
          <a:p>
            <a:r>
              <a:rPr lang="en-US" dirty="0"/>
              <a:t>Try his own “</a:t>
            </a:r>
            <a:r>
              <a:rPr lang="en-US" dirty="0" err="1"/>
              <a:t>kalle</a:t>
            </a:r>
            <a:r>
              <a:rPr lang="en-US" dirty="0"/>
              <a:t>” instead.</a:t>
            </a:r>
            <a:endParaRPr lang="sv-SE" dirty="0"/>
          </a:p>
        </p:txBody>
      </p:sp>
    </p:spTree>
    <p:extLst>
      <p:ext uri="{BB962C8B-B14F-4D97-AF65-F5344CB8AC3E}">
        <p14:creationId xmlns:p14="http://schemas.microsoft.com/office/powerpoint/2010/main" val="2325261442"/>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t>(iii) </a:t>
            </a:r>
            <a:r>
              <a:rPr lang="sv-SE" sz="3200" b="1" dirty="0" err="1" smtClean="0"/>
              <a:t>Intrusion</a:t>
            </a:r>
            <a:r>
              <a:rPr lang="sv-SE" sz="3200" b="1" dirty="0" smtClean="0"/>
              <a:t> and Manipulation by the </a:t>
            </a:r>
            <a:r>
              <a:rPr lang="sv-SE" sz="3200" b="1" dirty="0" err="1" smtClean="0"/>
              <a:t>Alius</a:t>
            </a:r>
            <a:endParaRPr lang="sv-SE" sz="3200" b="1" dirty="0"/>
          </a:p>
        </p:txBody>
      </p:sp>
      <p:pic>
        <p:nvPicPr>
          <p:cNvPr id="7" name="Platshållare för innehåll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9512" y="1916833"/>
            <a:ext cx="4605751" cy="352839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436096" y="1196752"/>
            <a:ext cx="2184077" cy="2683245"/>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latshållare för innehåll 8"/>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5652120" y="4005064"/>
            <a:ext cx="1824102" cy="2664296"/>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209913762"/>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rmAutofit/>
          </a:bodyPr>
          <a:lstStyle/>
          <a:p>
            <a:r>
              <a:rPr lang="en-US" sz="3200" b="1" dirty="0"/>
              <a:t>(</a:t>
            </a:r>
            <a:r>
              <a:rPr lang="en-US" sz="3200" b="1" dirty="0" err="1"/>
              <a:t>i</a:t>
            </a:r>
            <a:r>
              <a:rPr lang="en-US" sz="3200" b="1" dirty="0"/>
              <a:t>) The </a:t>
            </a:r>
            <a:r>
              <a:rPr lang="en-US" sz="3200" b="1" dirty="0" err="1" smtClean="0"/>
              <a:t>Alius</a:t>
            </a:r>
            <a:r>
              <a:rPr lang="en-US" sz="3200" b="1" dirty="0" smtClean="0"/>
              <a:t> </a:t>
            </a:r>
            <a:r>
              <a:rPr lang="en-US" sz="3200" b="1" dirty="0"/>
              <a:t>in the Third </a:t>
            </a:r>
            <a:r>
              <a:rPr lang="en-US" sz="3200" b="1" dirty="0" smtClean="0"/>
              <a:t>Reich: “Der </a:t>
            </a:r>
            <a:r>
              <a:rPr lang="en-US" sz="3200" b="1" dirty="0" err="1" smtClean="0"/>
              <a:t>ewige</a:t>
            </a:r>
            <a:r>
              <a:rPr lang="en-US" sz="3200" b="1" dirty="0" smtClean="0"/>
              <a:t> Jude” (The Eternal </a:t>
            </a:r>
            <a:r>
              <a:rPr lang="en-US" sz="3200" b="1" dirty="0" smtClean="0"/>
              <a:t>Jew) </a:t>
            </a:r>
            <a:endParaRPr lang="sv-SE" sz="3200" b="1" dirty="0"/>
          </a:p>
        </p:txBody>
      </p:sp>
      <p:pic>
        <p:nvPicPr>
          <p:cNvPr id="9" name="Platshållare för innehåll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5576" y="1600200"/>
            <a:ext cx="3293523" cy="473940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Platshållare för innehåll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56051" y="1600200"/>
            <a:ext cx="3059609" cy="478112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500610565"/>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t>(ii) The </a:t>
            </a:r>
            <a:r>
              <a:rPr lang="sv-SE" sz="3200" b="1" dirty="0" err="1" smtClean="0"/>
              <a:t>Alius</a:t>
            </a:r>
            <a:r>
              <a:rPr lang="sv-SE" sz="3200" b="1" dirty="0" smtClean="0"/>
              <a:t> </a:t>
            </a:r>
            <a:r>
              <a:rPr lang="sv-SE" sz="3200" b="1" dirty="0" smtClean="0"/>
              <a:t>in the </a:t>
            </a:r>
            <a:r>
              <a:rPr lang="sv-SE" sz="3200" b="1" dirty="0" err="1" smtClean="0"/>
              <a:t>Third</a:t>
            </a:r>
            <a:r>
              <a:rPr lang="sv-SE" sz="3200" b="1" dirty="0" smtClean="0"/>
              <a:t> Reich</a:t>
            </a:r>
            <a:endParaRPr lang="sv-SE" sz="3200" b="1" dirty="0"/>
          </a:p>
        </p:txBody>
      </p:sp>
      <p:pic>
        <p:nvPicPr>
          <p:cNvPr id="7" name="Platshållare för innehåll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27585" y="1513114"/>
            <a:ext cx="3063946" cy="4366797"/>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427984" y="1196752"/>
            <a:ext cx="3917968" cy="235078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latshållare för innehåll 8"/>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4499992" y="3717032"/>
            <a:ext cx="3888432" cy="298939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794450315"/>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t>(iii) The </a:t>
            </a:r>
            <a:r>
              <a:rPr lang="sv-SE" sz="3200" b="1" dirty="0" err="1" smtClean="0"/>
              <a:t>Alius</a:t>
            </a:r>
            <a:r>
              <a:rPr lang="sv-SE" sz="3200" b="1" dirty="0" smtClean="0"/>
              <a:t> </a:t>
            </a:r>
            <a:r>
              <a:rPr lang="sv-SE" sz="3200" b="1" dirty="0" smtClean="0"/>
              <a:t>in the </a:t>
            </a:r>
            <a:r>
              <a:rPr lang="sv-SE" sz="3200" b="1" dirty="0" err="1" smtClean="0"/>
              <a:t>Third</a:t>
            </a:r>
            <a:r>
              <a:rPr lang="sv-SE" sz="3200" b="1" dirty="0" smtClean="0"/>
              <a:t> Reich</a:t>
            </a:r>
            <a:endParaRPr lang="sv-SE" sz="3200" b="1" dirty="0"/>
          </a:p>
        </p:txBody>
      </p:sp>
      <p:pic>
        <p:nvPicPr>
          <p:cNvPr id="7" name="Platshållare för innehåll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67544" y="2060848"/>
            <a:ext cx="4594069" cy="36004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868144" y="1196752"/>
            <a:ext cx="1766600" cy="2619587"/>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latshållare för innehåll 8"/>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5868144" y="4005064"/>
            <a:ext cx="1810938" cy="265396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136104340"/>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rmAutofit/>
          </a:bodyPr>
          <a:lstStyle/>
          <a:p>
            <a:r>
              <a:rPr lang="sv-SE" sz="3200" b="1" dirty="0" smtClean="0"/>
              <a:t>The </a:t>
            </a:r>
            <a:r>
              <a:rPr lang="sv-SE" sz="3200" b="1" dirty="0" err="1" smtClean="0"/>
              <a:t>Jewish</a:t>
            </a:r>
            <a:r>
              <a:rPr lang="sv-SE" sz="3200" b="1" dirty="0" smtClean="0"/>
              <a:t> </a:t>
            </a:r>
            <a:r>
              <a:rPr lang="sv-SE" sz="3200" b="1" dirty="0" err="1" smtClean="0"/>
              <a:t>Butcher</a:t>
            </a:r>
            <a:r>
              <a:rPr lang="sv-SE" sz="3200" b="1" dirty="0" smtClean="0"/>
              <a:t> – </a:t>
            </a:r>
            <a:r>
              <a:rPr lang="sv-SE" sz="3200" b="1" dirty="0" err="1" smtClean="0"/>
              <a:t>Complementary</a:t>
            </a:r>
            <a:r>
              <a:rPr lang="sv-SE" sz="3200" b="1" dirty="0" smtClean="0"/>
              <a:t> text</a:t>
            </a:r>
            <a:endParaRPr lang="sv-SE" sz="3200" b="1" dirty="0"/>
          </a:p>
        </p:txBody>
      </p:sp>
      <p:sp>
        <p:nvSpPr>
          <p:cNvPr id="7" name="Platshållare för innehåll 6"/>
          <p:cNvSpPr>
            <a:spLocks noGrp="1"/>
          </p:cNvSpPr>
          <p:nvPr>
            <p:ph idx="1"/>
          </p:nvPr>
        </p:nvSpPr>
        <p:spPr>
          <a:xfrm>
            <a:off x="395536" y="1600200"/>
            <a:ext cx="8291264" cy="4997152"/>
          </a:xfrm>
        </p:spPr>
        <p:txBody>
          <a:bodyPr>
            <a:normAutofit fontScale="55000" lnSpcReduction="20000"/>
          </a:bodyPr>
          <a:lstStyle/>
          <a:p>
            <a:r>
              <a:rPr lang="en-US" dirty="0"/>
              <a:t>Here Isaac </a:t>
            </a:r>
            <a:r>
              <a:rPr lang="en-US" dirty="0" err="1"/>
              <a:t>Blumenfeld</a:t>
            </a:r>
            <a:r>
              <a:rPr lang="en-US" dirty="0"/>
              <a:t> we see;</a:t>
            </a:r>
          </a:p>
          <a:p>
            <a:r>
              <a:rPr lang="en-US" dirty="0"/>
              <a:t>As butcher he makes good money.</a:t>
            </a:r>
          </a:p>
          <a:p>
            <a:r>
              <a:rPr lang="en-US" dirty="0"/>
              <a:t>But take a closer look, look closely,</a:t>
            </a:r>
          </a:p>
          <a:p>
            <a:r>
              <a:rPr lang="en-US" dirty="0"/>
              <a:t>A rogue this Yid is mostly.</a:t>
            </a:r>
          </a:p>
          <a:p>
            <a:r>
              <a:rPr lang="en-US" dirty="0"/>
              <a:t>Isaac sells you meat </a:t>
            </a:r>
            <a:r>
              <a:rPr lang="en-US" dirty="0" err="1"/>
              <a:t>‘Tis</a:t>
            </a:r>
            <a:r>
              <a:rPr lang="en-US" dirty="0"/>
              <a:t> said,</a:t>
            </a:r>
          </a:p>
          <a:p>
            <a:r>
              <a:rPr lang="en-US" dirty="0"/>
              <a:t>But he gives you filth instead.</a:t>
            </a:r>
          </a:p>
          <a:p>
            <a:r>
              <a:rPr lang="en-US" dirty="0"/>
              <a:t>See that piece upon the floor,</a:t>
            </a:r>
          </a:p>
          <a:p>
            <a:r>
              <a:rPr lang="en-US" dirty="0"/>
              <a:t>Another the cat has in its paw.</a:t>
            </a:r>
          </a:p>
          <a:p>
            <a:r>
              <a:rPr lang="en-US" dirty="0"/>
              <a:t>The Jewish butcher never fails;</a:t>
            </a:r>
          </a:p>
          <a:p>
            <a:r>
              <a:rPr lang="en-US" dirty="0"/>
              <a:t>Dirty meat weighs more in the scales</a:t>
            </a:r>
            <a:r>
              <a:rPr lang="en-US" dirty="0" smtClean="0"/>
              <a:t>.</a:t>
            </a:r>
          </a:p>
          <a:p>
            <a:r>
              <a:rPr lang="en-US" dirty="0"/>
              <a:t>And — please just keep this in your mind</a:t>
            </a:r>
          </a:p>
          <a:p>
            <a:r>
              <a:rPr lang="en-US" dirty="0"/>
              <a:t>He does not eat it, nor his kind.</a:t>
            </a:r>
          </a:p>
          <a:p>
            <a:r>
              <a:rPr lang="en-US" dirty="0"/>
              <a:t>Only Jews, to their dire shame,</a:t>
            </a:r>
          </a:p>
          <a:p>
            <a:r>
              <a:rPr lang="en-US" dirty="0"/>
              <a:t>Could play you such a dirty game!</a:t>
            </a:r>
          </a:p>
          <a:p>
            <a:r>
              <a:rPr lang="en-US" dirty="0"/>
              <a:t>So listen, you folk, wherever you are:</a:t>
            </a:r>
          </a:p>
          <a:p>
            <a:r>
              <a:rPr lang="en-US" dirty="0"/>
              <a:t>“Don’t trust a fox on the greensward,</a:t>
            </a:r>
          </a:p>
          <a:p>
            <a:r>
              <a:rPr lang="en-US" dirty="0"/>
              <a:t>And never a Jew on his plighted word!”</a:t>
            </a:r>
            <a:endParaRPr lang="sv-SE" dirty="0"/>
          </a:p>
        </p:txBody>
      </p:sp>
    </p:spTree>
    <p:extLst>
      <p:ext uri="{BB962C8B-B14F-4D97-AF65-F5344CB8AC3E}">
        <p14:creationId xmlns:p14="http://schemas.microsoft.com/office/powerpoint/2010/main" val="710574830"/>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274638"/>
            <a:ext cx="8219256" cy="778098"/>
          </a:xfrm>
        </p:spPr>
        <p:txBody>
          <a:bodyPr>
            <a:normAutofit/>
          </a:bodyPr>
          <a:lstStyle/>
          <a:p>
            <a:r>
              <a:rPr lang="sv-SE" sz="3200" b="1" u="sng" dirty="0" smtClean="0"/>
              <a:t>The </a:t>
            </a:r>
            <a:r>
              <a:rPr lang="sv-SE" sz="3200" b="1" u="sng" dirty="0" err="1" smtClean="0"/>
              <a:t>Relevance</a:t>
            </a:r>
            <a:r>
              <a:rPr lang="sv-SE" sz="3200" b="1" u="sng" dirty="0" smtClean="0"/>
              <a:t> </a:t>
            </a:r>
            <a:r>
              <a:rPr lang="sv-SE" sz="3200" b="1" u="sng" dirty="0" err="1" smtClean="0"/>
              <a:t>of</a:t>
            </a:r>
            <a:r>
              <a:rPr lang="sv-SE" sz="3200" b="1" u="sng" dirty="0" smtClean="0"/>
              <a:t> Narratives:</a:t>
            </a:r>
            <a:endParaRPr lang="sv-SE" sz="3200" b="1" u="sng" dirty="0"/>
          </a:p>
        </p:txBody>
      </p:sp>
      <p:sp>
        <p:nvSpPr>
          <p:cNvPr id="3" name="Platshållare för innehåll 2"/>
          <p:cNvSpPr>
            <a:spLocks noGrp="1"/>
          </p:cNvSpPr>
          <p:nvPr>
            <p:ph idx="1"/>
          </p:nvPr>
        </p:nvSpPr>
        <p:spPr>
          <a:xfrm>
            <a:off x="467544" y="1196752"/>
            <a:ext cx="8219256" cy="5400600"/>
          </a:xfrm>
        </p:spPr>
        <p:txBody>
          <a:bodyPr>
            <a:normAutofit fontScale="77500" lnSpcReduction="20000"/>
          </a:bodyPr>
          <a:lstStyle/>
          <a:p>
            <a:pPr marL="0" indent="0">
              <a:buNone/>
            </a:pPr>
            <a:endParaRPr lang="en-US" dirty="0" smtClean="0"/>
          </a:p>
          <a:p>
            <a:r>
              <a:rPr lang="en-US" dirty="0" smtClean="0"/>
              <a:t>Narratives </a:t>
            </a:r>
            <a:r>
              <a:rPr lang="en-US" dirty="0"/>
              <a:t>may often be created as well as appreciated as </a:t>
            </a:r>
            <a:r>
              <a:rPr lang="en-US" u="sng" dirty="0"/>
              <a:t>fundamental means for organizing human experience </a:t>
            </a:r>
            <a:r>
              <a:rPr lang="en-US" dirty="0"/>
              <a:t>and for constructing models of reality, as means for creating, consolidating, and transmitting </a:t>
            </a:r>
            <a:r>
              <a:rPr lang="en-US" u="sng" dirty="0"/>
              <a:t>cultural traditions, belief systems, and identities</a:t>
            </a:r>
            <a:r>
              <a:rPr lang="en-US" dirty="0"/>
              <a:t>, and as scenarios for thought experiments</a:t>
            </a:r>
            <a:r>
              <a:rPr lang="en-US" dirty="0" smtClean="0"/>
              <a:t>.</a:t>
            </a:r>
          </a:p>
          <a:p>
            <a:pPr marL="0" indent="0">
              <a:buNone/>
            </a:pPr>
            <a:r>
              <a:rPr lang="en-US" dirty="0" smtClean="0"/>
              <a:t>  </a:t>
            </a:r>
          </a:p>
          <a:p>
            <a:r>
              <a:rPr lang="en-US" dirty="0" smtClean="0"/>
              <a:t>Viewed </a:t>
            </a:r>
            <a:r>
              <a:rPr lang="en-US" dirty="0"/>
              <a:t>as </a:t>
            </a:r>
            <a:r>
              <a:rPr lang="en-US" u="sng" dirty="0"/>
              <a:t>problem-solving strategies</a:t>
            </a:r>
            <a:r>
              <a:rPr lang="en-US" dirty="0"/>
              <a:t>, stories (and pictorial narratives) create or provide </a:t>
            </a:r>
            <a:r>
              <a:rPr lang="en-US" u="sng" dirty="0"/>
              <a:t>miniature models of actual or fictional worlds</a:t>
            </a:r>
            <a:r>
              <a:rPr lang="en-US" dirty="0"/>
              <a:t>, which help us to grasp reality, to concretize our (more or less implicit) world views, and address "fundamental challenges to human sense-making, notably birth, death and the experiences of transitoriness, but also accidents and other chance </a:t>
            </a:r>
            <a:r>
              <a:rPr lang="en-US" dirty="0" smtClean="0"/>
              <a:t>happenings“ (Werner Wolf). </a:t>
            </a:r>
            <a:endParaRPr lang="sv-SE" dirty="0"/>
          </a:p>
        </p:txBody>
      </p:sp>
    </p:spTree>
    <p:extLst>
      <p:ext uri="{BB962C8B-B14F-4D97-AF65-F5344CB8AC3E}">
        <p14:creationId xmlns:p14="http://schemas.microsoft.com/office/powerpoint/2010/main" val="869535831"/>
      </p:ext>
    </p:extLst>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b="1" dirty="0">
                <a:solidFill>
                  <a:prstClr val="black"/>
                </a:solidFill>
              </a:rPr>
              <a:t>(</a:t>
            </a:r>
            <a:r>
              <a:rPr lang="sv-SE" sz="3200" b="1" dirty="0" smtClean="0">
                <a:solidFill>
                  <a:prstClr val="black"/>
                </a:solidFill>
              </a:rPr>
              <a:t>iv) </a:t>
            </a:r>
            <a:r>
              <a:rPr lang="sv-SE" sz="3200" b="1" dirty="0">
                <a:solidFill>
                  <a:prstClr val="black"/>
                </a:solidFill>
              </a:rPr>
              <a:t>The </a:t>
            </a:r>
            <a:r>
              <a:rPr lang="sv-SE" sz="3200" b="1" dirty="0" err="1" smtClean="0">
                <a:solidFill>
                  <a:prstClr val="black"/>
                </a:solidFill>
              </a:rPr>
              <a:t>Alius</a:t>
            </a:r>
            <a:r>
              <a:rPr lang="sv-SE" sz="3200" b="1" dirty="0" smtClean="0">
                <a:solidFill>
                  <a:prstClr val="black"/>
                </a:solidFill>
              </a:rPr>
              <a:t> </a:t>
            </a:r>
            <a:r>
              <a:rPr lang="sv-SE" sz="3200" b="1" dirty="0">
                <a:solidFill>
                  <a:prstClr val="black"/>
                </a:solidFill>
              </a:rPr>
              <a:t>in the </a:t>
            </a:r>
            <a:r>
              <a:rPr lang="sv-SE" sz="3200" b="1" dirty="0" err="1">
                <a:solidFill>
                  <a:prstClr val="black"/>
                </a:solidFill>
              </a:rPr>
              <a:t>Third</a:t>
            </a:r>
            <a:r>
              <a:rPr lang="sv-SE" sz="3200" b="1" dirty="0">
                <a:solidFill>
                  <a:prstClr val="black"/>
                </a:solidFill>
              </a:rPr>
              <a:t> </a:t>
            </a:r>
            <a:r>
              <a:rPr lang="sv-SE" sz="3200" b="1" dirty="0" smtClean="0">
                <a:solidFill>
                  <a:prstClr val="black"/>
                </a:solidFill>
              </a:rPr>
              <a:t>Reich </a:t>
            </a:r>
            <a:r>
              <a:rPr lang="sv-SE" sz="2400" dirty="0" smtClean="0">
                <a:solidFill>
                  <a:prstClr val="black"/>
                </a:solidFill>
              </a:rPr>
              <a:t>(Movie </a:t>
            </a:r>
            <a:r>
              <a:rPr lang="sv-SE" sz="2400" dirty="0">
                <a:solidFill>
                  <a:prstClr val="black"/>
                </a:solidFill>
              </a:rPr>
              <a:t>Posters </a:t>
            </a:r>
            <a:r>
              <a:rPr lang="sv-SE" sz="2400" dirty="0" smtClean="0">
                <a:solidFill>
                  <a:prstClr val="black"/>
                </a:solidFill>
              </a:rPr>
              <a:t>”</a:t>
            </a:r>
            <a:r>
              <a:rPr lang="sv-SE" sz="2400" dirty="0" err="1" smtClean="0">
                <a:solidFill>
                  <a:prstClr val="black"/>
                </a:solidFill>
              </a:rPr>
              <a:t>Jud</a:t>
            </a:r>
            <a:r>
              <a:rPr lang="sv-SE" sz="2400" dirty="0" smtClean="0">
                <a:solidFill>
                  <a:prstClr val="black"/>
                </a:solidFill>
              </a:rPr>
              <a:t> </a:t>
            </a:r>
            <a:r>
              <a:rPr lang="sv-SE" sz="2400" dirty="0" err="1" smtClean="0">
                <a:solidFill>
                  <a:prstClr val="black"/>
                </a:solidFill>
              </a:rPr>
              <a:t>Süss</a:t>
            </a:r>
            <a:r>
              <a:rPr lang="sv-SE" sz="2400" dirty="0" smtClean="0">
                <a:solidFill>
                  <a:prstClr val="black"/>
                </a:solidFill>
              </a:rPr>
              <a:t>”: German/Dutch Versions) </a:t>
            </a:r>
            <a:endParaRPr lang="sv-SE" sz="2400" dirty="0"/>
          </a:p>
        </p:txBody>
      </p:sp>
      <p:pic>
        <p:nvPicPr>
          <p:cNvPr id="6" name="Platshållare för innehåll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5673" y="1628800"/>
            <a:ext cx="3156273" cy="4571155"/>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 name="Platshållare för innehåll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76056" y="1628800"/>
            <a:ext cx="3158287" cy="4525963"/>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43299099"/>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b="1" dirty="0" smtClean="0">
                <a:solidFill>
                  <a:prstClr val="black"/>
                </a:solidFill>
              </a:rPr>
              <a:t>(</a:t>
            </a:r>
            <a:r>
              <a:rPr lang="sv-SE" sz="3200" b="1" dirty="0">
                <a:solidFill>
                  <a:prstClr val="black"/>
                </a:solidFill>
              </a:rPr>
              <a:t>v</a:t>
            </a:r>
            <a:r>
              <a:rPr lang="sv-SE" sz="3200" b="1" dirty="0" smtClean="0">
                <a:solidFill>
                  <a:prstClr val="black"/>
                </a:solidFill>
              </a:rPr>
              <a:t>) </a:t>
            </a:r>
            <a:r>
              <a:rPr lang="sv-SE" sz="3200" b="1" dirty="0">
                <a:solidFill>
                  <a:prstClr val="black"/>
                </a:solidFill>
              </a:rPr>
              <a:t>The </a:t>
            </a:r>
            <a:r>
              <a:rPr lang="sv-SE" sz="3200" b="1" dirty="0" err="1" smtClean="0">
                <a:solidFill>
                  <a:prstClr val="black"/>
                </a:solidFill>
              </a:rPr>
              <a:t>Alius</a:t>
            </a:r>
            <a:r>
              <a:rPr lang="sv-SE" sz="3200" b="1" dirty="0" smtClean="0">
                <a:solidFill>
                  <a:prstClr val="black"/>
                </a:solidFill>
              </a:rPr>
              <a:t> </a:t>
            </a:r>
            <a:r>
              <a:rPr lang="sv-SE" sz="3200" b="1" dirty="0">
                <a:solidFill>
                  <a:prstClr val="black"/>
                </a:solidFill>
              </a:rPr>
              <a:t>in the </a:t>
            </a:r>
            <a:r>
              <a:rPr lang="sv-SE" sz="3200" b="1" dirty="0" err="1">
                <a:solidFill>
                  <a:prstClr val="black"/>
                </a:solidFill>
              </a:rPr>
              <a:t>Third</a:t>
            </a:r>
            <a:r>
              <a:rPr lang="sv-SE" sz="3200" b="1" dirty="0">
                <a:solidFill>
                  <a:prstClr val="black"/>
                </a:solidFill>
              </a:rPr>
              <a:t> Reich</a:t>
            </a:r>
            <a:endParaRPr lang="sv-SE" dirty="0"/>
          </a:p>
        </p:txBody>
      </p:sp>
      <p:pic>
        <p:nvPicPr>
          <p:cNvPr id="7" name="Platshållare för innehåll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5577" y="1406580"/>
            <a:ext cx="3306210" cy="4719584"/>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580112" y="1192237"/>
            <a:ext cx="1879222" cy="2593951"/>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latshållare för innehåll 8"/>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5580112" y="3933056"/>
            <a:ext cx="1889727" cy="2519636"/>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083563753"/>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a:solidFill>
                  <a:prstClr val="black"/>
                </a:solidFill>
              </a:rPr>
              <a:t>(</a:t>
            </a:r>
            <a:r>
              <a:rPr lang="sv-SE" sz="3200" b="1" dirty="0" smtClean="0">
                <a:solidFill>
                  <a:prstClr val="black"/>
                </a:solidFill>
              </a:rPr>
              <a:t>vi) </a:t>
            </a:r>
            <a:r>
              <a:rPr lang="sv-SE" sz="3200" b="1" dirty="0">
                <a:solidFill>
                  <a:prstClr val="black"/>
                </a:solidFill>
              </a:rPr>
              <a:t>The </a:t>
            </a:r>
            <a:r>
              <a:rPr lang="sv-SE" sz="3200" b="1" dirty="0" err="1" smtClean="0">
                <a:solidFill>
                  <a:prstClr val="black"/>
                </a:solidFill>
              </a:rPr>
              <a:t>Alius</a:t>
            </a:r>
            <a:r>
              <a:rPr lang="sv-SE" sz="3200" b="1" dirty="0" smtClean="0">
                <a:solidFill>
                  <a:prstClr val="black"/>
                </a:solidFill>
              </a:rPr>
              <a:t> </a:t>
            </a:r>
            <a:r>
              <a:rPr lang="sv-SE" sz="3200" b="1" dirty="0">
                <a:solidFill>
                  <a:prstClr val="black"/>
                </a:solidFill>
              </a:rPr>
              <a:t>in the </a:t>
            </a:r>
            <a:r>
              <a:rPr lang="sv-SE" sz="3200" b="1" dirty="0" err="1">
                <a:solidFill>
                  <a:prstClr val="black"/>
                </a:solidFill>
              </a:rPr>
              <a:t>Third</a:t>
            </a:r>
            <a:r>
              <a:rPr lang="sv-SE" sz="3200" b="1" dirty="0">
                <a:solidFill>
                  <a:prstClr val="black"/>
                </a:solidFill>
              </a:rPr>
              <a:t> </a:t>
            </a:r>
            <a:r>
              <a:rPr lang="sv-SE" sz="3200" b="1" dirty="0" smtClean="0">
                <a:solidFill>
                  <a:prstClr val="black"/>
                </a:solidFill>
              </a:rPr>
              <a:t>Reich </a:t>
            </a:r>
            <a:r>
              <a:rPr lang="sv-SE" sz="2200" dirty="0" smtClean="0">
                <a:solidFill>
                  <a:prstClr val="black"/>
                </a:solidFill>
              </a:rPr>
              <a:t>(</a:t>
            </a:r>
            <a:r>
              <a:rPr lang="en-US" sz="2200" dirty="0">
                <a:solidFill>
                  <a:prstClr val="black"/>
                </a:solidFill>
              </a:rPr>
              <a:t>Caption: “Look at the funny factories they have here in Europe, Bimbo</a:t>
            </a:r>
            <a:r>
              <a:rPr lang="en-US" sz="2200" dirty="0" smtClean="0">
                <a:solidFill>
                  <a:prstClr val="black"/>
                </a:solidFill>
              </a:rPr>
              <a:t>!”)</a:t>
            </a:r>
            <a:endParaRPr lang="sv-SE" sz="2200" dirty="0"/>
          </a:p>
        </p:txBody>
      </p:sp>
      <p:pic>
        <p:nvPicPr>
          <p:cNvPr id="12" name="Platshållare för innehåll 1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61376" y="1600200"/>
            <a:ext cx="3430248" cy="4525963"/>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latshållare för innehåll 1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40982" y="1600200"/>
            <a:ext cx="3253035" cy="4525963"/>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473316253"/>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t>(vi) The </a:t>
            </a:r>
            <a:r>
              <a:rPr lang="sv-SE" sz="3200" b="1" dirty="0" err="1" smtClean="0"/>
              <a:t>Alius</a:t>
            </a:r>
            <a:r>
              <a:rPr lang="sv-SE" sz="3200" b="1" dirty="0" smtClean="0"/>
              <a:t> </a:t>
            </a:r>
            <a:r>
              <a:rPr lang="sv-SE" sz="3200" b="1" dirty="0" smtClean="0"/>
              <a:t>in the </a:t>
            </a:r>
            <a:r>
              <a:rPr lang="sv-SE" sz="3200" b="1" dirty="0" err="1" smtClean="0"/>
              <a:t>Third</a:t>
            </a:r>
            <a:r>
              <a:rPr lang="sv-SE" sz="3200" b="1" dirty="0" smtClean="0"/>
              <a:t> Reich</a:t>
            </a:r>
            <a:endParaRPr lang="sv-SE" sz="3200" b="1" dirty="0"/>
          </a:p>
        </p:txBody>
      </p:sp>
      <p:pic>
        <p:nvPicPr>
          <p:cNvPr id="7" name="Platshållare för innehåll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9552" y="1309890"/>
            <a:ext cx="3672408" cy="515961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508104" y="1268760"/>
            <a:ext cx="1937621" cy="252579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latshållare för innehåll 8"/>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4852929" y="4149080"/>
            <a:ext cx="3828963" cy="244827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072827535"/>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t>(vii) The </a:t>
            </a:r>
            <a:r>
              <a:rPr lang="sv-SE" sz="3200" b="1" dirty="0" err="1" smtClean="0"/>
              <a:t>Alius</a:t>
            </a:r>
            <a:r>
              <a:rPr lang="sv-SE" sz="3200" b="1" dirty="0" smtClean="0"/>
              <a:t> </a:t>
            </a:r>
            <a:r>
              <a:rPr lang="sv-SE" sz="3200" b="1" dirty="0" smtClean="0"/>
              <a:t>in the </a:t>
            </a:r>
            <a:r>
              <a:rPr lang="sv-SE" sz="3200" b="1" dirty="0" err="1" smtClean="0"/>
              <a:t>Third</a:t>
            </a:r>
            <a:r>
              <a:rPr lang="sv-SE" sz="3200" b="1" dirty="0" smtClean="0"/>
              <a:t> Reich</a:t>
            </a:r>
            <a:endParaRPr lang="sv-SE" sz="3200" b="1" dirty="0"/>
          </a:p>
        </p:txBody>
      </p:sp>
      <p:pic>
        <p:nvPicPr>
          <p:cNvPr id="7" name="Platshållare för innehåll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5576" y="1442544"/>
            <a:ext cx="3357588" cy="472276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04048" y="1438600"/>
            <a:ext cx="3312368" cy="4687564"/>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639850254"/>
      </p:ext>
    </p:extLst>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t>Illustrations from:</a:t>
            </a:r>
            <a:endParaRPr lang="sv-SE" sz="3200" b="1" dirty="0"/>
          </a:p>
        </p:txBody>
      </p:sp>
      <p:sp>
        <p:nvSpPr>
          <p:cNvPr id="5" name="Platshållare för innehåll 4"/>
          <p:cNvSpPr>
            <a:spLocks noGrp="1"/>
          </p:cNvSpPr>
          <p:nvPr>
            <p:ph idx="1"/>
          </p:nvPr>
        </p:nvSpPr>
        <p:spPr/>
        <p:txBody>
          <a:bodyPr>
            <a:normAutofit fontScale="92500" lnSpcReduction="20000"/>
          </a:bodyPr>
          <a:lstStyle/>
          <a:p>
            <a:r>
              <a:rPr lang="sv-SE" b="1" dirty="0" smtClean="0"/>
              <a:t>Elvira Bauer </a:t>
            </a:r>
            <a:r>
              <a:rPr lang="sv-SE" dirty="0" smtClean="0"/>
              <a:t>(1936): </a:t>
            </a:r>
            <a:r>
              <a:rPr lang="sv-SE" i="1" dirty="0" err="1" smtClean="0"/>
              <a:t>Trau</a:t>
            </a:r>
            <a:r>
              <a:rPr lang="sv-SE" i="1" dirty="0" smtClean="0"/>
              <a:t> </a:t>
            </a:r>
            <a:r>
              <a:rPr lang="sv-SE" i="1" dirty="0" err="1"/>
              <a:t>keinem</a:t>
            </a:r>
            <a:r>
              <a:rPr lang="sv-SE" i="1" dirty="0"/>
              <a:t> Fuchs </a:t>
            </a:r>
            <a:r>
              <a:rPr lang="sv-SE" i="1" dirty="0" err="1"/>
              <a:t>auf</a:t>
            </a:r>
            <a:r>
              <a:rPr lang="sv-SE" i="1" dirty="0"/>
              <a:t> </a:t>
            </a:r>
            <a:r>
              <a:rPr lang="sv-SE" i="1" dirty="0" err="1"/>
              <a:t>grüner</a:t>
            </a:r>
            <a:r>
              <a:rPr lang="sv-SE" i="1" dirty="0"/>
              <a:t> Heid </a:t>
            </a:r>
            <a:r>
              <a:rPr lang="sv-SE" i="1" dirty="0" err="1"/>
              <a:t>und</a:t>
            </a:r>
            <a:r>
              <a:rPr lang="sv-SE" i="1" dirty="0"/>
              <a:t> </a:t>
            </a:r>
            <a:r>
              <a:rPr lang="sv-SE" i="1" dirty="0" err="1"/>
              <a:t>keinem</a:t>
            </a:r>
            <a:r>
              <a:rPr lang="sv-SE" i="1" dirty="0"/>
              <a:t> </a:t>
            </a:r>
            <a:r>
              <a:rPr lang="sv-SE" i="1" dirty="0" err="1"/>
              <a:t>Jud</a:t>
            </a:r>
            <a:r>
              <a:rPr lang="sv-SE" i="1" dirty="0"/>
              <a:t> </a:t>
            </a:r>
            <a:r>
              <a:rPr lang="sv-SE" i="1" dirty="0" err="1"/>
              <a:t>bei</a:t>
            </a:r>
            <a:r>
              <a:rPr lang="sv-SE" i="1" dirty="0"/>
              <a:t> </a:t>
            </a:r>
            <a:r>
              <a:rPr lang="sv-SE" i="1" dirty="0" err="1"/>
              <a:t>seinem</a:t>
            </a:r>
            <a:r>
              <a:rPr lang="sv-SE" i="1" dirty="0"/>
              <a:t> Eid </a:t>
            </a:r>
            <a:r>
              <a:rPr lang="sv-SE" dirty="0"/>
              <a:t>(</a:t>
            </a:r>
            <a:r>
              <a:rPr lang="sv-SE" dirty="0" err="1"/>
              <a:t>Don't</a:t>
            </a:r>
            <a:r>
              <a:rPr lang="sv-SE" dirty="0"/>
              <a:t> Trust A Fox in A Green </a:t>
            </a:r>
            <a:r>
              <a:rPr lang="sv-SE" dirty="0" err="1"/>
              <a:t>Meadow</a:t>
            </a:r>
            <a:r>
              <a:rPr lang="sv-SE" dirty="0"/>
              <a:t> </a:t>
            </a:r>
            <a:r>
              <a:rPr lang="sv-SE" dirty="0" smtClean="0"/>
              <a:t>Nor the </a:t>
            </a:r>
            <a:r>
              <a:rPr lang="sv-SE" dirty="0" err="1"/>
              <a:t>Oath</a:t>
            </a:r>
            <a:r>
              <a:rPr lang="sv-SE" dirty="0"/>
              <a:t> </a:t>
            </a:r>
            <a:r>
              <a:rPr lang="sv-SE" dirty="0" err="1"/>
              <a:t>of</a:t>
            </a:r>
            <a:r>
              <a:rPr lang="sv-SE" dirty="0"/>
              <a:t> A </a:t>
            </a:r>
            <a:r>
              <a:rPr lang="sv-SE" dirty="0" err="1"/>
              <a:t>Jew</a:t>
            </a:r>
            <a:r>
              <a:rPr lang="sv-SE" dirty="0" smtClean="0"/>
              <a:t>);</a:t>
            </a:r>
          </a:p>
          <a:p>
            <a:r>
              <a:rPr lang="sv-SE" b="1" dirty="0" smtClean="0"/>
              <a:t>Ernst </a:t>
            </a:r>
            <a:r>
              <a:rPr lang="sv-SE" b="1" dirty="0" err="1" smtClean="0"/>
              <a:t>Hiemer</a:t>
            </a:r>
            <a:r>
              <a:rPr lang="sv-SE" b="1" dirty="0" smtClean="0"/>
              <a:t> </a:t>
            </a:r>
            <a:r>
              <a:rPr lang="sv-SE" dirty="0" smtClean="0"/>
              <a:t>(1938): </a:t>
            </a:r>
            <a:r>
              <a:rPr lang="sv-SE" i="1" dirty="0" err="1" smtClean="0"/>
              <a:t>Der</a:t>
            </a:r>
            <a:r>
              <a:rPr lang="sv-SE" i="1" dirty="0" smtClean="0"/>
              <a:t> </a:t>
            </a:r>
            <a:r>
              <a:rPr lang="sv-SE" i="1" dirty="0" err="1"/>
              <a:t>Giftpilz</a:t>
            </a:r>
            <a:r>
              <a:rPr lang="sv-SE" i="1" dirty="0"/>
              <a:t> </a:t>
            </a:r>
            <a:r>
              <a:rPr lang="sv-SE" dirty="0"/>
              <a:t>(The </a:t>
            </a:r>
            <a:r>
              <a:rPr lang="sv-SE" dirty="0" err="1"/>
              <a:t>Poisonous</a:t>
            </a:r>
            <a:r>
              <a:rPr lang="sv-SE" dirty="0"/>
              <a:t> </a:t>
            </a:r>
            <a:r>
              <a:rPr lang="sv-SE" dirty="0" err="1"/>
              <a:t>Mushroom</a:t>
            </a:r>
            <a:r>
              <a:rPr lang="sv-SE" dirty="0"/>
              <a:t>); </a:t>
            </a:r>
            <a:endParaRPr lang="sv-SE" dirty="0" smtClean="0"/>
          </a:p>
          <a:p>
            <a:r>
              <a:rPr lang="sv-SE" b="1" dirty="0" smtClean="0"/>
              <a:t>Hans </a:t>
            </a:r>
            <a:r>
              <a:rPr lang="sv-SE" b="1" dirty="0" err="1" smtClean="0"/>
              <a:t>Diebow</a:t>
            </a:r>
            <a:r>
              <a:rPr lang="sv-SE" b="1" dirty="0" smtClean="0"/>
              <a:t> </a:t>
            </a:r>
            <a:r>
              <a:rPr lang="sv-SE" dirty="0" smtClean="0"/>
              <a:t>(1937): </a:t>
            </a:r>
            <a:r>
              <a:rPr lang="sv-SE" i="1" dirty="0" err="1" smtClean="0"/>
              <a:t>Der</a:t>
            </a:r>
            <a:r>
              <a:rPr lang="sv-SE" i="1" dirty="0" smtClean="0"/>
              <a:t> </a:t>
            </a:r>
            <a:r>
              <a:rPr lang="sv-SE" i="1" dirty="0" err="1" smtClean="0"/>
              <a:t>ewige</a:t>
            </a:r>
            <a:r>
              <a:rPr lang="sv-SE" i="1" dirty="0" smtClean="0"/>
              <a:t> Jude </a:t>
            </a:r>
            <a:r>
              <a:rPr lang="sv-SE" dirty="0" smtClean="0"/>
              <a:t>(The </a:t>
            </a:r>
            <a:r>
              <a:rPr lang="sv-SE" dirty="0" err="1" smtClean="0"/>
              <a:t>Eternal</a:t>
            </a:r>
            <a:r>
              <a:rPr lang="sv-SE" dirty="0" smtClean="0"/>
              <a:t> </a:t>
            </a:r>
            <a:r>
              <a:rPr lang="sv-SE" dirty="0" err="1" smtClean="0"/>
              <a:t>Jew</a:t>
            </a:r>
            <a:r>
              <a:rPr lang="sv-SE" dirty="0" smtClean="0"/>
              <a:t>)</a:t>
            </a:r>
          </a:p>
          <a:p>
            <a:r>
              <a:rPr lang="sv-SE" b="1" dirty="0" smtClean="0"/>
              <a:t>Journals: </a:t>
            </a:r>
            <a:r>
              <a:rPr lang="sv-SE" i="1" dirty="0" err="1" smtClean="0"/>
              <a:t>Die</a:t>
            </a:r>
            <a:r>
              <a:rPr lang="sv-SE" i="1" dirty="0" smtClean="0"/>
              <a:t> </a:t>
            </a:r>
            <a:r>
              <a:rPr lang="sv-SE" i="1" dirty="0" err="1" smtClean="0"/>
              <a:t>Brennessel</a:t>
            </a:r>
            <a:r>
              <a:rPr lang="sv-SE" i="1" dirty="0" smtClean="0"/>
              <a:t> </a:t>
            </a:r>
            <a:r>
              <a:rPr lang="sv-SE" dirty="0" smtClean="0"/>
              <a:t>(The </a:t>
            </a:r>
            <a:r>
              <a:rPr lang="sv-SE" dirty="0" err="1" smtClean="0"/>
              <a:t>Stinging</a:t>
            </a:r>
            <a:r>
              <a:rPr lang="sv-SE" dirty="0" smtClean="0"/>
              <a:t> </a:t>
            </a:r>
            <a:r>
              <a:rPr lang="sv-SE" dirty="0" err="1" smtClean="0"/>
              <a:t>Nettle</a:t>
            </a:r>
            <a:r>
              <a:rPr lang="sv-SE" dirty="0" smtClean="0"/>
              <a:t>), </a:t>
            </a:r>
            <a:r>
              <a:rPr lang="sv-SE" i="1" dirty="0" err="1" smtClean="0"/>
              <a:t>Kladderadatsch</a:t>
            </a:r>
            <a:r>
              <a:rPr lang="sv-SE" dirty="0" smtClean="0"/>
              <a:t>, </a:t>
            </a:r>
            <a:r>
              <a:rPr lang="sv-SE" i="1" dirty="0" err="1" smtClean="0"/>
              <a:t>Der</a:t>
            </a:r>
            <a:r>
              <a:rPr lang="sv-SE" i="1" dirty="0" smtClean="0"/>
              <a:t> </a:t>
            </a:r>
            <a:r>
              <a:rPr lang="sv-SE" i="1" dirty="0" err="1" smtClean="0"/>
              <a:t>Stürmer</a:t>
            </a:r>
            <a:r>
              <a:rPr lang="sv-SE" i="1" dirty="0" smtClean="0"/>
              <a:t> </a:t>
            </a:r>
            <a:r>
              <a:rPr lang="sv-SE" dirty="0" smtClean="0"/>
              <a:t>(15.4.1943)</a:t>
            </a:r>
          </a:p>
          <a:p>
            <a:r>
              <a:rPr lang="sv-SE" dirty="0" err="1" smtClean="0"/>
              <a:t>Various</a:t>
            </a:r>
            <a:r>
              <a:rPr lang="sv-SE" dirty="0" smtClean="0"/>
              <a:t> </a:t>
            </a:r>
            <a:r>
              <a:rPr lang="sv-SE" dirty="0" err="1" smtClean="0"/>
              <a:t>artistworks</a:t>
            </a:r>
            <a:r>
              <a:rPr lang="sv-SE" dirty="0"/>
              <a:t> </a:t>
            </a:r>
            <a:r>
              <a:rPr lang="sv-SE" dirty="0" smtClean="0"/>
              <a:t>and posters</a:t>
            </a:r>
            <a:endParaRPr lang="sv-SE" dirty="0"/>
          </a:p>
        </p:txBody>
      </p:sp>
    </p:spTree>
    <p:extLst>
      <p:ext uri="{BB962C8B-B14F-4D97-AF65-F5344CB8AC3E}">
        <p14:creationId xmlns:p14="http://schemas.microsoft.com/office/powerpoint/2010/main" val="2776269918"/>
      </p:ext>
    </p:extLst>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395536" y="274638"/>
            <a:ext cx="8291264" cy="2290266"/>
          </a:xfrm>
        </p:spPr>
        <p:txBody>
          <a:bodyPr>
            <a:normAutofit/>
          </a:bodyPr>
          <a:lstStyle/>
          <a:p>
            <a:pPr marL="342900" lvl="0" indent="-342900">
              <a:spcBef>
                <a:spcPct val="20000"/>
              </a:spcBef>
            </a:pPr>
            <a:r>
              <a:rPr lang="sv-SE" sz="2000" i="1" dirty="0" smtClean="0">
                <a:solidFill>
                  <a:prstClr val="black"/>
                </a:solidFill>
                <a:ea typeface="+mn-ea"/>
                <a:cs typeface="+mn-cs"/>
              </a:rPr>
              <a:t>”</a:t>
            </a:r>
            <a:r>
              <a:rPr lang="sv-SE" sz="2000" i="1" dirty="0" err="1" smtClean="0">
                <a:solidFill>
                  <a:prstClr val="black"/>
                </a:solidFill>
                <a:ea typeface="+mn-ea"/>
                <a:cs typeface="+mn-cs"/>
              </a:rPr>
              <a:t>Trau</a:t>
            </a:r>
            <a:r>
              <a:rPr lang="sv-SE" sz="2000" i="1" dirty="0" smtClean="0">
                <a:solidFill>
                  <a:prstClr val="black"/>
                </a:solidFill>
                <a:ea typeface="+mn-ea"/>
                <a:cs typeface="+mn-cs"/>
              </a:rPr>
              <a:t> </a:t>
            </a:r>
            <a:r>
              <a:rPr lang="sv-SE" sz="2000" i="1" dirty="0" err="1">
                <a:solidFill>
                  <a:prstClr val="black"/>
                </a:solidFill>
                <a:ea typeface="+mn-ea"/>
                <a:cs typeface="+mn-cs"/>
              </a:rPr>
              <a:t>keinem</a:t>
            </a:r>
            <a:r>
              <a:rPr lang="sv-SE" sz="2000" i="1" dirty="0">
                <a:solidFill>
                  <a:prstClr val="black"/>
                </a:solidFill>
                <a:ea typeface="+mn-ea"/>
                <a:cs typeface="+mn-cs"/>
              </a:rPr>
              <a:t> Fuchs </a:t>
            </a:r>
            <a:r>
              <a:rPr lang="sv-SE" sz="2000" i="1" dirty="0" err="1">
                <a:solidFill>
                  <a:prstClr val="black"/>
                </a:solidFill>
                <a:ea typeface="+mn-ea"/>
                <a:cs typeface="+mn-cs"/>
              </a:rPr>
              <a:t>auf</a:t>
            </a:r>
            <a:r>
              <a:rPr lang="sv-SE" sz="2000" i="1" dirty="0">
                <a:solidFill>
                  <a:prstClr val="black"/>
                </a:solidFill>
                <a:ea typeface="+mn-ea"/>
                <a:cs typeface="+mn-cs"/>
              </a:rPr>
              <a:t> </a:t>
            </a:r>
            <a:r>
              <a:rPr lang="sv-SE" sz="2000" i="1" dirty="0" err="1">
                <a:solidFill>
                  <a:prstClr val="black"/>
                </a:solidFill>
                <a:ea typeface="+mn-ea"/>
                <a:cs typeface="+mn-cs"/>
              </a:rPr>
              <a:t>grüner</a:t>
            </a:r>
            <a:r>
              <a:rPr lang="sv-SE" sz="2000" i="1" dirty="0">
                <a:solidFill>
                  <a:prstClr val="black"/>
                </a:solidFill>
                <a:ea typeface="+mn-ea"/>
                <a:cs typeface="+mn-cs"/>
              </a:rPr>
              <a:t> Heid </a:t>
            </a:r>
            <a:r>
              <a:rPr lang="sv-SE" sz="2000" i="1" dirty="0" err="1">
                <a:solidFill>
                  <a:prstClr val="black"/>
                </a:solidFill>
                <a:ea typeface="+mn-ea"/>
                <a:cs typeface="+mn-cs"/>
              </a:rPr>
              <a:t>und</a:t>
            </a:r>
            <a:r>
              <a:rPr lang="sv-SE" sz="2000" i="1" dirty="0">
                <a:solidFill>
                  <a:prstClr val="black"/>
                </a:solidFill>
                <a:ea typeface="+mn-ea"/>
                <a:cs typeface="+mn-cs"/>
              </a:rPr>
              <a:t> </a:t>
            </a:r>
            <a:r>
              <a:rPr lang="sv-SE" sz="2000" i="1" dirty="0" err="1">
                <a:solidFill>
                  <a:prstClr val="black"/>
                </a:solidFill>
                <a:ea typeface="+mn-ea"/>
                <a:cs typeface="+mn-cs"/>
              </a:rPr>
              <a:t>keinem</a:t>
            </a:r>
            <a:r>
              <a:rPr lang="sv-SE" sz="2000" i="1" dirty="0">
                <a:solidFill>
                  <a:prstClr val="black"/>
                </a:solidFill>
                <a:ea typeface="+mn-ea"/>
                <a:cs typeface="+mn-cs"/>
              </a:rPr>
              <a:t> </a:t>
            </a:r>
            <a:r>
              <a:rPr lang="sv-SE" sz="2000" i="1" dirty="0" err="1">
                <a:solidFill>
                  <a:prstClr val="black"/>
                </a:solidFill>
                <a:ea typeface="+mn-ea"/>
                <a:cs typeface="+mn-cs"/>
              </a:rPr>
              <a:t>Jud</a:t>
            </a:r>
            <a:r>
              <a:rPr lang="sv-SE" sz="2000" i="1" dirty="0">
                <a:solidFill>
                  <a:prstClr val="black"/>
                </a:solidFill>
                <a:ea typeface="+mn-ea"/>
                <a:cs typeface="+mn-cs"/>
              </a:rPr>
              <a:t> </a:t>
            </a:r>
            <a:r>
              <a:rPr lang="sv-SE" sz="2000" i="1" dirty="0" err="1">
                <a:solidFill>
                  <a:prstClr val="black"/>
                </a:solidFill>
                <a:ea typeface="+mn-ea"/>
                <a:cs typeface="+mn-cs"/>
              </a:rPr>
              <a:t>bei</a:t>
            </a:r>
            <a:r>
              <a:rPr lang="sv-SE" sz="2000" i="1" dirty="0">
                <a:solidFill>
                  <a:prstClr val="black"/>
                </a:solidFill>
                <a:ea typeface="+mn-ea"/>
                <a:cs typeface="+mn-cs"/>
              </a:rPr>
              <a:t> </a:t>
            </a:r>
            <a:r>
              <a:rPr lang="sv-SE" sz="2000" i="1" dirty="0" err="1">
                <a:solidFill>
                  <a:prstClr val="black"/>
                </a:solidFill>
                <a:ea typeface="+mn-ea"/>
                <a:cs typeface="+mn-cs"/>
              </a:rPr>
              <a:t>seinem</a:t>
            </a:r>
            <a:r>
              <a:rPr lang="sv-SE" sz="2000" i="1" dirty="0">
                <a:solidFill>
                  <a:prstClr val="black"/>
                </a:solidFill>
                <a:ea typeface="+mn-ea"/>
                <a:cs typeface="+mn-cs"/>
              </a:rPr>
              <a:t> </a:t>
            </a:r>
            <a:r>
              <a:rPr lang="sv-SE" sz="2000" i="1" dirty="0" smtClean="0">
                <a:solidFill>
                  <a:prstClr val="black"/>
                </a:solidFill>
                <a:ea typeface="+mn-ea"/>
                <a:cs typeface="+mn-cs"/>
              </a:rPr>
              <a:t>Eid” </a:t>
            </a:r>
            <a:r>
              <a:rPr lang="sv-SE" sz="2000" dirty="0">
                <a:solidFill>
                  <a:prstClr val="black"/>
                </a:solidFill>
                <a:ea typeface="+mn-ea"/>
                <a:cs typeface="+mn-cs"/>
              </a:rPr>
              <a:t>(</a:t>
            </a:r>
            <a:r>
              <a:rPr lang="sv-SE" sz="2000" dirty="0" err="1">
                <a:solidFill>
                  <a:prstClr val="black"/>
                </a:solidFill>
                <a:ea typeface="+mn-ea"/>
                <a:cs typeface="+mn-cs"/>
              </a:rPr>
              <a:t>Don't</a:t>
            </a:r>
            <a:r>
              <a:rPr lang="sv-SE" sz="2000" dirty="0">
                <a:solidFill>
                  <a:prstClr val="black"/>
                </a:solidFill>
                <a:ea typeface="+mn-ea"/>
                <a:cs typeface="+mn-cs"/>
              </a:rPr>
              <a:t> Trust A Fox in A Green </a:t>
            </a:r>
            <a:r>
              <a:rPr lang="sv-SE" sz="2000" dirty="0" err="1">
                <a:solidFill>
                  <a:prstClr val="black"/>
                </a:solidFill>
                <a:ea typeface="+mn-ea"/>
                <a:cs typeface="+mn-cs"/>
              </a:rPr>
              <a:t>Meadow</a:t>
            </a:r>
            <a:r>
              <a:rPr lang="sv-SE" sz="2000" dirty="0">
                <a:solidFill>
                  <a:prstClr val="black"/>
                </a:solidFill>
                <a:ea typeface="+mn-ea"/>
                <a:cs typeface="+mn-cs"/>
              </a:rPr>
              <a:t> Nor the </a:t>
            </a:r>
            <a:r>
              <a:rPr lang="sv-SE" sz="2000" dirty="0" err="1">
                <a:solidFill>
                  <a:prstClr val="black"/>
                </a:solidFill>
                <a:ea typeface="+mn-ea"/>
                <a:cs typeface="+mn-cs"/>
              </a:rPr>
              <a:t>Oath</a:t>
            </a:r>
            <a:r>
              <a:rPr lang="sv-SE" sz="2000" dirty="0">
                <a:solidFill>
                  <a:prstClr val="black"/>
                </a:solidFill>
                <a:ea typeface="+mn-ea"/>
                <a:cs typeface="+mn-cs"/>
              </a:rPr>
              <a:t> </a:t>
            </a:r>
            <a:r>
              <a:rPr lang="sv-SE" sz="2000" dirty="0" err="1">
                <a:solidFill>
                  <a:prstClr val="black"/>
                </a:solidFill>
                <a:ea typeface="+mn-ea"/>
                <a:cs typeface="+mn-cs"/>
              </a:rPr>
              <a:t>of</a:t>
            </a:r>
            <a:r>
              <a:rPr lang="sv-SE" sz="2000" dirty="0">
                <a:solidFill>
                  <a:prstClr val="black"/>
                </a:solidFill>
                <a:ea typeface="+mn-ea"/>
                <a:cs typeface="+mn-cs"/>
              </a:rPr>
              <a:t> A </a:t>
            </a:r>
            <a:r>
              <a:rPr lang="sv-SE" sz="2000" dirty="0" err="1">
                <a:solidFill>
                  <a:prstClr val="black"/>
                </a:solidFill>
                <a:ea typeface="+mn-ea"/>
                <a:cs typeface="+mn-cs"/>
              </a:rPr>
              <a:t>Jew</a:t>
            </a:r>
            <a:r>
              <a:rPr lang="sv-SE" sz="2000" dirty="0" smtClean="0">
                <a:solidFill>
                  <a:prstClr val="black"/>
                </a:solidFill>
                <a:ea typeface="+mn-ea"/>
                <a:cs typeface="+mn-cs"/>
              </a:rPr>
              <a:t>);</a:t>
            </a:r>
            <a:br>
              <a:rPr lang="sv-SE" sz="2000" dirty="0" smtClean="0">
                <a:solidFill>
                  <a:prstClr val="black"/>
                </a:solidFill>
                <a:ea typeface="+mn-ea"/>
                <a:cs typeface="+mn-cs"/>
              </a:rPr>
            </a:br>
            <a:r>
              <a:rPr lang="sv-SE" sz="2000" dirty="0">
                <a:solidFill>
                  <a:prstClr val="black"/>
                </a:solidFill>
                <a:ea typeface="+mn-ea"/>
                <a:cs typeface="+mn-cs"/>
              </a:rPr>
              <a:t/>
            </a:r>
            <a:br>
              <a:rPr lang="sv-SE" sz="2000" dirty="0">
                <a:solidFill>
                  <a:prstClr val="black"/>
                </a:solidFill>
                <a:ea typeface="+mn-ea"/>
                <a:cs typeface="+mn-cs"/>
              </a:rPr>
            </a:br>
            <a:r>
              <a:rPr lang="sv-SE" sz="2000" dirty="0" smtClean="0">
                <a:solidFill>
                  <a:prstClr val="black"/>
                </a:solidFill>
                <a:ea typeface="+mn-ea"/>
                <a:cs typeface="+mn-cs"/>
              </a:rPr>
              <a:t>Bookshop </a:t>
            </a:r>
            <a:r>
              <a:rPr lang="sv-SE" sz="2000" dirty="0" err="1" smtClean="0">
                <a:solidFill>
                  <a:prstClr val="black"/>
                </a:solidFill>
                <a:ea typeface="+mn-ea"/>
                <a:cs typeface="+mn-cs"/>
              </a:rPr>
              <a:t>with</a:t>
            </a:r>
            <a:r>
              <a:rPr lang="sv-SE" sz="2000" dirty="0" smtClean="0">
                <a:solidFill>
                  <a:prstClr val="black"/>
                </a:solidFill>
                <a:ea typeface="+mn-ea"/>
                <a:cs typeface="+mn-cs"/>
              </a:rPr>
              <a:t> </a:t>
            </a:r>
            <a:r>
              <a:rPr lang="sv-SE" sz="2000" i="1" dirty="0" smtClean="0">
                <a:solidFill>
                  <a:prstClr val="black"/>
                </a:solidFill>
                <a:ea typeface="+mn-ea"/>
                <a:cs typeface="+mn-cs"/>
              </a:rPr>
              <a:t>”</a:t>
            </a:r>
            <a:r>
              <a:rPr lang="sv-SE" sz="2000" i="1" dirty="0" err="1" smtClean="0"/>
              <a:t>Der</a:t>
            </a:r>
            <a:r>
              <a:rPr lang="sv-SE" sz="2000" i="1" dirty="0" smtClean="0"/>
              <a:t> </a:t>
            </a:r>
            <a:r>
              <a:rPr lang="sv-SE" sz="2000" i="1" dirty="0" err="1" smtClean="0"/>
              <a:t>Giftpilz</a:t>
            </a:r>
            <a:r>
              <a:rPr lang="sv-SE" sz="2000" i="1" dirty="0" smtClean="0"/>
              <a:t>” </a:t>
            </a:r>
            <a:r>
              <a:rPr lang="sv-SE" sz="2000" dirty="0" smtClean="0"/>
              <a:t>(The </a:t>
            </a:r>
            <a:r>
              <a:rPr lang="sv-SE" sz="2000" dirty="0" err="1" smtClean="0"/>
              <a:t>Poisonous</a:t>
            </a:r>
            <a:r>
              <a:rPr lang="sv-SE" sz="2000" dirty="0" smtClean="0"/>
              <a:t> </a:t>
            </a:r>
            <a:r>
              <a:rPr lang="sv-SE" sz="2000" dirty="0" err="1" smtClean="0"/>
              <a:t>Mushroom</a:t>
            </a:r>
            <a:r>
              <a:rPr lang="sv-SE" sz="2000" dirty="0" smtClean="0"/>
              <a:t>) </a:t>
            </a:r>
            <a:r>
              <a:rPr lang="sv-SE" dirty="0" smtClean="0"/>
              <a:t/>
            </a:r>
            <a:br>
              <a:rPr lang="sv-SE" dirty="0" smtClean="0"/>
            </a:br>
            <a:endParaRPr lang="sv-SE" dirty="0"/>
          </a:p>
        </p:txBody>
      </p:sp>
      <p:pic>
        <p:nvPicPr>
          <p:cNvPr id="7" name="Platshållare för innehåll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9512" y="2348880"/>
            <a:ext cx="3351978" cy="328240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latshållare för innehåll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779912" y="2276872"/>
            <a:ext cx="5042521" cy="3384376"/>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728372063"/>
      </p:ext>
    </p:extLst>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u="sng" dirty="0" smtClean="0"/>
              <a:t>4. (</a:t>
            </a:r>
            <a:r>
              <a:rPr lang="sv-SE" sz="3200" b="1" u="sng" dirty="0" err="1" smtClean="0"/>
              <a:t>Pictorial</a:t>
            </a:r>
            <a:r>
              <a:rPr lang="sv-SE" sz="3200" b="1" u="sng" dirty="0" smtClean="0"/>
              <a:t>) Narratives as </a:t>
            </a:r>
            <a:r>
              <a:rPr lang="sv-SE" sz="3200" b="1" u="sng" dirty="0" err="1" smtClean="0"/>
              <a:t>Cognitive</a:t>
            </a:r>
            <a:r>
              <a:rPr lang="sv-SE" sz="3200" b="1" u="sng" dirty="0" smtClean="0"/>
              <a:t> Tools</a:t>
            </a:r>
            <a:endParaRPr lang="sv-SE" sz="3200" b="1" u="sng" dirty="0"/>
          </a:p>
        </p:txBody>
      </p:sp>
      <p:pic>
        <p:nvPicPr>
          <p:cNvPr id="8" name="Platshållare för innehåll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0" y="1484784"/>
            <a:ext cx="4813995" cy="4813995"/>
          </a:xfrm>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726506460"/>
      </p:ext>
    </p:extLst>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ubrik 1"/>
          <p:cNvSpPr>
            <a:spLocks noGrp="1"/>
          </p:cNvSpPr>
          <p:nvPr>
            <p:ph type="title"/>
          </p:nvPr>
        </p:nvSpPr>
        <p:spPr/>
        <p:txBody>
          <a:bodyPr/>
          <a:lstStyle/>
          <a:p>
            <a:r>
              <a:rPr lang="sv-SE" sz="3200" b="1" dirty="0" smtClean="0"/>
              <a:t>Narratives as </a:t>
            </a:r>
            <a:r>
              <a:rPr lang="sv-SE" sz="3200" b="1" dirty="0" err="1" smtClean="0"/>
              <a:t>Cognitive</a:t>
            </a:r>
            <a:r>
              <a:rPr lang="sv-SE" sz="3200" b="1" dirty="0" smtClean="0"/>
              <a:t> Tools</a:t>
            </a:r>
            <a:r>
              <a:rPr lang="sv-SE" sz="3600" dirty="0" smtClean="0"/>
              <a:t/>
            </a:r>
            <a:br>
              <a:rPr lang="sv-SE" sz="3600" dirty="0" smtClean="0"/>
            </a:br>
            <a:r>
              <a:rPr lang="sv-SE" sz="2400" dirty="0" smtClean="0"/>
              <a:t>(Roger Schank, Jerome </a:t>
            </a:r>
            <a:r>
              <a:rPr lang="sv-SE" sz="2400" dirty="0" err="1" smtClean="0"/>
              <a:t>Bruner</a:t>
            </a:r>
            <a:r>
              <a:rPr lang="sv-SE" sz="2400" dirty="0" smtClean="0"/>
              <a:t>)</a:t>
            </a:r>
          </a:p>
        </p:txBody>
      </p:sp>
      <p:sp>
        <p:nvSpPr>
          <p:cNvPr id="3" name="Platshållare för innehåll 2"/>
          <p:cNvSpPr>
            <a:spLocks noGrp="1"/>
          </p:cNvSpPr>
          <p:nvPr>
            <p:ph idx="1"/>
          </p:nvPr>
        </p:nvSpPr>
        <p:spPr>
          <a:xfrm>
            <a:off x="467544" y="1412776"/>
            <a:ext cx="8219256" cy="5445224"/>
          </a:xfrm>
        </p:spPr>
        <p:txBody>
          <a:bodyPr rtlCol="0">
            <a:normAutofit/>
          </a:bodyPr>
          <a:lstStyle/>
          <a:p>
            <a:pPr>
              <a:defRPr/>
            </a:pPr>
            <a:r>
              <a:rPr lang="en-US" sz="2800" dirty="0" smtClean="0"/>
              <a:t>Our knowledge is to a considerable extent organized around a large amount of </a:t>
            </a:r>
            <a:r>
              <a:rPr lang="en-US" sz="2800" u="sng" dirty="0" smtClean="0"/>
              <a:t>stereotypic situations </a:t>
            </a:r>
            <a:r>
              <a:rPr lang="en-US" sz="2800" dirty="0" smtClean="0"/>
              <a:t>consisting of (more or less) routine activities. </a:t>
            </a:r>
          </a:p>
          <a:p>
            <a:pPr marL="0" indent="0">
              <a:buNone/>
              <a:defRPr/>
            </a:pPr>
            <a:endParaRPr lang="en-US" sz="2800" dirty="0" smtClean="0"/>
          </a:p>
          <a:p>
            <a:pPr>
              <a:defRPr/>
            </a:pPr>
            <a:r>
              <a:rPr lang="en-US" sz="2800" u="sng" dirty="0" smtClean="0"/>
              <a:t>Intelligence</a:t>
            </a:r>
            <a:r>
              <a:rPr lang="en-US" sz="2800" dirty="0" smtClean="0"/>
              <a:t> consists basically of </a:t>
            </a:r>
            <a:r>
              <a:rPr lang="en-US" sz="2800" u="sng" dirty="0" smtClean="0"/>
              <a:t>the storage and retrieval of action and event structures </a:t>
            </a:r>
            <a:r>
              <a:rPr lang="en-US" sz="2800" dirty="0" smtClean="0"/>
              <a:t>(“scripts”), that is, "a set of expectations about what will happen next in a well-understood situation.“</a:t>
            </a:r>
          </a:p>
          <a:p>
            <a:pPr marL="0" indent="0">
              <a:buNone/>
              <a:defRPr/>
            </a:pPr>
            <a:endParaRPr lang="en-US" sz="3400" dirty="0" smtClean="0"/>
          </a:p>
          <a:p>
            <a:pPr>
              <a:defRPr/>
            </a:pPr>
            <a:endParaRPr lang="en-US" dirty="0" smtClean="0"/>
          </a:p>
          <a:p>
            <a:pPr fontAlgn="auto">
              <a:spcAft>
                <a:spcPts val="0"/>
              </a:spcAft>
              <a:buFont typeface="Arial" pitchFamily="34" charset="0"/>
              <a:buNone/>
              <a:defRPr/>
            </a:pPr>
            <a:endParaRPr lang="en-US" dirty="0" smtClean="0"/>
          </a:p>
        </p:txBody>
      </p:sp>
    </p:spTree>
    <p:extLst>
      <p:ext uri="{BB962C8B-B14F-4D97-AF65-F5344CB8AC3E}">
        <p14:creationId xmlns:p14="http://schemas.microsoft.com/office/powerpoint/2010/main" val="1885168490"/>
      </p:ext>
    </p:extLst>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a:solidFill>
                  <a:prstClr val="black"/>
                </a:solidFill>
              </a:rPr>
              <a:t>Narratives as </a:t>
            </a:r>
            <a:r>
              <a:rPr lang="sv-SE" sz="3200" b="1" dirty="0" err="1">
                <a:solidFill>
                  <a:prstClr val="black"/>
                </a:solidFill>
              </a:rPr>
              <a:t>Cognitive</a:t>
            </a:r>
            <a:r>
              <a:rPr lang="sv-SE" sz="3200" b="1" dirty="0">
                <a:solidFill>
                  <a:prstClr val="black"/>
                </a:solidFill>
              </a:rPr>
              <a:t> Tools</a:t>
            </a:r>
            <a:r>
              <a:rPr lang="sv-SE" sz="3600" dirty="0">
                <a:solidFill>
                  <a:prstClr val="black"/>
                </a:solidFill>
              </a:rPr>
              <a:t/>
            </a:r>
            <a:br>
              <a:rPr lang="sv-SE" sz="3600" dirty="0">
                <a:solidFill>
                  <a:prstClr val="black"/>
                </a:solidFill>
              </a:rPr>
            </a:br>
            <a:r>
              <a:rPr lang="sv-SE" sz="2400" dirty="0">
                <a:solidFill>
                  <a:prstClr val="black"/>
                </a:solidFill>
              </a:rPr>
              <a:t>(Roger Schank, Jerome </a:t>
            </a:r>
            <a:r>
              <a:rPr lang="sv-SE" sz="2400" dirty="0" err="1">
                <a:solidFill>
                  <a:prstClr val="black"/>
                </a:solidFill>
              </a:rPr>
              <a:t>Bruner</a:t>
            </a:r>
            <a:r>
              <a:rPr lang="sv-SE" sz="2400" dirty="0">
                <a:solidFill>
                  <a:prstClr val="black"/>
                </a:solidFill>
              </a:rPr>
              <a:t>)</a:t>
            </a:r>
            <a:endParaRPr lang="sv-SE" sz="2400" dirty="0"/>
          </a:p>
        </p:txBody>
      </p:sp>
      <p:sp>
        <p:nvSpPr>
          <p:cNvPr id="3" name="Platshållare för innehåll 2"/>
          <p:cNvSpPr>
            <a:spLocks noGrp="1"/>
          </p:cNvSpPr>
          <p:nvPr>
            <p:ph idx="1"/>
          </p:nvPr>
        </p:nvSpPr>
        <p:spPr>
          <a:xfrm>
            <a:off x="395536" y="1600200"/>
            <a:ext cx="8291264" cy="5069160"/>
          </a:xfrm>
        </p:spPr>
        <p:txBody>
          <a:bodyPr>
            <a:normAutofit fontScale="77500" lnSpcReduction="20000"/>
          </a:bodyPr>
          <a:lstStyle/>
          <a:p>
            <a:r>
              <a:rPr lang="en-US" dirty="0"/>
              <a:t>T</a:t>
            </a:r>
            <a:r>
              <a:rPr lang="en-US" dirty="0" smtClean="0"/>
              <a:t>he </a:t>
            </a:r>
            <a:r>
              <a:rPr lang="en-US" u="sng" dirty="0"/>
              <a:t>identity of cultures </a:t>
            </a:r>
            <a:r>
              <a:rPr lang="en-US" dirty="0"/>
              <a:t>(and </a:t>
            </a:r>
            <a:r>
              <a:rPr lang="en-US" dirty="0" smtClean="0"/>
              <a:t>sub-cultures) </a:t>
            </a:r>
            <a:r>
              <a:rPr lang="en-US" dirty="0"/>
              <a:t>is to a considerable extent based upon the sharing of such low- and high-level narrative </a:t>
            </a:r>
            <a:r>
              <a:rPr lang="en-US" dirty="0" smtClean="0"/>
              <a:t>structures. Such </a:t>
            </a:r>
            <a:r>
              <a:rPr lang="en-US" dirty="0"/>
              <a:t>culturally shared stories  - or stories in general - occur frequently in highly abbreviated form, as “skeleton stories”, proverbs, or as </a:t>
            </a:r>
            <a:r>
              <a:rPr lang="en-US" b="1" dirty="0"/>
              <a:t>‘gists’. </a:t>
            </a:r>
            <a:r>
              <a:rPr lang="en-US" dirty="0"/>
              <a:t>People often do not remember specific narrations of stories, but rather </a:t>
            </a:r>
            <a:r>
              <a:rPr lang="en-US" dirty="0" smtClean="0"/>
              <a:t>gists</a:t>
            </a:r>
            <a:r>
              <a:rPr lang="en-US" dirty="0"/>
              <a:t> </a:t>
            </a:r>
            <a:r>
              <a:rPr lang="en-US" dirty="0" smtClean="0"/>
              <a:t>– which may be extended into full-fledged narratives. </a:t>
            </a:r>
          </a:p>
          <a:p>
            <a:pPr marL="0" indent="0">
              <a:buNone/>
            </a:pPr>
            <a:endParaRPr lang="en-US" dirty="0"/>
          </a:p>
          <a:p>
            <a:pPr marL="0" indent="0">
              <a:buNone/>
            </a:pPr>
            <a:r>
              <a:rPr lang="en-US" dirty="0" smtClean="0"/>
              <a:t>      As </a:t>
            </a:r>
            <a:r>
              <a:rPr lang="en-US" dirty="0"/>
              <a:t>Schank puts it,</a:t>
            </a:r>
          </a:p>
          <a:p>
            <a:endParaRPr lang="en-US" dirty="0"/>
          </a:p>
          <a:p>
            <a:r>
              <a:rPr lang="en-US" dirty="0"/>
              <a:t>“ […] a data base of partial stories rather than whole ones exists in memory.[…] </a:t>
            </a:r>
            <a:r>
              <a:rPr lang="en-US" u="sng" dirty="0"/>
              <a:t>Gists are structured sets of events that function as a single unit in memory that can be transformed by a variety of processes into actual </a:t>
            </a:r>
            <a:r>
              <a:rPr lang="en-US" u="sng" dirty="0" smtClean="0"/>
              <a:t>stories</a:t>
            </a:r>
            <a:r>
              <a:rPr lang="en-US" dirty="0" smtClean="0"/>
              <a:t>.”</a:t>
            </a:r>
            <a:endParaRPr lang="en-US" dirty="0"/>
          </a:p>
          <a:p>
            <a:endParaRPr lang="sv-SE" dirty="0"/>
          </a:p>
        </p:txBody>
      </p:sp>
    </p:spTree>
    <p:extLst>
      <p:ext uri="{BB962C8B-B14F-4D97-AF65-F5344CB8AC3E}">
        <p14:creationId xmlns:p14="http://schemas.microsoft.com/office/powerpoint/2010/main" val="2598975686"/>
      </p:ext>
    </p:ext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57158" y="857232"/>
            <a:ext cx="8258204" cy="846158"/>
          </a:xfrm>
        </p:spPr>
        <p:txBody>
          <a:bodyPr>
            <a:noAutofit/>
          </a:bodyPr>
          <a:lstStyle/>
          <a:p>
            <a:r>
              <a:rPr lang="sv-SE" sz="3200" b="1" u="sng" dirty="0" smtClean="0"/>
              <a:t>Minimal requirement for a (prototypical) narrative </a:t>
            </a:r>
            <a:r>
              <a:rPr lang="sv-SE" sz="3200" b="1" u="sng" dirty="0" err="1" smtClean="0"/>
              <a:t>structure</a:t>
            </a:r>
            <a:r>
              <a:rPr lang="sv-SE" sz="3200" b="1" u="sng" dirty="0" smtClean="0"/>
              <a:t>:</a:t>
            </a:r>
            <a:r>
              <a:rPr lang="sv-SE" sz="4000" dirty="0" smtClean="0"/>
              <a:t/>
            </a:r>
            <a:br>
              <a:rPr lang="sv-SE" sz="4000" dirty="0" smtClean="0"/>
            </a:br>
            <a:endParaRPr lang="sv-SE" sz="4000" dirty="0"/>
          </a:p>
        </p:txBody>
      </p:sp>
      <p:sp>
        <p:nvSpPr>
          <p:cNvPr id="3" name="Platshållare för innehåll 2"/>
          <p:cNvSpPr>
            <a:spLocks noGrp="1"/>
          </p:cNvSpPr>
          <p:nvPr>
            <p:ph idx="1"/>
          </p:nvPr>
        </p:nvSpPr>
        <p:spPr>
          <a:xfrm>
            <a:off x="428596" y="1500174"/>
            <a:ext cx="8229600" cy="4954591"/>
          </a:xfrm>
        </p:spPr>
        <p:txBody>
          <a:bodyPr>
            <a:normAutofit/>
          </a:bodyPr>
          <a:lstStyle/>
          <a:p>
            <a:pPr>
              <a:buNone/>
            </a:pPr>
            <a:endParaRPr lang="sv-SE" b="1" u="sng" dirty="0" smtClean="0"/>
          </a:p>
          <a:p>
            <a:pPr>
              <a:buNone/>
            </a:pPr>
            <a:r>
              <a:rPr lang="sv-SE" dirty="0" smtClean="0"/>
              <a:t>    </a:t>
            </a:r>
          </a:p>
          <a:p>
            <a:pPr>
              <a:buNone/>
            </a:pPr>
            <a:r>
              <a:rPr lang="sv-SE" dirty="0" smtClean="0"/>
              <a:t>    - ”</a:t>
            </a:r>
            <a:r>
              <a:rPr lang="en-US" dirty="0" smtClean="0"/>
              <a:t>The representation of at least two real or fictive events or situations in a time sequence, neither of which presupposes nor entails the other.”</a:t>
            </a:r>
          </a:p>
          <a:p>
            <a:pPr>
              <a:buNone/>
            </a:pPr>
            <a:r>
              <a:rPr lang="en-US" i="1" dirty="0" smtClean="0"/>
              <a:t>    </a:t>
            </a:r>
          </a:p>
          <a:p>
            <a:pPr>
              <a:buNone/>
            </a:pPr>
            <a:r>
              <a:rPr lang="en-US" i="1" dirty="0" smtClean="0"/>
              <a:t>     Cf. Gerald Prince (1982)</a:t>
            </a:r>
          </a:p>
          <a:p>
            <a:pPr>
              <a:buNone/>
            </a:pPr>
            <a:endParaRPr lang="en-US" i="1" dirty="0" smtClean="0"/>
          </a:p>
          <a:p>
            <a:pPr>
              <a:buNone/>
            </a:pPr>
            <a:endParaRPr lang="sv-SE" dirty="0" smtClean="0"/>
          </a:p>
          <a:p>
            <a:pPr>
              <a:buNone/>
            </a:pPr>
            <a:endParaRPr lang="sv-SE" dirty="0" smtClean="0"/>
          </a:p>
          <a:p>
            <a:endParaRPr lang="sv-SE" dirty="0" smtClean="0"/>
          </a:p>
          <a:p>
            <a:endParaRPr lang="sv-SE" dirty="0"/>
          </a:p>
        </p:txBody>
      </p:sp>
    </p:spTree>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err="1" smtClean="0"/>
              <a:t>Hypothesis</a:t>
            </a:r>
            <a:r>
              <a:rPr lang="sv-SE" sz="3200" b="1" dirty="0" smtClean="0"/>
              <a:t> (1): Pictures </a:t>
            </a:r>
            <a:r>
              <a:rPr lang="sv-SE" sz="3200" b="1" dirty="0" err="1" smtClean="0"/>
              <a:t>may</a:t>
            </a:r>
            <a:r>
              <a:rPr lang="sv-SE" sz="3200" b="1" dirty="0" smtClean="0"/>
              <a:t> </a:t>
            </a:r>
            <a:r>
              <a:rPr lang="sv-SE" sz="3200" b="1" dirty="0" err="1" smtClean="0"/>
              <a:t>function</a:t>
            </a:r>
            <a:r>
              <a:rPr lang="sv-SE" sz="3200" b="1" dirty="0" smtClean="0"/>
              <a:t> as </a:t>
            </a:r>
            <a:r>
              <a:rPr lang="sv-SE" sz="3200" b="1" dirty="0"/>
              <a:t>n</a:t>
            </a:r>
            <a:r>
              <a:rPr lang="sv-SE" sz="3200" b="1" dirty="0" smtClean="0"/>
              <a:t>arrative ”gists”</a:t>
            </a:r>
            <a:endParaRPr lang="sv-SE" sz="3200" b="1" dirty="0"/>
          </a:p>
        </p:txBody>
      </p:sp>
      <p:sp>
        <p:nvSpPr>
          <p:cNvPr id="3" name="Platshållare för innehåll 2"/>
          <p:cNvSpPr>
            <a:spLocks noGrp="1"/>
          </p:cNvSpPr>
          <p:nvPr>
            <p:ph idx="1"/>
          </p:nvPr>
        </p:nvSpPr>
        <p:spPr>
          <a:xfrm>
            <a:off x="395536" y="1484784"/>
            <a:ext cx="8424936" cy="5373216"/>
          </a:xfrm>
        </p:spPr>
        <p:txBody>
          <a:bodyPr>
            <a:normAutofit fontScale="85000" lnSpcReduction="20000"/>
          </a:bodyPr>
          <a:lstStyle/>
          <a:p>
            <a:r>
              <a:rPr lang="en-US" sz="2700" dirty="0" smtClean="0"/>
              <a:t>Pictures </a:t>
            </a:r>
            <a:r>
              <a:rPr lang="en-US" sz="2700" dirty="0"/>
              <a:t>may have a more or less explicit or full-fledged narrative appearance or structure, but within certain contexts even highly condensed or indeterminate pictures may trigger the emergence of narrative interpretations on the part of the beholder. </a:t>
            </a:r>
            <a:endParaRPr lang="en-US" sz="2700" dirty="0" smtClean="0"/>
          </a:p>
          <a:p>
            <a:endParaRPr lang="en-US" sz="2700" dirty="0"/>
          </a:p>
          <a:p>
            <a:r>
              <a:rPr lang="en-US" sz="2700" dirty="0" smtClean="0">
                <a:solidFill>
                  <a:schemeClr val="tx1">
                    <a:lumMod val="50000"/>
                    <a:lumOff val="50000"/>
                  </a:schemeClr>
                </a:solidFill>
              </a:rPr>
              <a:t>The </a:t>
            </a:r>
            <a:r>
              <a:rPr lang="en-US" sz="2700" dirty="0">
                <a:solidFill>
                  <a:schemeClr val="tx1">
                    <a:lumMod val="50000"/>
                    <a:lumOff val="50000"/>
                  </a:schemeClr>
                </a:solidFill>
              </a:rPr>
              <a:t>production of visual works of art or pictures in general is influenced by the demands and needs of a certain public. The producer responds to these demands and offers opportunities for the beholder to apply his background experience of his 'way of life' and his world view assumptions (as well as his acquaintance with artistic conventions). </a:t>
            </a:r>
            <a:endParaRPr lang="en-US" sz="2700" dirty="0" smtClean="0">
              <a:solidFill>
                <a:schemeClr val="tx1">
                  <a:lumMod val="50000"/>
                  <a:lumOff val="50000"/>
                </a:schemeClr>
              </a:solidFill>
            </a:endParaRPr>
          </a:p>
          <a:p>
            <a:endParaRPr lang="en-US" sz="2700" dirty="0">
              <a:solidFill>
                <a:schemeClr val="tx1">
                  <a:lumMod val="50000"/>
                  <a:lumOff val="50000"/>
                </a:schemeClr>
              </a:solidFill>
            </a:endParaRPr>
          </a:p>
          <a:p>
            <a:r>
              <a:rPr lang="en-US" sz="2700" dirty="0" smtClean="0">
                <a:solidFill>
                  <a:schemeClr val="tx1">
                    <a:lumMod val="50000"/>
                    <a:lumOff val="50000"/>
                  </a:schemeClr>
                </a:solidFill>
              </a:rPr>
              <a:t>The </a:t>
            </a:r>
            <a:r>
              <a:rPr lang="en-US" sz="2700" dirty="0">
                <a:solidFill>
                  <a:schemeClr val="tx1">
                    <a:lumMod val="50000"/>
                    <a:lumOff val="50000"/>
                  </a:schemeClr>
                </a:solidFill>
              </a:rPr>
              <a:t>beholder interprets a work of art according to such acquired category systems and habits which the work has been adapted to, and narrative gaps in the pictorial material are ‘filled in’ with the necessary connecting details by the beholders. </a:t>
            </a:r>
            <a:endParaRPr lang="en-US" sz="2700" dirty="0" smtClean="0">
              <a:solidFill>
                <a:schemeClr val="tx1">
                  <a:lumMod val="50000"/>
                  <a:lumOff val="50000"/>
                </a:schemeClr>
              </a:solidFill>
            </a:endParaRPr>
          </a:p>
          <a:p>
            <a:pPr marL="0" indent="0">
              <a:buNone/>
            </a:pPr>
            <a:endParaRPr lang="en-US" dirty="0"/>
          </a:p>
        </p:txBody>
      </p:sp>
    </p:spTree>
    <p:extLst>
      <p:ext uri="{BB962C8B-B14F-4D97-AF65-F5344CB8AC3E}">
        <p14:creationId xmlns:p14="http://schemas.microsoft.com/office/powerpoint/2010/main" val="1222926054"/>
      </p:ext>
    </p:extLst>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err="1" smtClean="0"/>
              <a:t>Hypothesis</a:t>
            </a:r>
            <a:r>
              <a:rPr lang="sv-SE" sz="3200" b="1" dirty="0" smtClean="0"/>
              <a:t> (1): Pictures </a:t>
            </a:r>
            <a:r>
              <a:rPr lang="sv-SE" sz="3200" b="1" dirty="0" err="1" smtClean="0"/>
              <a:t>may</a:t>
            </a:r>
            <a:r>
              <a:rPr lang="sv-SE" sz="3200" b="1" dirty="0" smtClean="0"/>
              <a:t> </a:t>
            </a:r>
            <a:r>
              <a:rPr lang="sv-SE" sz="3200" b="1" dirty="0" err="1" smtClean="0"/>
              <a:t>function</a:t>
            </a:r>
            <a:r>
              <a:rPr lang="sv-SE" sz="3200" b="1" dirty="0" smtClean="0"/>
              <a:t> as </a:t>
            </a:r>
            <a:r>
              <a:rPr lang="sv-SE" sz="3200" b="1" dirty="0"/>
              <a:t>n</a:t>
            </a:r>
            <a:r>
              <a:rPr lang="sv-SE" sz="3200" b="1" dirty="0" smtClean="0"/>
              <a:t>arrative ”gists”</a:t>
            </a:r>
            <a:endParaRPr lang="sv-SE" sz="3200" b="1" dirty="0"/>
          </a:p>
        </p:txBody>
      </p:sp>
      <p:sp>
        <p:nvSpPr>
          <p:cNvPr id="3" name="Platshållare för innehåll 2"/>
          <p:cNvSpPr>
            <a:spLocks noGrp="1"/>
          </p:cNvSpPr>
          <p:nvPr>
            <p:ph idx="1"/>
          </p:nvPr>
        </p:nvSpPr>
        <p:spPr>
          <a:xfrm>
            <a:off x="395536" y="1484784"/>
            <a:ext cx="8424936" cy="5373216"/>
          </a:xfrm>
        </p:spPr>
        <p:txBody>
          <a:bodyPr>
            <a:normAutofit fontScale="85000" lnSpcReduction="20000"/>
          </a:bodyPr>
          <a:lstStyle/>
          <a:p>
            <a:r>
              <a:rPr lang="en-US" sz="2700" dirty="0" smtClean="0">
                <a:solidFill>
                  <a:schemeClr val="tx1">
                    <a:lumMod val="50000"/>
                    <a:lumOff val="50000"/>
                  </a:schemeClr>
                </a:solidFill>
              </a:rPr>
              <a:t>Pictures </a:t>
            </a:r>
            <a:r>
              <a:rPr lang="en-US" sz="2700" dirty="0">
                <a:solidFill>
                  <a:schemeClr val="tx1">
                    <a:lumMod val="50000"/>
                    <a:lumOff val="50000"/>
                  </a:schemeClr>
                </a:solidFill>
              </a:rPr>
              <a:t>may have a more or less explicit or full-fledged narrative appearance or structure, but within certain contexts even highly condensed or indeterminate pictures may trigger the emergence of narrative interpretations on the part of the beholder. </a:t>
            </a:r>
            <a:endParaRPr lang="en-US" sz="2700" dirty="0" smtClean="0">
              <a:solidFill>
                <a:schemeClr val="tx1">
                  <a:lumMod val="50000"/>
                  <a:lumOff val="50000"/>
                </a:schemeClr>
              </a:solidFill>
            </a:endParaRPr>
          </a:p>
          <a:p>
            <a:endParaRPr lang="en-US" sz="2700" dirty="0"/>
          </a:p>
          <a:p>
            <a:r>
              <a:rPr lang="en-US" sz="2700" dirty="0" smtClean="0"/>
              <a:t>The </a:t>
            </a:r>
            <a:r>
              <a:rPr lang="en-US" sz="2700" dirty="0"/>
              <a:t>production of visual works of art or pictures in general is influenced by the demands and needs of a certain public. The producer responds to these demands and offers opportunities for the beholder to apply his background experience of his 'way of life' and his world view assumptions (as well as his acquaintance with artistic conventions). </a:t>
            </a:r>
            <a:endParaRPr lang="en-US" sz="2700" dirty="0" smtClean="0"/>
          </a:p>
          <a:p>
            <a:endParaRPr lang="en-US" sz="2700" dirty="0"/>
          </a:p>
          <a:p>
            <a:r>
              <a:rPr lang="en-US" sz="2700" dirty="0" smtClean="0">
                <a:solidFill>
                  <a:schemeClr val="tx1">
                    <a:lumMod val="50000"/>
                    <a:lumOff val="50000"/>
                  </a:schemeClr>
                </a:solidFill>
              </a:rPr>
              <a:t>The </a:t>
            </a:r>
            <a:r>
              <a:rPr lang="en-US" sz="2700" dirty="0">
                <a:solidFill>
                  <a:schemeClr val="tx1">
                    <a:lumMod val="50000"/>
                    <a:lumOff val="50000"/>
                  </a:schemeClr>
                </a:solidFill>
              </a:rPr>
              <a:t>beholder interprets a work of art according to such acquired category systems and habits which the work has been adapted to, and narrative gaps in the pictorial material are ‘filled in’ with the necessary connecting details by the beholders. </a:t>
            </a:r>
            <a:endParaRPr lang="en-US" sz="2700" dirty="0" smtClean="0">
              <a:solidFill>
                <a:schemeClr val="tx1">
                  <a:lumMod val="50000"/>
                  <a:lumOff val="50000"/>
                </a:schemeClr>
              </a:solidFill>
            </a:endParaRPr>
          </a:p>
          <a:p>
            <a:pPr marL="0" indent="0">
              <a:buNone/>
            </a:pPr>
            <a:endParaRPr lang="en-US" dirty="0"/>
          </a:p>
        </p:txBody>
      </p:sp>
    </p:spTree>
    <p:extLst>
      <p:ext uri="{BB962C8B-B14F-4D97-AF65-F5344CB8AC3E}">
        <p14:creationId xmlns:p14="http://schemas.microsoft.com/office/powerpoint/2010/main" val="3336909254"/>
      </p:ext>
    </p:extLst>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err="1" smtClean="0"/>
              <a:t>Hypothesis</a:t>
            </a:r>
            <a:r>
              <a:rPr lang="sv-SE" sz="3200" b="1" dirty="0" smtClean="0"/>
              <a:t> (1): Pictures </a:t>
            </a:r>
            <a:r>
              <a:rPr lang="sv-SE" sz="3200" b="1" dirty="0" err="1" smtClean="0"/>
              <a:t>may</a:t>
            </a:r>
            <a:r>
              <a:rPr lang="sv-SE" sz="3200" b="1" dirty="0" smtClean="0"/>
              <a:t> </a:t>
            </a:r>
            <a:r>
              <a:rPr lang="sv-SE" sz="3200" b="1" dirty="0" err="1" smtClean="0"/>
              <a:t>function</a:t>
            </a:r>
            <a:r>
              <a:rPr lang="sv-SE" sz="3200" b="1" dirty="0" smtClean="0"/>
              <a:t> as </a:t>
            </a:r>
            <a:r>
              <a:rPr lang="sv-SE" sz="3200" b="1" dirty="0"/>
              <a:t>n</a:t>
            </a:r>
            <a:r>
              <a:rPr lang="sv-SE" sz="3200" b="1" dirty="0" smtClean="0"/>
              <a:t>arrative ”gists”</a:t>
            </a:r>
            <a:endParaRPr lang="sv-SE" sz="3200" b="1" dirty="0"/>
          </a:p>
        </p:txBody>
      </p:sp>
      <p:sp>
        <p:nvSpPr>
          <p:cNvPr id="3" name="Platshållare för innehåll 2"/>
          <p:cNvSpPr>
            <a:spLocks noGrp="1"/>
          </p:cNvSpPr>
          <p:nvPr>
            <p:ph idx="1"/>
          </p:nvPr>
        </p:nvSpPr>
        <p:spPr>
          <a:xfrm>
            <a:off x="395536" y="1484784"/>
            <a:ext cx="8424936" cy="5373216"/>
          </a:xfrm>
        </p:spPr>
        <p:txBody>
          <a:bodyPr>
            <a:normAutofit fontScale="85000" lnSpcReduction="20000"/>
          </a:bodyPr>
          <a:lstStyle/>
          <a:p>
            <a:r>
              <a:rPr lang="en-US" sz="2700" dirty="0" smtClean="0">
                <a:solidFill>
                  <a:schemeClr val="tx1">
                    <a:lumMod val="50000"/>
                    <a:lumOff val="50000"/>
                  </a:schemeClr>
                </a:solidFill>
              </a:rPr>
              <a:t>Pictures </a:t>
            </a:r>
            <a:r>
              <a:rPr lang="en-US" sz="2700" dirty="0">
                <a:solidFill>
                  <a:schemeClr val="tx1">
                    <a:lumMod val="50000"/>
                    <a:lumOff val="50000"/>
                  </a:schemeClr>
                </a:solidFill>
              </a:rPr>
              <a:t>may have a more or less explicit or full-fledged narrative appearance or structure, but within certain contexts even highly condensed or indeterminate pictures may trigger the emergence of narrative interpretations on the part of the beholder. </a:t>
            </a:r>
            <a:endParaRPr lang="en-US" sz="2700" dirty="0" smtClean="0">
              <a:solidFill>
                <a:schemeClr val="tx1">
                  <a:lumMod val="50000"/>
                  <a:lumOff val="50000"/>
                </a:schemeClr>
              </a:solidFill>
            </a:endParaRPr>
          </a:p>
          <a:p>
            <a:endParaRPr lang="en-US" sz="2700" dirty="0">
              <a:solidFill>
                <a:schemeClr val="tx1">
                  <a:lumMod val="50000"/>
                  <a:lumOff val="50000"/>
                </a:schemeClr>
              </a:solidFill>
            </a:endParaRPr>
          </a:p>
          <a:p>
            <a:r>
              <a:rPr lang="en-US" sz="2700" dirty="0" smtClean="0">
                <a:solidFill>
                  <a:schemeClr val="tx1">
                    <a:lumMod val="50000"/>
                    <a:lumOff val="50000"/>
                  </a:schemeClr>
                </a:solidFill>
              </a:rPr>
              <a:t>The </a:t>
            </a:r>
            <a:r>
              <a:rPr lang="en-US" sz="2700" dirty="0">
                <a:solidFill>
                  <a:schemeClr val="tx1">
                    <a:lumMod val="50000"/>
                    <a:lumOff val="50000"/>
                  </a:schemeClr>
                </a:solidFill>
              </a:rPr>
              <a:t>production of visual works of art or pictures in general is influenced by the demands and needs of a certain public. The producer responds to these demands and offers opportunities for the beholder to apply his background experience of his 'way of life' and his world view assumptions (as well as his acquaintance with artistic conventions). </a:t>
            </a:r>
            <a:endParaRPr lang="en-US" sz="2700" dirty="0" smtClean="0">
              <a:solidFill>
                <a:schemeClr val="tx1">
                  <a:lumMod val="50000"/>
                  <a:lumOff val="50000"/>
                </a:schemeClr>
              </a:solidFill>
            </a:endParaRPr>
          </a:p>
          <a:p>
            <a:endParaRPr lang="en-US" sz="2700" dirty="0"/>
          </a:p>
          <a:p>
            <a:r>
              <a:rPr lang="en-US" sz="2700" dirty="0" smtClean="0"/>
              <a:t>The </a:t>
            </a:r>
            <a:r>
              <a:rPr lang="en-US" sz="2700" dirty="0"/>
              <a:t>beholder interprets a work of art according to such acquired category systems and habits which the work has been adapted to, and narrative gaps in the pictorial material are ‘filled in’ with the necessary connecting details by the beholders. </a:t>
            </a:r>
            <a:endParaRPr lang="en-US" sz="2700" dirty="0" smtClean="0"/>
          </a:p>
          <a:p>
            <a:pPr marL="0" indent="0">
              <a:buNone/>
            </a:pPr>
            <a:endParaRPr lang="en-US" dirty="0"/>
          </a:p>
        </p:txBody>
      </p:sp>
    </p:spTree>
    <p:extLst>
      <p:ext uri="{BB962C8B-B14F-4D97-AF65-F5344CB8AC3E}">
        <p14:creationId xmlns:p14="http://schemas.microsoft.com/office/powerpoint/2010/main" val="3336909254"/>
      </p:ext>
    </p:extLst>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p>
            <a:r>
              <a:rPr lang="en-US" sz="3200" dirty="0"/>
              <a:t>Pictorial Narrativity as the Interaction between Producer and </a:t>
            </a:r>
            <a:r>
              <a:rPr lang="en-US" sz="3200" dirty="0" smtClean="0"/>
              <a:t>Recipient:</a:t>
            </a:r>
            <a:endParaRPr lang="sv-SE" sz="3200" dirty="0"/>
          </a:p>
        </p:txBody>
      </p:sp>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932" y="1705196"/>
            <a:ext cx="8019516" cy="4920119"/>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415538608"/>
      </p:ext>
    </p:extLst>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p>
            <a:r>
              <a:rPr lang="en-US" sz="2800" b="1" dirty="0" smtClean="0"/>
              <a:t>Narratives </a:t>
            </a:r>
            <a:r>
              <a:rPr lang="en-US" sz="2800" b="1" dirty="0"/>
              <a:t>have a vital function as to the establishment and consolidation of wider world views (</a:t>
            </a:r>
            <a:r>
              <a:rPr lang="en-US" sz="2800" b="1" dirty="0" smtClean="0"/>
              <a:t>cf. Michael Kearney </a:t>
            </a:r>
            <a:r>
              <a:rPr lang="en-US" sz="2800" b="1" dirty="0"/>
              <a:t>1984</a:t>
            </a:r>
            <a:r>
              <a:rPr lang="en-US" sz="2800" b="1" dirty="0" smtClean="0"/>
              <a:t>): </a:t>
            </a:r>
            <a:endParaRPr lang="sv-SE" sz="2800" b="1" dirty="0"/>
          </a:p>
        </p:txBody>
      </p:sp>
      <p:sp>
        <p:nvSpPr>
          <p:cNvPr id="3" name="Platshållare för innehåll 2"/>
          <p:cNvSpPr>
            <a:spLocks noGrp="1"/>
          </p:cNvSpPr>
          <p:nvPr>
            <p:ph idx="1"/>
          </p:nvPr>
        </p:nvSpPr>
        <p:spPr/>
        <p:txBody>
          <a:bodyPr>
            <a:normAutofit fontScale="77500" lnSpcReduction="20000"/>
          </a:bodyPr>
          <a:lstStyle/>
          <a:p>
            <a:pPr marL="0" indent="0">
              <a:buNone/>
            </a:pPr>
            <a:r>
              <a:rPr lang="en-GB" dirty="0"/>
              <a:t> </a:t>
            </a:r>
            <a:r>
              <a:rPr lang="en-GB" dirty="0" smtClean="0"/>
              <a:t>• </a:t>
            </a:r>
            <a:r>
              <a:rPr lang="en-GB" dirty="0"/>
              <a:t>The awareness and distinction between </a:t>
            </a:r>
            <a:r>
              <a:rPr lang="en-GB" u="sng" dirty="0"/>
              <a:t>the Self and the Other</a:t>
            </a:r>
            <a:r>
              <a:rPr lang="en-GB" dirty="0"/>
              <a:t> (that is, the surrounding environment, other beings, gods – in other words, anything that is ‘not-self</a:t>
            </a:r>
            <a:r>
              <a:rPr lang="en-GB" dirty="0" smtClean="0"/>
              <a:t>’).</a:t>
            </a:r>
          </a:p>
          <a:p>
            <a:pPr marL="0" indent="0">
              <a:buNone/>
            </a:pPr>
            <a:endParaRPr lang="sv-SE" dirty="0"/>
          </a:p>
          <a:p>
            <a:pPr marL="0" indent="0">
              <a:buNone/>
            </a:pPr>
            <a:r>
              <a:rPr lang="en-GB" dirty="0"/>
              <a:t>• Ways of </a:t>
            </a:r>
            <a:r>
              <a:rPr lang="en-GB" u="sng" dirty="0"/>
              <a:t>categorizing</a:t>
            </a:r>
            <a:r>
              <a:rPr lang="en-GB" dirty="0"/>
              <a:t> reality, for example, what should count as “real” versus “unreal” or “natural” versus “supernatural</a:t>
            </a:r>
            <a:r>
              <a:rPr lang="en-GB" dirty="0" smtClean="0"/>
              <a:t>.”</a:t>
            </a:r>
          </a:p>
          <a:p>
            <a:pPr marL="0" indent="0">
              <a:buNone/>
            </a:pPr>
            <a:endParaRPr lang="sv-SE" dirty="0"/>
          </a:p>
          <a:p>
            <a:pPr marL="0" indent="0">
              <a:buNone/>
            </a:pPr>
            <a:r>
              <a:rPr lang="en-GB" dirty="0"/>
              <a:t>• Concepts of </a:t>
            </a:r>
            <a:r>
              <a:rPr lang="en-GB" u="sng" dirty="0"/>
              <a:t>causality</a:t>
            </a:r>
            <a:r>
              <a:rPr lang="en-GB" dirty="0"/>
              <a:t> (the relationship between acts or causes and their [desired] ends or effects</a:t>
            </a:r>
            <a:r>
              <a:rPr lang="en-GB" dirty="0" smtClean="0"/>
              <a:t>).</a:t>
            </a:r>
          </a:p>
          <a:p>
            <a:pPr marL="0" indent="0">
              <a:buNone/>
            </a:pPr>
            <a:endParaRPr lang="sv-SE" dirty="0"/>
          </a:p>
          <a:p>
            <a:pPr marL="0" indent="0">
              <a:buNone/>
            </a:pPr>
            <a:r>
              <a:rPr lang="en-GB" dirty="0"/>
              <a:t>• Concepts of </a:t>
            </a:r>
            <a:r>
              <a:rPr lang="en-GB" u="sng" dirty="0"/>
              <a:t>space and time </a:t>
            </a:r>
            <a:r>
              <a:rPr lang="en-GB" dirty="0"/>
              <a:t>(e.g. linear/unidirectional or oscillating images of time).</a:t>
            </a:r>
            <a:endParaRPr lang="sv-SE" dirty="0"/>
          </a:p>
          <a:p>
            <a:endParaRPr lang="sv-SE" dirty="0"/>
          </a:p>
        </p:txBody>
      </p:sp>
    </p:spTree>
    <p:extLst>
      <p:ext uri="{BB962C8B-B14F-4D97-AF65-F5344CB8AC3E}">
        <p14:creationId xmlns:p14="http://schemas.microsoft.com/office/powerpoint/2010/main" val="3600811343"/>
      </p:ext>
    </p:extLst>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u="sng" dirty="0" smtClean="0"/>
              <a:t>World </a:t>
            </a:r>
            <a:r>
              <a:rPr lang="sv-SE" sz="3200" b="1" u="sng" dirty="0" err="1" smtClean="0"/>
              <a:t>view</a:t>
            </a:r>
            <a:r>
              <a:rPr lang="sv-SE" sz="3200" b="1" u="sng" dirty="0" smtClean="0"/>
              <a:t> (i) </a:t>
            </a:r>
            <a:r>
              <a:rPr lang="sv-SE" sz="3200" b="1" dirty="0"/>
              <a:t/>
            </a:r>
            <a:br>
              <a:rPr lang="sv-SE" sz="3200" b="1" dirty="0"/>
            </a:br>
            <a:r>
              <a:rPr lang="sv-SE" sz="3200" b="1" dirty="0"/>
              <a:t>(</a:t>
            </a:r>
            <a:r>
              <a:rPr lang="sv-SE" sz="3200" b="1" dirty="0" smtClean="0"/>
              <a:t>Werner Wolf)</a:t>
            </a:r>
            <a:endParaRPr lang="sv-SE" sz="3200" b="1" dirty="0"/>
          </a:p>
        </p:txBody>
      </p:sp>
      <p:sp>
        <p:nvSpPr>
          <p:cNvPr id="3" name="Platshållare för innehåll 2"/>
          <p:cNvSpPr>
            <a:spLocks noGrp="1"/>
          </p:cNvSpPr>
          <p:nvPr>
            <p:ph idx="1"/>
          </p:nvPr>
        </p:nvSpPr>
        <p:spPr/>
        <p:txBody>
          <a:bodyPr>
            <a:normAutofit/>
          </a:bodyPr>
          <a:lstStyle/>
          <a:p>
            <a:r>
              <a:rPr lang="sv-SE" sz="2400" dirty="0" err="1"/>
              <a:t>A</a:t>
            </a:r>
            <a:r>
              <a:rPr lang="sv-SE" sz="2400" dirty="0" err="1" smtClean="0"/>
              <a:t>ny</a:t>
            </a:r>
            <a:r>
              <a:rPr lang="sv-SE" sz="2400" dirty="0" smtClean="0"/>
              <a:t> </a:t>
            </a:r>
            <a:r>
              <a:rPr lang="sv-SE" sz="2400" u="sng" dirty="0"/>
              <a:t>system </a:t>
            </a:r>
            <a:r>
              <a:rPr lang="sv-SE" sz="2400" u="sng" dirty="0" err="1"/>
              <a:t>of</a:t>
            </a:r>
            <a:r>
              <a:rPr lang="sv-SE" sz="2400" u="sng" dirty="0"/>
              <a:t> </a:t>
            </a:r>
            <a:r>
              <a:rPr lang="sv-SE" sz="2400" u="sng" dirty="0" err="1"/>
              <a:t>meaning</a:t>
            </a:r>
            <a:r>
              <a:rPr lang="sv-SE" sz="2400" dirty="0"/>
              <a:t>, be it </a:t>
            </a:r>
            <a:r>
              <a:rPr lang="sv-SE" sz="2400" dirty="0" err="1"/>
              <a:t>of</a:t>
            </a:r>
            <a:r>
              <a:rPr lang="sv-SE" sz="2400" dirty="0"/>
              <a:t> a </a:t>
            </a:r>
            <a:r>
              <a:rPr lang="sv-SE" sz="2400" dirty="0" err="1"/>
              <a:t>commonsensical</a:t>
            </a:r>
            <a:r>
              <a:rPr lang="sv-SE" sz="2400" dirty="0"/>
              <a:t>, </a:t>
            </a:r>
            <a:r>
              <a:rPr lang="sv-SE" sz="2400" dirty="0" err="1"/>
              <a:t>religious</a:t>
            </a:r>
            <a:r>
              <a:rPr lang="sv-SE" sz="2400" dirty="0"/>
              <a:t>, </a:t>
            </a:r>
            <a:r>
              <a:rPr lang="sv-SE" sz="2400" dirty="0" err="1"/>
              <a:t>philosophical</a:t>
            </a:r>
            <a:r>
              <a:rPr lang="sv-SE" sz="2400" dirty="0"/>
              <a:t>, </a:t>
            </a:r>
            <a:r>
              <a:rPr lang="sv-SE" sz="2400" dirty="0" err="1"/>
              <a:t>political</a:t>
            </a:r>
            <a:r>
              <a:rPr lang="sv-SE" sz="2400" dirty="0"/>
              <a:t>, </a:t>
            </a:r>
            <a:r>
              <a:rPr lang="sv-SE" sz="2400" dirty="0" err="1"/>
              <a:t>ideological</a:t>
            </a:r>
            <a:r>
              <a:rPr lang="sv-SE" sz="2400" dirty="0"/>
              <a:t> or </a:t>
            </a:r>
            <a:r>
              <a:rPr lang="sv-SE" sz="2400" dirty="0" err="1"/>
              <a:t>scientific</a:t>
            </a:r>
            <a:r>
              <a:rPr lang="sv-SE" sz="2400" dirty="0"/>
              <a:t> </a:t>
            </a:r>
            <a:r>
              <a:rPr lang="sv-SE" sz="2400" dirty="0" err="1"/>
              <a:t>nature</a:t>
            </a:r>
            <a:r>
              <a:rPr lang="sv-SE" sz="2400" dirty="0"/>
              <a:t>, </a:t>
            </a:r>
            <a:r>
              <a:rPr lang="sv-SE" sz="2400" dirty="0" err="1"/>
              <a:t>that</a:t>
            </a:r>
            <a:r>
              <a:rPr lang="sv-SE" sz="2400" dirty="0"/>
              <a:t> </a:t>
            </a:r>
            <a:r>
              <a:rPr lang="sv-SE" sz="2400" dirty="0" err="1"/>
              <a:t>seeks</a:t>
            </a:r>
            <a:r>
              <a:rPr lang="sv-SE" sz="2400" dirty="0"/>
              <a:t> </a:t>
            </a:r>
            <a:r>
              <a:rPr lang="sv-SE" sz="2400" dirty="0" err="1"/>
              <a:t>to</a:t>
            </a:r>
            <a:r>
              <a:rPr lang="sv-SE" sz="2400" dirty="0"/>
              <a:t> </a:t>
            </a:r>
            <a:r>
              <a:rPr lang="sv-SE" sz="2400" dirty="0" err="1"/>
              <a:t>provide</a:t>
            </a:r>
            <a:r>
              <a:rPr lang="sv-SE" sz="2400" dirty="0"/>
              <a:t> </a:t>
            </a:r>
            <a:r>
              <a:rPr lang="sv-SE" sz="2400" u="sng" dirty="0" err="1"/>
              <a:t>answers</a:t>
            </a:r>
            <a:r>
              <a:rPr lang="sv-SE" sz="2400" u="sng" dirty="0"/>
              <a:t> </a:t>
            </a:r>
            <a:r>
              <a:rPr lang="sv-SE" sz="2400" u="sng" dirty="0" err="1"/>
              <a:t>to</a:t>
            </a:r>
            <a:r>
              <a:rPr lang="sv-SE" sz="2400" u="sng" dirty="0"/>
              <a:t> </a:t>
            </a:r>
            <a:r>
              <a:rPr lang="sv-SE" sz="2400" u="sng" dirty="0" err="1"/>
              <a:t>basic</a:t>
            </a:r>
            <a:r>
              <a:rPr lang="sv-SE" sz="2400" u="sng" dirty="0"/>
              <a:t> and general </a:t>
            </a:r>
            <a:r>
              <a:rPr lang="sv-SE" sz="2400" u="sng" dirty="0" err="1"/>
              <a:t>questions</a:t>
            </a:r>
            <a:r>
              <a:rPr lang="sv-SE" sz="2400" u="sng" dirty="0"/>
              <a:t> </a:t>
            </a:r>
            <a:r>
              <a:rPr lang="sv-SE" sz="2400" u="sng" dirty="0" err="1"/>
              <a:t>bearing</a:t>
            </a:r>
            <a:r>
              <a:rPr lang="sv-SE" sz="2400" u="sng" dirty="0"/>
              <a:t> on human </a:t>
            </a:r>
            <a:r>
              <a:rPr lang="sv-SE" sz="2400" u="sng" dirty="0" err="1"/>
              <a:t>existence</a:t>
            </a:r>
            <a:r>
              <a:rPr lang="sv-SE" sz="2400" u="sng" dirty="0"/>
              <a:t> </a:t>
            </a:r>
            <a:r>
              <a:rPr lang="sv-SE" sz="2400" dirty="0"/>
              <a:t>in addition </a:t>
            </a:r>
            <a:r>
              <a:rPr lang="sv-SE" sz="2400" dirty="0" err="1"/>
              <a:t>to</a:t>
            </a:r>
            <a:r>
              <a:rPr lang="sv-SE" sz="2400" dirty="0"/>
              <a:t> </a:t>
            </a:r>
            <a:r>
              <a:rPr lang="sv-SE" sz="2400" dirty="0" err="1"/>
              <a:t>addressing</a:t>
            </a:r>
            <a:r>
              <a:rPr lang="sv-SE" sz="2400" dirty="0"/>
              <a:t> </a:t>
            </a:r>
            <a:r>
              <a:rPr lang="sv-SE" sz="2400" dirty="0" err="1"/>
              <a:t>further</a:t>
            </a:r>
            <a:r>
              <a:rPr lang="sv-SE" sz="2400" dirty="0"/>
              <a:t>, </a:t>
            </a:r>
            <a:r>
              <a:rPr lang="sv-SE" sz="2400" dirty="0" err="1"/>
              <a:t>more</a:t>
            </a:r>
            <a:r>
              <a:rPr lang="sv-SE" sz="2400" dirty="0"/>
              <a:t> </a:t>
            </a:r>
            <a:r>
              <a:rPr lang="sv-SE" sz="2400" dirty="0" err="1"/>
              <a:t>particular</a:t>
            </a:r>
            <a:r>
              <a:rPr lang="sv-SE" sz="2400" dirty="0"/>
              <a:t> </a:t>
            </a:r>
            <a:r>
              <a:rPr lang="sv-SE" sz="2400" dirty="0" err="1"/>
              <a:t>issues</a:t>
            </a:r>
            <a:r>
              <a:rPr lang="sv-SE" sz="2400" dirty="0"/>
              <a:t> (</a:t>
            </a:r>
            <a:r>
              <a:rPr lang="sv-SE" sz="2400" dirty="0" err="1"/>
              <a:t>concerning</a:t>
            </a:r>
            <a:r>
              <a:rPr lang="sv-SE" sz="2400" dirty="0"/>
              <a:t>, for </a:t>
            </a:r>
            <a:r>
              <a:rPr lang="sv-SE" sz="2400" dirty="0" err="1"/>
              <a:t>instance</a:t>
            </a:r>
            <a:r>
              <a:rPr lang="sv-SE" sz="2400" dirty="0"/>
              <a:t>, </a:t>
            </a:r>
            <a:r>
              <a:rPr lang="sv-SE" sz="2400" dirty="0" err="1"/>
              <a:t>details</a:t>
            </a:r>
            <a:r>
              <a:rPr lang="sv-SE" sz="2400" dirty="0"/>
              <a:t> </a:t>
            </a:r>
            <a:r>
              <a:rPr lang="sv-SE" sz="2400" dirty="0" err="1"/>
              <a:t>of</a:t>
            </a:r>
            <a:r>
              <a:rPr lang="sv-SE" sz="2400" dirty="0"/>
              <a:t> the </a:t>
            </a:r>
            <a:r>
              <a:rPr lang="sv-SE" sz="2400" dirty="0" err="1"/>
              <a:t>conception</a:t>
            </a:r>
            <a:r>
              <a:rPr lang="sv-SE" sz="2400" dirty="0"/>
              <a:t> </a:t>
            </a:r>
            <a:r>
              <a:rPr lang="sv-SE" sz="2400" dirty="0" err="1"/>
              <a:t>of</a:t>
            </a:r>
            <a:r>
              <a:rPr lang="sv-SE" sz="2400" dirty="0"/>
              <a:t> </a:t>
            </a:r>
            <a:r>
              <a:rPr lang="sv-SE" sz="2400" dirty="0" err="1"/>
              <a:t>society</a:t>
            </a:r>
            <a:r>
              <a:rPr lang="sv-SE" sz="2400" dirty="0"/>
              <a:t>, </a:t>
            </a:r>
            <a:r>
              <a:rPr lang="sv-SE" sz="2400" dirty="0" err="1"/>
              <a:t>ethics</a:t>
            </a:r>
            <a:r>
              <a:rPr lang="sv-SE" sz="2400" dirty="0"/>
              <a:t>, </a:t>
            </a:r>
            <a:r>
              <a:rPr lang="sv-SE" sz="2400" dirty="0" err="1"/>
              <a:t>aesthetics</a:t>
            </a:r>
            <a:r>
              <a:rPr lang="sv-SE" sz="2400" dirty="0"/>
              <a:t>, etc</a:t>
            </a:r>
            <a:r>
              <a:rPr lang="sv-SE" sz="2400" dirty="0" smtClean="0"/>
              <a:t>.).</a:t>
            </a:r>
          </a:p>
          <a:p>
            <a:endParaRPr lang="sv-SE" sz="2400" dirty="0"/>
          </a:p>
          <a:p>
            <a:r>
              <a:rPr lang="en-US" sz="2400" u="sng" dirty="0" smtClean="0"/>
              <a:t>Implicit </a:t>
            </a:r>
            <a:r>
              <a:rPr lang="en-US" sz="2400" u="sng" dirty="0"/>
              <a:t>perspectives, attitudes and norms </a:t>
            </a:r>
            <a:r>
              <a:rPr lang="en-US" sz="2400" dirty="0"/>
              <a:t>underlying characters’ actions, utterances and thoughts as well as their </a:t>
            </a:r>
            <a:r>
              <a:rPr lang="en-US" sz="2400" dirty="0" smtClean="0"/>
              <a:t>consequences, but also explicit </a:t>
            </a:r>
            <a:r>
              <a:rPr lang="en-US" sz="2400" dirty="0"/>
              <a:t>formulations of apparent norms and </a:t>
            </a:r>
            <a:r>
              <a:rPr lang="en-US" sz="2400" dirty="0" smtClean="0"/>
              <a:t>worldviews.</a:t>
            </a:r>
            <a:endParaRPr lang="sv-SE" sz="2400" dirty="0"/>
          </a:p>
        </p:txBody>
      </p:sp>
    </p:spTree>
    <p:extLst>
      <p:ext uri="{BB962C8B-B14F-4D97-AF65-F5344CB8AC3E}">
        <p14:creationId xmlns:p14="http://schemas.microsoft.com/office/powerpoint/2010/main" val="466884705"/>
      </p:ext>
    </p:extLst>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en-US" sz="3200" b="1" u="sng" dirty="0"/>
              <a:t>World view </a:t>
            </a:r>
            <a:r>
              <a:rPr lang="en-US" sz="3200" b="1" u="sng" dirty="0" smtClean="0"/>
              <a:t>(ii) </a:t>
            </a:r>
            <a:r>
              <a:rPr lang="en-US" sz="3200" b="1" dirty="0"/>
              <a:t/>
            </a:r>
            <a:br>
              <a:rPr lang="en-US" sz="3200" b="1" dirty="0"/>
            </a:br>
            <a:r>
              <a:rPr lang="en-US" sz="3200" b="1" dirty="0" smtClean="0"/>
              <a:t>(Center Leo Apostel </a:t>
            </a:r>
            <a:r>
              <a:rPr lang="en-US" sz="3200" b="1" dirty="0"/>
              <a:t>[</a:t>
            </a:r>
            <a:r>
              <a:rPr lang="en-US" sz="3200" b="1" dirty="0" smtClean="0"/>
              <a:t>CLEA</a:t>
            </a:r>
            <a:r>
              <a:rPr lang="en-US" sz="3200" b="1" dirty="0"/>
              <a:t>]</a:t>
            </a:r>
            <a:r>
              <a:rPr lang="en-US" sz="3200" b="1" dirty="0" smtClean="0"/>
              <a:t>, Brussels)</a:t>
            </a:r>
            <a:endParaRPr lang="sv-SE" sz="3200" b="1" dirty="0"/>
          </a:p>
        </p:txBody>
      </p:sp>
      <p:sp>
        <p:nvSpPr>
          <p:cNvPr id="3" name="Platshållare för innehåll 2"/>
          <p:cNvSpPr>
            <a:spLocks noGrp="1"/>
          </p:cNvSpPr>
          <p:nvPr>
            <p:ph idx="1"/>
          </p:nvPr>
        </p:nvSpPr>
        <p:spPr>
          <a:xfrm>
            <a:off x="395536" y="1600200"/>
            <a:ext cx="8291264" cy="4925144"/>
          </a:xfrm>
        </p:spPr>
        <p:txBody>
          <a:bodyPr>
            <a:normAutofit fontScale="70000" lnSpcReduction="20000"/>
          </a:bodyPr>
          <a:lstStyle/>
          <a:p>
            <a:r>
              <a:rPr lang="en-US" sz="3400" dirty="0"/>
              <a:t>(i) </a:t>
            </a:r>
            <a:r>
              <a:rPr lang="en-US" sz="3400" u="sng" dirty="0"/>
              <a:t>What is the nature and structure of our world? </a:t>
            </a:r>
            <a:r>
              <a:rPr lang="en-US" sz="3400" dirty="0"/>
              <a:t>– </a:t>
            </a:r>
            <a:r>
              <a:rPr lang="en-US" sz="3400" i="1" dirty="0"/>
              <a:t>A model of the </a:t>
            </a:r>
            <a:r>
              <a:rPr lang="en-US" sz="3400" i="1" dirty="0" smtClean="0"/>
              <a:t>world</a:t>
            </a:r>
          </a:p>
          <a:p>
            <a:pPr marL="0" indent="0">
              <a:buNone/>
            </a:pPr>
            <a:endParaRPr lang="en-US" sz="3400" i="1" dirty="0"/>
          </a:p>
          <a:p>
            <a:r>
              <a:rPr lang="en-US" sz="3400" dirty="0"/>
              <a:t>(ii) </a:t>
            </a:r>
            <a:r>
              <a:rPr lang="en-US" sz="3400" u="sng" dirty="0"/>
              <a:t>Why are we and the world as we are? </a:t>
            </a:r>
            <a:r>
              <a:rPr lang="en-US" sz="3400" dirty="0"/>
              <a:t>– </a:t>
            </a:r>
            <a:r>
              <a:rPr lang="en-US" sz="3400" i="1" dirty="0"/>
              <a:t>An explanation </a:t>
            </a:r>
            <a:r>
              <a:rPr lang="en-US" sz="3400" i="1" dirty="0" smtClean="0"/>
              <a:t>model</a:t>
            </a:r>
          </a:p>
          <a:p>
            <a:pPr marL="0" indent="0">
              <a:buNone/>
            </a:pPr>
            <a:endParaRPr lang="en-US" sz="3400" i="1" dirty="0"/>
          </a:p>
          <a:p>
            <a:r>
              <a:rPr lang="en-US" sz="3400" dirty="0"/>
              <a:t>(iii) </a:t>
            </a:r>
            <a:r>
              <a:rPr lang="en-US" sz="3400" u="sng" dirty="0"/>
              <a:t>Why do we feel and evaluate things as we do? </a:t>
            </a:r>
            <a:r>
              <a:rPr lang="en-US" sz="3400" dirty="0"/>
              <a:t>– </a:t>
            </a:r>
            <a:r>
              <a:rPr lang="en-US" sz="3400" i="1" dirty="0"/>
              <a:t>An evaluation </a:t>
            </a:r>
            <a:r>
              <a:rPr lang="en-US" sz="3400" i="1" dirty="0" smtClean="0"/>
              <a:t>model</a:t>
            </a:r>
          </a:p>
          <a:p>
            <a:pPr marL="0" indent="0">
              <a:buNone/>
            </a:pPr>
            <a:endParaRPr lang="en-US" sz="3400" i="1" dirty="0"/>
          </a:p>
          <a:p>
            <a:r>
              <a:rPr lang="en-US" sz="3400" dirty="0"/>
              <a:t>(iv) </a:t>
            </a:r>
            <a:r>
              <a:rPr lang="en-US" sz="3400" u="sng" dirty="0"/>
              <a:t>How are we to act and influence the world? </a:t>
            </a:r>
            <a:r>
              <a:rPr lang="en-US" sz="3400" dirty="0"/>
              <a:t>– </a:t>
            </a:r>
            <a:r>
              <a:rPr lang="en-US" sz="3400" i="1" dirty="0"/>
              <a:t>An action </a:t>
            </a:r>
            <a:r>
              <a:rPr lang="en-US" sz="3400" i="1" dirty="0" smtClean="0"/>
              <a:t>model</a:t>
            </a:r>
          </a:p>
          <a:p>
            <a:pPr marL="0" indent="0">
              <a:buNone/>
            </a:pPr>
            <a:endParaRPr lang="en-US" sz="3400" i="1" dirty="0"/>
          </a:p>
          <a:p>
            <a:r>
              <a:rPr lang="en-US" sz="3400" dirty="0"/>
              <a:t>(v) </a:t>
            </a:r>
            <a:r>
              <a:rPr lang="en-US" sz="3400" u="sng" dirty="0"/>
              <a:t>What possible futures are open to us? </a:t>
            </a:r>
            <a:r>
              <a:rPr lang="en-US" sz="3400" dirty="0"/>
              <a:t>– </a:t>
            </a:r>
            <a:r>
              <a:rPr lang="en-US" sz="3400" i="1" dirty="0"/>
              <a:t>A rational futurology</a:t>
            </a:r>
          </a:p>
          <a:p>
            <a:pPr marL="0" indent="0">
              <a:buNone/>
            </a:pPr>
            <a:endParaRPr lang="sv-SE" dirty="0"/>
          </a:p>
        </p:txBody>
      </p:sp>
    </p:spTree>
    <p:extLst>
      <p:ext uri="{BB962C8B-B14F-4D97-AF65-F5344CB8AC3E}">
        <p14:creationId xmlns:p14="http://schemas.microsoft.com/office/powerpoint/2010/main" val="3878842648"/>
      </p:ext>
    </p:extLst>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274638"/>
            <a:ext cx="8219256" cy="922114"/>
          </a:xfrm>
        </p:spPr>
        <p:txBody>
          <a:bodyPr>
            <a:normAutofit fontScale="90000"/>
          </a:bodyPr>
          <a:lstStyle/>
          <a:p>
            <a:r>
              <a:rPr lang="sv-SE" sz="3200" b="1" u="sng" dirty="0" smtClean="0"/>
              <a:t>World </a:t>
            </a:r>
            <a:r>
              <a:rPr lang="sv-SE" sz="3200" b="1" u="sng" dirty="0" err="1" smtClean="0"/>
              <a:t>view</a:t>
            </a:r>
            <a:r>
              <a:rPr lang="sv-SE" sz="3200" b="1" u="sng" dirty="0" smtClean="0"/>
              <a:t> (ii) </a:t>
            </a:r>
            <a:r>
              <a:rPr lang="sv-SE" sz="3200" b="1" dirty="0"/>
              <a:t/>
            </a:r>
            <a:br>
              <a:rPr lang="sv-SE" sz="3200" b="1" dirty="0"/>
            </a:br>
            <a:r>
              <a:rPr lang="sv-SE" sz="3200" b="1" dirty="0" smtClean="0"/>
              <a:t>(Normative </a:t>
            </a:r>
            <a:r>
              <a:rPr lang="sv-SE" sz="3200" b="1" dirty="0" err="1" smtClean="0"/>
              <a:t>aspects</a:t>
            </a:r>
            <a:r>
              <a:rPr lang="sv-SE" sz="3200" b="1" dirty="0" smtClean="0"/>
              <a:t>)</a:t>
            </a:r>
            <a:endParaRPr lang="sv-SE" sz="3200" b="1" dirty="0"/>
          </a:p>
        </p:txBody>
      </p:sp>
      <p:sp>
        <p:nvSpPr>
          <p:cNvPr id="3" name="Platshållare för innehåll 2"/>
          <p:cNvSpPr>
            <a:spLocks noGrp="1"/>
          </p:cNvSpPr>
          <p:nvPr>
            <p:ph idx="1"/>
          </p:nvPr>
        </p:nvSpPr>
        <p:spPr>
          <a:xfrm>
            <a:off x="395536" y="1412776"/>
            <a:ext cx="8352928" cy="6192688"/>
          </a:xfrm>
        </p:spPr>
        <p:txBody>
          <a:bodyPr>
            <a:normAutofit fontScale="55000" lnSpcReduction="20000"/>
          </a:bodyPr>
          <a:lstStyle/>
          <a:p>
            <a:r>
              <a:rPr lang="en-US" sz="3800" dirty="0"/>
              <a:t>(i) </a:t>
            </a:r>
            <a:r>
              <a:rPr lang="en-US" sz="3800" u="sng" dirty="0"/>
              <a:t>Moral/ethical</a:t>
            </a:r>
            <a:r>
              <a:rPr lang="en-US" sz="3800" dirty="0"/>
              <a:t> (e.g. ”We ought to help people in distress”; ”It is always wrong to lie”)</a:t>
            </a:r>
            <a:endParaRPr lang="sv-SE" sz="3800" dirty="0"/>
          </a:p>
          <a:p>
            <a:pPr marL="0" indent="0">
              <a:buNone/>
            </a:pPr>
            <a:r>
              <a:rPr lang="en-US" sz="3800" dirty="0"/>
              <a:t> </a:t>
            </a:r>
            <a:endParaRPr lang="sv-SE" sz="3800" dirty="0"/>
          </a:p>
          <a:p>
            <a:r>
              <a:rPr lang="en-US" sz="3800" dirty="0"/>
              <a:t>(ii) </a:t>
            </a:r>
            <a:r>
              <a:rPr lang="en-US" sz="3800" u="sng" dirty="0"/>
              <a:t>Political</a:t>
            </a:r>
            <a:r>
              <a:rPr lang="en-US" sz="3800" dirty="0"/>
              <a:t> ( e.g.” A parliamentary democracy is better than a military dictatorship”, ”A society should be governed by the most competent persons, independently of the masses’ changing and uninformed whims”)</a:t>
            </a:r>
            <a:endParaRPr lang="sv-SE" sz="3800" dirty="0"/>
          </a:p>
          <a:p>
            <a:pPr marL="0" indent="0">
              <a:buNone/>
            </a:pPr>
            <a:r>
              <a:rPr lang="en-US" sz="3800" dirty="0"/>
              <a:t> </a:t>
            </a:r>
            <a:endParaRPr lang="sv-SE" sz="3800" dirty="0"/>
          </a:p>
          <a:p>
            <a:r>
              <a:rPr lang="en-US" sz="3800" dirty="0"/>
              <a:t>(iii) </a:t>
            </a:r>
            <a:r>
              <a:rPr lang="en-US" sz="3800" u="sng" dirty="0"/>
              <a:t>Epistemic</a:t>
            </a:r>
            <a:r>
              <a:rPr lang="en-US" sz="3800" dirty="0"/>
              <a:t> (e.g. ”One ought to choose the simplest of the available hypotheses being in accordance with available facts”, cf. Occam’s </a:t>
            </a:r>
            <a:r>
              <a:rPr lang="en-US" sz="3800" dirty="0" smtClean="0"/>
              <a:t>razor; “Logical consistency is better than inconsistency”)</a:t>
            </a:r>
            <a:endParaRPr lang="sv-SE" sz="3800" dirty="0"/>
          </a:p>
          <a:p>
            <a:pPr marL="0" indent="0">
              <a:buNone/>
            </a:pPr>
            <a:endParaRPr lang="sv-SE" sz="3800" dirty="0"/>
          </a:p>
          <a:p>
            <a:r>
              <a:rPr lang="en-US" sz="3800" dirty="0"/>
              <a:t>(iv) </a:t>
            </a:r>
            <a:r>
              <a:rPr lang="en-US" sz="3800" u="sng" dirty="0"/>
              <a:t>Aesthetic</a:t>
            </a:r>
            <a:r>
              <a:rPr lang="en-US" sz="3800" dirty="0"/>
              <a:t> (e.g. . ”Art ought to be comprehensible by everyone”; ”The color scale in Matisse’s paintings is more complex than in Picasso’s”)</a:t>
            </a:r>
            <a:endParaRPr lang="sv-SE" sz="3800" dirty="0"/>
          </a:p>
          <a:p>
            <a:pPr marL="0" indent="0">
              <a:buNone/>
            </a:pPr>
            <a:r>
              <a:rPr lang="en-US" sz="3800" dirty="0"/>
              <a:t> </a:t>
            </a:r>
            <a:endParaRPr lang="sv-SE" sz="3800" dirty="0"/>
          </a:p>
          <a:p>
            <a:r>
              <a:rPr lang="en-US" sz="3800" dirty="0"/>
              <a:t>(v) </a:t>
            </a:r>
            <a:r>
              <a:rPr lang="en-US" sz="3800" u="sng" dirty="0"/>
              <a:t>Adjunctive</a:t>
            </a:r>
            <a:r>
              <a:rPr lang="en-US" sz="3800" dirty="0"/>
              <a:t> (e.g. ”This is a good car” can mean ”This is a car, there is a function-class called </a:t>
            </a:r>
            <a:r>
              <a:rPr lang="en-US" sz="3800" i="1" dirty="0"/>
              <a:t>cars</a:t>
            </a:r>
            <a:r>
              <a:rPr lang="en-US" sz="3800" dirty="0"/>
              <a:t>, and this car fulfills its function(s) successfully</a:t>
            </a:r>
            <a:r>
              <a:rPr lang="en-US" sz="3800" dirty="0" smtClean="0"/>
              <a:t>”</a:t>
            </a:r>
            <a:endParaRPr lang="sv-SE" sz="3800" dirty="0"/>
          </a:p>
          <a:p>
            <a:endParaRPr lang="sv-SE" dirty="0"/>
          </a:p>
        </p:txBody>
      </p:sp>
    </p:spTree>
    <p:extLst>
      <p:ext uri="{BB962C8B-B14F-4D97-AF65-F5344CB8AC3E}">
        <p14:creationId xmlns:p14="http://schemas.microsoft.com/office/powerpoint/2010/main" val="3578670894"/>
      </p:ext>
    </p:extLst>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274638"/>
            <a:ext cx="8291264" cy="1714202"/>
          </a:xfrm>
        </p:spPr>
        <p:txBody>
          <a:bodyPr>
            <a:normAutofit fontScale="90000"/>
          </a:bodyPr>
          <a:lstStyle/>
          <a:p>
            <a:pPr marL="342900" lvl="0" indent="-342900">
              <a:spcBef>
                <a:spcPct val="20000"/>
              </a:spcBef>
            </a:pPr>
            <a:r>
              <a:rPr lang="sv-SE" sz="3200" b="1" dirty="0" err="1" smtClean="0"/>
              <a:t>Hypothesis</a:t>
            </a:r>
            <a:r>
              <a:rPr lang="sv-SE" sz="3200" b="1" dirty="0" smtClean="0"/>
              <a:t> (2): Pictures </a:t>
            </a:r>
            <a:r>
              <a:rPr lang="sv-SE" sz="3200" b="1" dirty="0" err="1" smtClean="0"/>
              <a:t>may</a:t>
            </a:r>
            <a:r>
              <a:rPr lang="sv-SE" sz="3200" b="1" dirty="0" smtClean="0"/>
              <a:t> </a:t>
            </a:r>
            <a:r>
              <a:rPr lang="sv-SE" sz="3200" b="1" dirty="0" err="1" smtClean="0"/>
              <a:t>function</a:t>
            </a:r>
            <a:r>
              <a:rPr lang="sv-SE" sz="3200" b="1" dirty="0" smtClean="0"/>
              <a:t> as </a:t>
            </a:r>
            <a:r>
              <a:rPr lang="sv-SE" sz="3200" b="1" dirty="0" err="1" smtClean="0"/>
              <a:t>cognitive</a:t>
            </a:r>
            <a:r>
              <a:rPr lang="sv-SE" sz="3200" b="1" dirty="0" smtClean="0"/>
              <a:t> (narrative) </a:t>
            </a:r>
            <a:r>
              <a:rPr lang="sv-SE" sz="3200" b="1" dirty="0" err="1" smtClean="0"/>
              <a:t>tools</a:t>
            </a:r>
            <a:r>
              <a:rPr lang="sv-SE" sz="3200" b="1" dirty="0" smtClean="0"/>
              <a:t> for </a:t>
            </a:r>
            <a:r>
              <a:rPr lang="sv-SE" sz="3200" b="1" dirty="0" err="1" smtClean="0"/>
              <a:t>organizing</a:t>
            </a:r>
            <a:r>
              <a:rPr lang="sv-SE" sz="3200" b="1" dirty="0" smtClean="0"/>
              <a:t> </a:t>
            </a:r>
            <a:r>
              <a:rPr lang="sv-SE" sz="3200" b="1" dirty="0" err="1" smtClean="0"/>
              <a:t>reality</a:t>
            </a:r>
            <a:r>
              <a:rPr lang="sv-SE" sz="3200" b="1" dirty="0" smtClean="0"/>
              <a:t/>
            </a:r>
            <a:br>
              <a:rPr lang="sv-SE" sz="3200" b="1" dirty="0" smtClean="0"/>
            </a:br>
            <a:r>
              <a:rPr lang="en-US" sz="2200" dirty="0" smtClean="0">
                <a:solidFill>
                  <a:prstClr val="black"/>
                </a:solidFill>
                <a:ea typeface="+mn-ea"/>
                <a:cs typeface="+mn-cs"/>
              </a:rPr>
              <a:t>(</a:t>
            </a:r>
            <a:r>
              <a:rPr lang="en-US" sz="2200" dirty="0">
                <a:solidFill>
                  <a:prstClr val="black"/>
                </a:solidFill>
                <a:ea typeface="+mn-ea"/>
                <a:cs typeface="+mn-cs"/>
              </a:rPr>
              <a:t>cf. Merlin Donald, </a:t>
            </a:r>
            <a:r>
              <a:rPr lang="en-US" sz="2200" i="1" dirty="0">
                <a:solidFill>
                  <a:prstClr val="black"/>
                </a:solidFill>
                <a:ea typeface="+mn-ea"/>
                <a:cs typeface="+mn-cs"/>
              </a:rPr>
              <a:t>Origins of the Modern Mind – Three Stages in the Evolution of Culture and Cognition</a:t>
            </a:r>
            <a:r>
              <a:rPr lang="en-US" sz="2200" dirty="0">
                <a:solidFill>
                  <a:prstClr val="black"/>
                </a:solidFill>
                <a:ea typeface="+mn-ea"/>
                <a:cs typeface="+mn-cs"/>
              </a:rPr>
              <a:t>, 1991</a:t>
            </a:r>
            <a:r>
              <a:rPr lang="en-US" sz="2200" dirty="0" smtClean="0">
                <a:solidFill>
                  <a:prstClr val="black"/>
                </a:solidFill>
                <a:ea typeface="+mn-ea"/>
                <a:cs typeface="+mn-cs"/>
              </a:rPr>
              <a:t>)</a:t>
            </a:r>
            <a:r>
              <a:rPr lang="sv-SE" sz="2500" dirty="0">
                <a:solidFill>
                  <a:prstClr val="black"/>
                </a:solidFill>
                <a:ea typeface="+mn-ea"/>
                <a:cs typeface="+mn-cs"/>
              </a:rPr>
              <a:t/>
            </a:r>
            <a:br>
              <a:rPr lang="sv-SE" sz="2500" dirty="0">
                <a:solidFill>
                  <a:prstClr val="black"/>
                </a:solidFill>
                <a:ea typeface="+mn-ea"/>
                <a:cs typeface="+mn-cs"/>
              </a:rPr>
            </a:br>
            <a:endParaRPr lang="sv-SE" sz="3200" b="1" dirty="0"/>
          </a:p>
        </p:txBody>
      </p:sp>
      <p:sp>
        <p:nvSpPr>
          <p:cNvPr id="3" name="Platshållare för innehåll 2"/>
          <p:cNvSpPr>
            <a:spLocks noGrp="1"/>
          </p:cNvSpPr>
          <p:nvPr>
            <p:ph idx="1"/>
          </p:nvPr>
        </p:nvSpPr>
        <p:spPr>
          <a:xfrm>
            <a:off x="323528" y="1628800"/>
            <a:ext cx="8496944" cy="5328592"/>
          </a:xfrm>
        </p:spPr>
        <p:txBody>
          <a:bodyPr>
            <a:normAutofit/>
          </a:bodyPr>
          <a:lstStyle/>
          <a:p>
            <a:endParaRPr lang="en-US" sz="2500" b="1" i="1" dirty="0" smtClean="0"/>
          </a:p>
          <a:p>
            <a:r>
              <a:rPr lang="en-US" sz="2500" b="1" i="1" dirty="0" smtClean="0"/>
              <a:t>Exograms</a:t>
            </a:r>
            <a:r>
              <a:rPr lang="en-US" sz="2500" dirty="0" smtClean="0"/>
              <a:t>: external </a:t>
            </a:r>
            <a:r>
              <a:rPr lang="en-US" sz="2500" dirty="0"/>
              <a:t>symbolic devices linked to the present context of remembering that allow us to extend and enhance our bio-memory systems and significantly augmenting the working memory </a:t>
            </a:r>
            <a:r>
              <a:rPr lang="en-US" sz="2500" dirty="0" smtClean="0"/>
              <a:t>capacity.</a:t>
            </a:r>
          </a:p>
          <a:p>
            <a:r>
              <a:rPr lang="en-US" sz="2500" dirty="0" smtClean="0"/>
              <a:t>a) quasi-permanent</a:t>
            </a:r>
            <a:r>
              <a:rPr lang="en-US" sz="2500" dirty="0"/>
              <a:t>, </a:t>
            </a:r>
            <a:endParaRPr lang="en-US" sz="2500" dirty="0" smtClean="0"/>
          </a:p>
          <a:p>
            <a:r>
              <a:rPr lang="en-US" sz="2500" dirty="0" smtClean="0"/>
              <a:t>b)</a:t>
            </a:r>
            <a:r>
              <a:rPr lang="en-US" sz="2500" dirty="0"/>
              <a:t> </a:t>
            </a:r>
            <a:r>
              <a:rPr lang="en-US" sz="2500" dirty="0" smtClean="0"/>
              <a:t>exceeding </a:t>
            </a:r>
            <a:r>
              <a:rPr lang="en-US" sz="2500" dirty="0"/>
              <a:t>one’s life span; </a:t>
            </a:r>
            <a:endParaRPr lang="en-US" sz="2500" dirty="0" smtClean="0"/>
          </a:p>
          <a:p>
            <a:r>
              <a:rPr lang="en-US" sz="2500" dirty="0"/>
              <a:t>c</a:t>
            </a:r>
            <a:r>
              <a:rPr lang="en-US" sz="2500" dirty="0" smtClean="0"/>
              <a:t>) virtually </a:t>
            </a:r>
            <a:r>
              <a:rPr lang="en-US" sz="2500" dirty="0"/>
              <a:t>unlimited storage capacity</a:t>
            </a:r>
            <a:r>
              <a:rPr lang="en-US" sz="2500" dirty="0" smtClean="0"/>
              <a:t>;</a:t>
            </a:r>
          </a:p>
          <a:p>
            <a:r>
              <a:rPr lang="en-US" sz="2500" dirty="0" smtClean="0"/>
              <a:t>d) crafted</a:t>
            </a:r>
            <a:r>
              <a:rPr lang="en-US" sz="2500" dirty="0"/>
              <a:t>; </a:t>
            </a:r>
            <a:endParaRPr lang="en-US" sz="2500" dirty="0" smtClean="0"/>
          </a:p>
          <a:p>
            <a:r>
              <a:rPr lang="en-US" sz="2500" dirty="0"/>
              <a:t>e</a:t>
            </a:r>
            <a:r>
              <a:rPr lang="en-US" sz="2500" dirty="0" smtClean="0"/>
              <a:t>) easily </a:t>
            </a:r>
            <a:r>
              <a:rPr lang="en-US" sz="2500" dirty="0"/>
              <a:t>retrievable </a:t>
            </a:r>
            <a:r>
              <a:rPr lang="en-US" sz="2500" dirty="0" smtClean="0"/>
              <a:t>and</a:t>
            </a:r>
          </a:p>
          <a:p>
            <a:r>
              <a:rPr lang="en-US" sz="2500" dirty="0"/>
              <a:t>f</a:t>
            </a:r>
            <a:r>
              <a:rPr lang="en-US" sz="2500" dirty="0" smtClean="0"/>
              <a:t>) </a:t>
            </a:r>
            <a:r>
              <a:rPr lang="en-US" sz="2500" dirty="0"/>
              <a:t>not least, </a:t>
            </a:r>
            <a:r>
              <a:rPr lang="en-US" sz="2500" dirty="0" smtClean="0"/>
              <a:t>manifested </a:t>
            </a:r>
            <a:r>
              <a:rPr lang="en-US" sz="2500" dirty="0"/>
              <a:t>in various media. </a:t>
            </a:r>
            <a:endParaRPr lang="en-US" sz="2500" dirty="0" smtClean="0"/>
          </a:p>
        </p:txBody>
      </p:sp>
    </p:spTree>
    <p:extLst>
      <p:ext uri="{BB962C8B-B14F-4D97-AF65-F5344CB8AC3E}">
        <p14:creationId xmlns:p14="http://schemas.microsoft.com/office/powerpoint/2010/main" val="2395777054"/>
      </p:ext>
    </p:extLst>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2800" b="1" dirty="0" err="1" smtClean="0"/>
              <a:t>Hypothesis</a:t>
            </a:r>
            <a:r>
              <a:rPr lang="sv-SE" sz="2800" b="1" dirty="0" smtClean="0"/>
              <a:t> (2): Pictures </a:t>
            </a:r>
            <a:r>
              <a:rPr lang="sv-SE" sz="2800" b="1" dirty="0" err="1" smtClean="0"/>
              <a:t>may</a:t>
            </a:r>
            <a:r>
              <a:rPr lang="sv-SE" sz="2800" b="1" dirty="0" smtClean="0"/>
              <a:t> </a:t>
            </a:r>
            <a:r>
              <a:rPr lang="sv-SE" sz="2800" b="1" dirty="0" err="1" smtClean="0"/>
              <a:t>function</a:t>
            </a:r>
            <a:r>
              <a:rPr lang="sv-SE" sz="2800" b="1" dirty="0" smtClean="0"/>
              <a:t> as </a:t>
            </a:r>
            <a:r>
              <a:rPr lang="sv-SE" sz="2800" b="1" dirty="0" err="1" smtClean="0"/>
              <a:t>cognitive</a:t>
            </a:r>
            <a:r>
              <a:rPr lang="sv-SE" sz="2800" b="1" dirty="0" smtClean="0"/>
              <a:t> (narrative) </a:t>
            </a:r>
            <a:r>
              <a:rPr lang="sv-SE" sz="2800" b="1" dirty="0" err="1" smtClean="0"/>
              <a:t>tools</a:t>
            </a:r>
            <a:r>
              <a:rPr lang="sv-SE" sz="2800" b="1" dirty="0" smtClean="0"/>
              <a:t> for </a:t>
            </a:r>
            <a:r>
              <a:rPr lang="sv-SE" sz="2800" b="1" dirty="0" err="1" smtClean="0"/>
              <a:t>organizing</a:t>
            </a:r>
            <a:r>
              <a:rPr lang="sv-SE" sz="2800" b="1" dirty="0" smtClean="0"/>
              <a:t> </a:t>
            </a:r>
            <a:r>
              <a:rPr lang="sv-SE" sz="2800" b="1" dirty="0" err="1" smtClean="0"/>
              <a:t>reality</a:t>
            </a:r>
            <a:endParaRPr lang="sv-SE" sz="2800" b="1" dirty="0"/>
          </a:p>
        </p:txBody>
      </p:sp>
      <p:sp>
        <p:nvSpPr>
          <p:cNvPr id="3" name="Platshållare för innehåll 2"/>
          <p:cNvSpPr>
            <a:spLocks noGrp="1"/>
          </p:cNvSpPr>
          <p:nvPr>
            <p:ph idx="1"/>
          </p:nvPr>
        </p:nvSpPr>
        <p:spPr>
          <a:xfrm>
            <a:off x="395536" y="1628800"/>
            <a:ext cx="8424936" cy="4896544"/>
          </a:xfrm>
        </p:spPr>
        <p:txBody>
          <a:bodyPr>
            <a:normAutofit/>
          </a:bodyPr>
          <a:lstStyle/>
          <a:p>
            <a:r>
              <a:rPr lang="en-US" sz="2500" dirty="0" smtClean="0"/>
              <a:t>(Pictorial) stories may function as </a:t>
            </a:r>
            <a:r>
              <a:rPr lang="en-US" sz="2500" dirty="0"/>
              <a:t>cognitive tools or ‘exograms’ for understanding and manipulating the varying environmental conditions which we as humans encounter. </a:t>
            </a:r>
            <a:endParaRPr lang="en-US" sz="2500" dirty="0" smtClean="0"/>
          </a:p>
          <a:p>
            <a:r>
              <a:rPr lang="en-US" sz="2500" dirty="0" smtClean="0"/>
              <a:t>Narratives</a:t>
            </a:r>
            <a:r>
              <a:rPr lang="en-US" sz="2500" dirty="0"/>
              <a:t>, from an individual as well as from a sociocultural perspective, organize the past into intelligible units. In doing that, narratives – at the same time – also reduce the past, because narratives are selections and (re-)constructions of a past </a:t>
            </a:r>
            <a:r>
              <a:rPr lang="en-US" sz="2500" dirty="0" smtClean="0"/>
              <a:t>.</a:t>
            </a:r>
            <a:endParaRPr lang="en-US" sz="2500" dirty="0"/>
          </a:p>
          <a:p>
            <a:r>
              <a:rPr lang="en-US" sz="2500" dirty="0" smtClean="0"/>
              <a:t>As </a:t>
            </a:r>
            <a:r>
              <a:rPr lang="en-US" sz="2500" dirty="0"/>
              <a:t>representational units within a wider network of ‘distributed cognition’, narratives help to structure and coordinate social interaction.</a:t>
            </a:r>
          </a:p>
        </p:txBody>
      </p:sp>
    </p:spTree>
    <p:extLst>
      <p:ext uri="{BB962C8B-B14F-4D97-AF65-F5344CB8AC3E}">
        <p14:creationId xmlns:p14="http://schemas.microsoft.com/office/powerpoint/2010/main" val="1963860705"/>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ubrik 1"/>
          <p:cNvSpPr>
            <a:spLocks noGrp="1"/>
          </p:cNvSpPr>
          <p:nvPr>
            <p:ph type="title"/>
          </p:nvPr>
        </p:nvSpPr>
        <p:spPr>
          <a:xfrm>
            <a:off x="500035" y="274638"/>
            <a:ext cx="8186766" cy="725470"/>
          </a:xfrm>
        </p:spPr>
        <p:txBody>
          <a:bodyPr/>
          <a:lstStyle/>
          <a:p>
            <a:r>
              <a:rPr lang="sv-SE" sz="3200" b="1" u="sng" dirty="0" err="1" smtClean="0"/>
              <a:t>Characteristics</a:t>
            </a:r>
            <a:r>
              <a:rPr lang="sv-SE" sz="3200" b="1" u="sng" dirty="0" smtClean="0"/>
              <a:t> </a:t>
            </a:r>
            <a:r>
              <a:rPr lang="sv-SE" sz="3200" b="1" u="sng" dirty="0" err="1" smtClean="0"/>
              <a:t>of</a:t>
            </a:r>
            <a:r>
              <a:rPr lang="sv-SE" sz="3200" b="1" u="sng" dirty="0" smtClean="0"/>
              <a:t> Narratives:</a:t>
            </a:r>
            <a:endParaRPr lang="sv-SE" sz="3200" u="sng" dirty="0" smtClean="0"/>
          </a:p>
        </p:txBody>
      </p:sp>
      <p:sp>
        <p:nvSpPr>
          <p:cNvPr id="18435" name="Platshållare för innehåll 2"/>
          <p:cNvSpPr>
            <a:spLocks noGrp="1"/>
          </p:cNvSpPr>
          <p:nvPr>
            <p:ph idx="1"/>
          </p:nvPr>
        </p:nvSpPr>
        <p:spPr>
          <a:xfrm>
            <a:off x="357158" y="1071546"/>
            <a:ext cx="8501122" cy="5572164"/>
          </a:xfrm>
        </p:spPr>
        <p:txBody>
          <a:bodyPr>
            <a:normAutofit fontScale="92500" lnSpcReduction="10000"/>
          </a:bodyPr>
          <a:lstStyle/>
          <a:p>
            <a:r>
              <a:rPr lang="en-US" sz="2600" dirty="0"/>
              <a:t>Narrative structures are distinguishable from static, atemporal, and non-sequential modes of discourse</a:t>
            </a:r>
            <a:r>
              <a:rPr lang="en-US" sz="2600" dirty="0" smtClean="0"/>
              <a:t>: </a:t>
            </a:r>
            <a:r>
              <a:rPr lang="sv-SE" sz="2600" u="sng" dirty="0" smtClean="0"/>
              <a:t>Argumentation, exposition, </a:t>
            </a:r>
            <a:r>
              <a:rPr lang="sv-SE" sz="2600" u="sng" dirty="0" err="1" smtClean="0"/>
              <a:t>description</a:t>
            </a:r>
            <a:r>
              <a:rPr lang="sv-SE" sz="2600" u="sng" dirty="0" smtClean="0"/>
              <a:t>, and </a:t>
            </a:r>
            <a:r>
              <a:rPr lang="sv-SE" sz="2600" u="sng" dirty="0" err="1" smtClean="0"/>
              <a:t>explanation</a:t>
            </a:r>
            <a:r>
              <a:rPr lang="sv-SE" sz="2600" u="sng" dirty="0" smtClean="0"/>
              <a:t>.</a:t>
            </a:r>
          </a:p>
          <a:p>
            <a:pPr marL="0" indent="0">
              <a:buNone/>
            </a:pPr>
            <a:endParaRPr lang="sv-SE" sz="2600" dirty="0" smtClean="0"/>
          </a:p>
          <a:p>
            <a:r>
              <a:rPr lang="sv-SE" sz="2600" dirty="0" err="1" smtClean="0"/>
              <a:t>But</a:t>
            </a:r>
            <a:r>
              <a:rPr lang="sv-SE" sz="2600" dirty="0" smtClean="0"/>
              <a:t> </a:t>
            </a:r>
            <a:r>
              <a:rPr lang="sv-SE" sz="2600" dirty="0" err="1" smtClean="0"/>
              <a:t>they</a:t>
            </a:r>
            <a:r>
              <a:rPr lang="sv-SE" sz="2600" dirty="0" smtClean="0"/>
              <a:t> </a:t>
            </a:r>
            <a:r>
              <a:rPr lang="sv-SE" sz="2600" dirty="0" err="1" smtClean="0"/>
              <a:t>can</a:t>
            </a:r>
            <a:r>
              <a:rPr lang="sv-SE" sz="2600" dirty="0" smtClean="0"/>
              <a:t> </a:t>
            </a:r>
            <a:r>
              <a:rPr lang="sv-SE" sz="2600" dirty="0" err="1" smtClean="0"/>
              <a:t>overlap</a:t>
            </a:r>
            <a:r>
              <a:rPr lang="sv-SE" sz="2600" dirty="0" smtClean="0"/>
              <a:t>: </a:t>
            </a:r>
            <a:r>
              <a:rPr lang="sv-SE" sz="2600" dirty="0" err="1" smtClean="0"/>
              <a:t>Perhaps</a:t>
            </a:r>
            <a:r>
              <a:rPr lang="sv-SE" sz="2600" dirty="0" smtClean="0"/>
              <a:t> the </a:t>
            </a:r>
            <a:r>
              <a:rPr lang="sv-SE" sz="2600" dirty="0" err="1" smtClean="0"/>
              <a:t>differences</a:t>
            </a:r>
            <a:r>
              <a:rPr lang="sv-SE" sz="2600" dirty="0" smtClean="0"/>
              <a:t> </a:t>
            </a:r>
            <a:r>
              <a:rPr lang="sv-SE" sz="2600" dirty="0" err="1" smtClean="0"/>
              <a:t>between</a:t>
            </a:r>
            <a:r>
              <a:rPr lang="sv-SE" sz="2600" dirty="0" smtClean="0"/>
              <a:t> </a:t>
            </a:r>
            <a:r>
              <a:rPr lang="sv-SE" sz="2600" dirty="0" err="1" smtClean="0"/>
              <a:t>these</a:t>
            </a:r>
            <a:r>
              <a:rPr lang="sv-SE" sz="2600" dirty="0" smtClean="0"/>
              <a:t> modes </a:t>
            </a:r>
            <a:r>
              <a:rPr lang="sv-SE" sz="2600" dirty="0" err="1" smtClean="0"/>
              <a:t>should</a:t>
            </a:r>
            <a:r>
              <a:rPr lang="sv-SE" sz="2600" dirty="0" smtClean="0"/>
              <a:t> </a:t>
            </a:r>
            <a:r>
              <a:rPr lang="sv-SE" sz="2600" dirty="0" err="1" smtClean="0"/>
              <a:t>rather</a:t>
            </a:r>
            <a:r>
              <a:rPr lang="sv-SE" sz="2600" dirty="0" smtClean="0"/>
              <a:t> be </a:t>
            </a:r>
            <a:r>
              <a:rPr lang="sv-SE" sz="2600" dirty="0" err="1" smtClean="0"/>
              <a:t>seen</a:t>
            </a:r>
            <a:r>
              <a:rPr lang="sv-SE" sz="2600" dirty="0" smtClean="0"/>
              <a:t> as a </a:t>
            </a:r>
            <a:r>
              <a:rPr lang="sv-SE" sz="2600" u="sng" dirty="0" err="1" smtClean="0"/>
              <a:t>matter</a:t>
            </a:r>
            <a:r>
              <a:rPr lang="sv-SE" sz="2600" u="sng" dirty="0" smtClean="0"/>
              <a:t> of </a:t>
            </a:r>
            <a:r>
              <a:rPr lang="sv-SE" sz="2600" u="sng" dirty="0" err="1" smtClean="0"/>
              <a:t>degree</a:t>
            </a:r>
            <a:r>
              <a:rPr lang="sv-SE" sz="2600" u="sng" dirty="0" smtClean="0"/>
              <a:t> </a:t>
            </a:r>
            <a:r>
              <a:rPr lang="sv-SE" sz="2600" dirty="0" err="1" smtClean="0"/>
              <a:t>than</a:t>
            </a:r>
            <a:r>
              <a:rPr lang="sv-SE" sz="2600" dirty="0" smtClean="0"/>
              <a:t> as a </a:t>
            </a:r>
            <a:r>
              <a:rPr lang="sv-SE" sz="2600" u="sng" dirty="0" err="1" smtClean="0"/>
              <a:t>matter</a:t>
            </a:r>
            <a:r>
              <a:rPr lang="sv-SE" sz="2600" u="sng" dirty="0" smtClean="0"/>
              <a:t> of kind.</a:t>
            </a:r>
          </a:p>
          <a:p>
            <a:endParaRPr lang="sv-SE" sz="2600" u="sng" dirty="0"/>
          </a:p>
          <a:p>
            <a:r>
              <a:rPr lang="en-US" sz="2600" dirty="0" smtClean="0"/>
              <a:t>A </a:t>
            </a:r>
            <a:r>
              <a:rPr lang="en-US" sz="2600" u="sng" dirty="0"/>
              <a:t>set of defining </a:t>
            </a:r>
            <a:r>
              <a:rPr lang="en-US" sz="2600" u="sng" dirty="0" smtClean="0"/>
              <a:t>criteria</a:t>
            </a:r>
            <a:r>
              <a:rPr lang="en-US" sz="2600" dirty="0" smtClean="0"/>
              <a:t>: e.g. temporal </a:t>
            </a:r>
            <a:r>
              <a:rPr lang="en-US" sz="2600" dirty="0"/>
              <a:t>sequentiality, emplotment, eventfulness, causality or causal agency, and particularity (rather than generality</a:t>
            </a:r>
            <a:r>
              <a:rPr lang="en-US" sz="2600" dirty="0" smtClean="0"/>
              <a:t>).</a:t>
            </a:r>
          </a:p>
          <a:p>
            <a:endParaRPr lang="en-US" sz="2600" dirty="0"/>
          </a:p>
          <a:p>
            <a:r>
              <a:rPr lang="en-US" sz="2600" dirty="0" smtClean="0"/>
              <a:t>A </a:t>
            </a:r>
            <a:r>
              <a:rPr lang="en-US" sz="2600" u="sng" dirty="0"/>
              <a:t>prototype-based category</a:t>
            </a:r>
            <a:r>
              <a:rPr lang="en-US" sz="2600" dirty="0"/>
              <a:t>, i.e. centering around clear-cut "stories" experienced as reference points, though as a whole constituting a category with fuzzy boundaries. </a:t>
            </a:r>
            <a:endParaRPr lang="en-US" sz="2600" dirty="0" smtClean="0"/>
          </a:p>
          <a:p>
            <a:endParaRPr lang="en-US" sz="2600" dirty="0"/>
          </a:p>
          <a:p>
            <a:endParaRPr lang="sv-SE" sz="2600" dirty="0" smtClean="0"/>
          </a:p>
          <a:p>
            <a:endParaRPr lang="sv-SE" sz="2600" u="sng" dirty="0" smtClean="0"/>
          </a:p>
        </p:txBody>
      </p:sp>
    </p:spTree>
    <p:extLst>
      <p:ext uri="{BB962C8B-B14F-4D97-AF65-F5344CB8AC3E}">
        <p14:creationId xmlns:p14="http://schemas.microsoft.com/office/powerpoint/2010/main" val="789111761"/>
      </p:ext>
    </p:extLst>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2800" b="1" dirty="0" err="1" smtClean="0"/>
              <a:t>Hypothesis</a:t>
            </a:r>
            <a:r>
              <a:rPr lang="sv-SE" sz="2800" b="1" dirty="0" smtClean="0"/>
              <a:t> (2): Pictures </a:t>
            </a:r>
            <a:r>
              <a:rPr lang="sv-SE" sz="2800" b="1" dirty="0" err="1" smtClean="0"/>
              <a:t>may</a:t>
            </a:r>
            <a:r>
              <a:rPr lang="sv-SE" sz="2800" b="1" dirty="0" smtClean="0"/>
              <a:t> </a:t>
            </a:r>
            <a:r>
              <a:rPr lang="sv-SE" sz="2800" b="1" dirty="0" err="1" smtClean="0"/>
              <a:t>function</a:t>
            </a:r>
            <a:r>
              <a:rPr lang="sv-SE" sz="2800" b="1" dirty="0" smtClean="0"/>
              <a:t> as </a:t>
            </a:r>
            <a:r>
              <a:rPr lang="sv-SE" sz="2800" b="1" dirty="0" err="1" smtClean="0"/>
              <a:t>cognitive</a:t>
            </a:r>
            <a:r>
              <a:rPr lang="sv-SE" sz="2800" b="1" dirty="0" smtClean="0"/>
              <a:t> (narrative) </a:t>
            </a:r>
            <a:r>
              <a:rPr lang="sv-SE" sz="2800" b="1" dirty="0" err="1" smtClean="0"/>
              <a:t>tools</a:t>
            </a:r>
            <a:r>
              <a:rPr lang="sv-SE" sz="2800" b="1" dirty="0" smtClean="0"/>
              <a:t> for </a:t>
            </a:r>
            <a:r>
              <a:rPr lang="sv-SE" sz="2800" b="1" dirty="0" err="1" smtClean="0"/>
              <a:t>organizing</a:t>
            </a:r>
            <a:r>
              <a:rPr lang="sv-SE" sz="2800" b="1" dirty="0" smtClean="0"/>
              <a:t> </a:t>
            </a:r>
            <a:r>
              <a:rPr lang="sv-SE" sz="2800" b="1" dirty="0" err="1" smtClean="0"/>
              <a:t>reality</a:t>
            </a:r>
            <a:endParaRPr lang="sv-SE" sz="2800" b="1" dirty="0"/>
          </a:p>
        </p:txBody>
      </p:sp>
      <p:sp>
        <p:nvSpPr>
          <p:cNvPr id="3" name="Platshållare för innehåll 2"/>
          <p:cNvSpPr>
            <a:spLocks noGrp="1"/>
          </p:cNvSpPr>
          <p:nvPr>
            <p:ph idx="1"/>
          </p:nvPr>
        </p:nvSpPr>
        <p:spPr>
          <a:xfrm>
            <a:off x="395536" y="1628800"/>
            <a:ext cx="8424936" cy="4896544"/>
          </a:xfrm>
        </p:spPr>
        <p:txBody>
          <a:bodyPr>
            <a:normAutofit/>
          </a:bodyPr>
          <a:lstStyle/>
          <a:p>
            <a:r>
              <a:rPr lang="en-US" sz="2500" u="sng" dirty="0" smtClean="0"/>
              <a:t>And certainly:</a:t>
            </a:r>
          </a:p>
          <a:p>
            <a:endParaRPr lang="en-US" sz="2500" u="sng" dirty="0" smtClean="0"/>
          </a:p>
          <a:p>
            <a:pPr marL="0" indent="0">
              <a:buNone/>
            </a:pPr>
            <a:r>
              <a:rPr lang="en-US" sz="2500" dirty="0" smtClean="0"/>
              <a:t>Narratives/narrative gists </a:t>
            </a:r>
            <a:r>
              <a:rPr lang="en-US" sz="2500" dirty="0"/>
              <a:t>may also function as a means of manipulating and deceiving others, in order for the teller(s) to serve his (their) own end(s). </a:t>
            </a:r>
            <a:endParaRPr lang="en-US" sz="2500" dirty="0" smtClean="0"/>
          </a:p>
          <a:p>
            <a:pPr marL="0" indent="0">
              <a:buNone/>
            </a:pPr>
            <a:endParaRPr lang="en-US" sz="2500" dirty="0"/>
          </a:p>
          <a:p>
            <a:pPr marL="0" indent="0">
              <a:buNone/>
            </a:pPr>
            <a:r>
              <a:rPr lang="en-US" sz="2500" dirty="0" smtClean="0"/>
              <a:t>As </a:t>
            </a:r>
            <a:r>
              <a:rPr lang="en-US" sz="2500" dirty="0"/>
              <a:t>Donald claims, in “conquering a rival society, the first act of the conquerors is to impose the myth on the conquered. And the strongest instinct of the conquered is to resist this pressure; the loss of one’s myth involves a profoundly disorientating loss of identity” (Donald 1991, p. </a:t>
            </a:r>
            <a:r>
              <a:rPr lang="en-US" sz="2500" dirty="0" smtClean="0"/>
              <a:t>258).</a:t>
            </a:r>
            <a:endParaRPr lang="en-US" sz="2500" dirty="0"/>
          </a:p>
        </p:txBody>
      </p:sp>
    </p:spTree>
    <p:extLst>
      <p:ext uri="{BB962C8B-B14F-4D97-AF65-F5344CB8AC3E}">
        <p14:creationId xmlns:p14="http://schemas.microsoft.com/office/powerpoint/2010/main" val="2334375082"/>
      </p:ext>
    </p:extLst>
  </p:cSld>
  <p:clrMapOvr>
    <a:masterClrMapping/>
  </p:clrMapOvr>
  <p:transition>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t>(i) </a:t>
            </a:r>
            <a:r>
              <a:rPr lang="sv-SE" sz="3200" b="1" dirty="0" err="1" smtClean="0"/>
              <a:t>Concluding</a:t>
            </a:r>
            <a:r>
              <a:rPr lang="sv-SE" sz="3200" b="1" dirty="0" smtClean="0"/>
              <a:t> </a:t>
            </a:r>
            <a:r>
              <a:rPr lang="sv-SE" sz="3200" b="1" dirty="0" err="1" smtClean="0"/>
              <a:t>Remarks</a:t>
            </a:r>
            <a:r>
              <a:rPr lang="sv-SE" sz="3200" b="1" dirty="0" smtClean="0"/>
              <a:t>:</a:t>
            </a:r>
            <a:endParaRPr lang="sv-SE" sz="3200" b="1" dirty="0"/>
          </a:p>
        </p:txBody>
      </p:sp>
      <p:sp>
        <p:nvSpPr>
          <p:cNvPr id="3" name="Platshållare för innehåll 2"/>
          <p:cNvSpPr>
            <a:spLocks noGrp="1"/>
          </p:cNvSpPr>
          <p:nvPr>
            <p:ph idx="1"/>
          </p:nvPr>
        </p:nvSpPr>
        <p:spPr>
          <a:xfrm>
            <a:off x="539552" y="1556792"/>
            <a:ext cx="8147248" cy="4896544"/>
          </a:xfrm>
        </p:spPr>
        <p:txBody>
          <a:bodyPr>
            <a:normAutofit fontScale="92500" lnSpcReduction="20000"/>
          </a:bodyPr>
          <a:lstStyle/>
          <a:p>
            <a:r>
              <a:rPr lang="en-US" sz="2600" dirty="0"/>
              <a:t>National Socialist iconography </a:t>
            </a:r>
            <a:r>
              <a:rPr lang="en-US" sz="2600" dirty="0" smtClean="0"/>
              <a:t>intended </a:t>
            </a:r>
            <a:r>
              <a:rPr lang="en-US" sz="2600" dirty="0"/>
              <a:t>to render and reveal an </a:t>
            </a:r>
            <a:r>
              <a:rPr lang="en-US" sz="2600" u="sng" dirty="0"/>
              <a:t>eternal conflict between an Aryan homeworld against a (Jewish) alienworld</a:t>
            </a:r>
            <a:r>
              <a:rPr lang="en-US" sz="2600" dirty="0"/>
              <a:t>. </a:t>
            </a:r>
            <a:endParaRPr lang="en-US" sz="2600" dirty="0" smtClean="0"/>
          </a:p>
          <a:p>
            <a:endParaRPr lang="en-US" sz="2600" dirty="0"/>
          </a:p>
          <a:p>
            <a:r>
              <a:rPr lang="en-US" sz="2600" dirty="0"/>
              <a:t>Some of the pictures produced had </a:t>
            </a:r>
            <a:r>
              <a:rPr lang="en-US" sz="2600" dirty="0" smtClean="0"/>
              <a:t>a </a:t>
            </a:r>
            <a:r>
              <a:rPr lang="en-US" sz="2600" u="sng" dirty="0"/>
              <a:t>quite explicit narrative </a:t>
            </a:r>
            <a:r>
              <a:rPr lang="en-US" sz="2600" u="sng" dirty="0" smtClean="0"/>
              <a:t>appearance</a:t>
            </a:r>
            <a:r>
              <a:rPr lang="en-US" sz="2600" dirty="0" smtClean="0"/>
              <a:t>, for </a:t>
            </a:r>
            <a:r>
              <a:rPr lang="en-US" sz="2600" dirty="0"/>
              <a:t>example illustrations used in children’s books or journal articles, where textual complements steered more fixed readings</a:t>
            </a:r>
            <a:r>
              <a:rPr lang="en-US" sz="2600" dirty="0" smtClean="0"/>
              <a:t>.</a:t>
            </a:r>
          </a:p>
          <a:p>
            <a:pPr marL="0" indent="0">
              <a:buNone/>
            </a:pPr>
            <a:r>
              <a:rPr lang="en-US" sz="2600" dirty="0" smtClean="0"/>
              <a:t> </a:t>
            </a:r>
          </a:p>
          <a:p>
            <a:r>
              <a:rPr lang="en-US" sz="2600" dirty="0" smtClean="0"/>
              <a:t>Also </a:t>
            </a:r>
            <a:r>
              <a:rPr lang="en-US" sz="2600" dirty="0"/>
              <a:t>still pictures in propagandistic posters, rendering Ego and Alius personifications with their alleged physical as well as implied racial, political, and moral characteristics, were certainly understood as narrative </a:t>
            </a:r>
            <a:r>
              <a:rPr lang="en-US" sz="2600" u="sng" dirty="0"/>
              <a:t>abbreviations of a larger narrative structure</a:t>
            </a:r>
            <a:r>
              <a:rPr lang="en-US" sz="2600" dirty="0"/>
              <a:t>. </a:t>
            </a:r>
          </a:p>
          <a:p>
            <a:endParaRPr lang="sv-SE" dirty="0"/>
          </a:p>
        </p:txBody>
      </p:sp>
    </p:spTree>
    <p:extLst>
      <p:ext uri="{BB962C8B-B14F-4D97-AF65-F5344CB8AC3E}">
        <p14:creationId xmlns:p14="http://schemas.microsoft.com/office/powerpoint/2010/main" val="3900969870"/>
      </p:ext>
    </p:extLst>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t>(ii) </a:t>
            </a:r>
            <a:r>
              <a:rPr lang="sv-SE" sz="3200" b="1" dirty="0" err="1" smtClean="0"/>
              <a:t>Concluding</a:t>
            </a:r>
            <a:r>
              <a:rPr lang="sv-SE" sz="3200" b="1" dirty="0" smtClean="0"/>
              <a:t> </a:t>
            </a:r>
            <a:r>
              <a:rPr lang="sv-SE" sz="3200" b="1" dirty="0" err="1" smtClean="0"/>
              <a:t>Remarks</a:t>
            </a:r>
            <a:r>
              <a:rPr lang="sv-SE" sz="3200" b="1" dirty="0" smtClean="0"/>
              <a:t>:</a:t>
            </a:r>
            <a:endParaRPr lang="sv-SE" sz="3200" b="1" dirty="0"/>
          </a:p>
        </p:txBody>
      </p:sp>
      <p:sp>
        <p:nvSpPr>
          <p:cNvPr id="3" name="Platshållare för innehåll 2"/>
          <p:cNvSpPr>
            <a:spLocks noGrp="1"/>
          </p:cNvSpPr>
          <p:nvPr>
            <p:ph idx="1"/>
          </p:nvPr>
        </p:nvSpPr>
        <p:spPr>
          <a:xfrm>
            <a:off x="467544" y="1484784"/>
            <a:ext cx="8219256" cy="4968552"/>
          </a:xfrm>
        </p:spPr>
        <p:txBody>
          <a:bodyPr>
            <a:normAutofit/>
          </a:bodyPr>
          <a:lstStyle/>
          <a:p>
            <a:r>
              <a:rPr lang="en-US" sz="2400" dirty="0"/>
              <a:t>This </a:t>
            </a:r>
            <a:r>
              <a:rPr lang="en-US" sz="2400" u="sng" dirty="0"/>
              <a:t>master story</a:t>
            </a:r>
            <a:r>
              <a:rPr lang="en-US" sz="2400" dirty="0"/>
              <a:t>, which permeated the Third Reich in most media and institutions, in speeches, public spectacles, and exhibitions, basically consisted of </a:t>
            </a:r>
            <a:r>
              <a:rPr lang="en-US" sz="2400" u="sng" dirty="0"/>
              <a:t>the historical struggle between the Aryan protagonists and heroes and the Jew antagonists and villains, between good and evil, and a promise of a utopian future</a:t>
            </a:r>
            <a:r>
              <a:rPr lang="en-US" sz="2400" dirty="0"/>
              <a:t>. </a:t>
            </a:r>
            <a:endParaRPr lang="en-US" sz="2400" dirty="0" smtClean="0"/>
          </a:p>
          <a:p>
            <a:endParaRPr lang="en-US" sz="2400" dirty="0"/>
          </a:p>
          <a:p>
            <a:r>
              <a:rPr lang="en-US" sz="2400" dirty="0" smtClean="0"/>
              <a:t>And </a:t>
            </a:r>
            <a:r>
              <a:rPr lang="en-US" sz="2400" dirty="0"/>
              <a:t>within this overarching story, </a:t>
            </a:r>
            <a:r>
              <a:rPr lang="en-US" sz="2400" u="sng" dirty="0"/>
              <a:t>National Socialist images functioned as narrative gists and cognitive tools</a:t>
            </a:r>
            <a:r>
              <a:rPr lang="en-US" sz="2400" dirty="0"/>
              <a:t>, used as instruments for generating and enhancing collective identities as envisaged by National Socialism.</a:t>
            </a:r>
            <a:endParaRPr lang="sv-SE" sz="2400" dirty="0"/>
          </a:p>
        </p:txBody>
      </p:sp>
    </p:spTree>
    <p:extLst>
      <p:ext uri="{BB962C8B-B14F-4D97-AF65-F5344CB8AC3E}">
        <p14:creationId xmlns:p14="http://schemas.microsoft.com/office/powerpoint/2010/main" val="794545584"/>
      </p:ext>
    </p:extLst>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11560" y="332656"/>
            <a:ext cx="7704856" cy="1728192"/>
          </a:xfrm>
        </p:spPr>
        <p:txBody>
          <a:bodyPr>
            <a:normAutofit fontScale="90000"/>
          </a:bodyPr>
          <a:lstStyle/>
          <a:p>
            <a:r>
              <a:rPr lang="sv-SE" sz="4000" b="1" dirty="0"/>
              <a:t/>
            </a:r>
            <a:br>
              <a:rPr lang="sv-SE" sz="4000" b="1" dirty="0"/>
            </a:br>
            <a:r>
              <a:rPr lang="sv-SE" sz="4000" b="1" dirty="0" smtClean="0"/>
              <a:t/>
            </a:r>
            <a:br>
              <a:rPr lang="sv-SE" sz="4000" b="1" dirty="0" smtClean="0"/>
            </a:br>
            <a:r>
              <a:rPr lang="sv-SE" b="1" dirty="0" err="1" smtClean="0"/>
              <a:t>Thank</a:t>
            </a:r>
            <a:r>
              <a:rPr lang="sv-SE" b="1" dirty="0" smtClean="0"/>
              <a:t> </a:t>
            </a:r>
            <a:r>
              <a:rPr lang="sv-SE" b="1" dirty="0" err="1" smtClean="0"/>
              <a:t>you</a:t>
            </a:r>
            <a:r>
              <a:rPr lang="sv-SE" b="1" dirty="0" smtClean="0"/>
              <a:t>.</a:t>
            </a:r>
            <a:r>
              <a:rPr lang="sv-SE" sz="3200" dirty="0" smtClean="0"/>
              <a:t/>
            </a:r>
            <a:br>
              <a:rPr lang="sv-SE" sz="3200" dirty="0" smtClean="0"/>
            </a:br>
            <a:r>
              <a:rPr lang="sv-SE" sz="2400" dirty="0" smtClean="0"/>
              <a:t/>
            </a:r>
            <a:br>
              <a:rPr lang="sv-SE" sz="2400" dirty="0" smtClean="0"/>
            </a:br>
            <a:r>
              <a:rPr lang="sv-SE" sz="2400" dirty="0" smtClean="0"/>
              <a:t/>
            </a:r>
            <a:br>
              <a:rPr lang="sv-SE" sz="2400" dirty="0" smtClean="0"/>
            </a:br>
            <a:endParaRPr lang="sv-SE" sz="2400" dirty="0"/>
          </a:p>
        </p:txBody>
      </p:sp>
      <p:sp>
        <p:nvSpPr>
          <p:cNvPr id="3" name="Underrubrik 2"/>
          <p:cNvSpPr>
            <a:spLocks noGrp="1"/>
          </p:cNvSpPr>
          <p:nvPr>
            <p:ph type="subTitle" idx="1"/>
          </p:nvPr>
        </p:nvSpPr>
        <p:spPr>
          <a:xfrm>
            <a:off x="395536" y="1988840"/>
            <a:ext cx="8420472" cy="4464496"/>
          </a:xfrm>
        </p:spPr>
        <p:txBody>
          <a:bodyPr>
            <a:normAutofit/>
          </a:bodyPr>
          <a:lstStyle/>
          <a:p>
            <a:r>
              <a:rPr lang="sv-SE" sz="2000" b="1" i="1" dirty="0">
                <a:solidFill>
                  <a:schemeClr val="tx1"/>
                </a:solidFill>
                <a:hlinkClick r:id="rId2"/>
              </a:rPr>
              <a:t>http://project.sol.lu.se/en/ccs</a:t>
            </a:r>
            <a:r>
              <a:rPr lang="sv-SE" sz="2000" b="1" i="1" dirty="0" smtClean="0">
                <a:solidFill>
                  <a:schemeClr val="tx1"/>
                </a:solidFill>
                <a:hlinkClick r:id="rId2"/>
              </a:rPr>
              <a:t>/</a:t>
            </a:r>
            <a:endParaRPr lang="sv-SE" sz="2000" b="1" i="1" dirty="0" smtClean="0">
              <a:solidFill>
                <a:schemeClr val="tx1"/>
              </a:solidFill>
            </a:endParaRPr>
          </a:p>
          <a:p>
            <a:endParaRPr lang="sv-SE" sz="2000" b="1" i="1" dirty="0" smtClean="0">
              <a:solidFill>
                <a:schemeClr val="tx1"/>
              </a:solidFill>
            </a:endParaRPr>
          </a:p>
          <a:p>
            <a:r>
              <a:rPr lang="sv-SE" sz="2000" b="1" i="1" dirty="0">
                <a:solidFill>
                  <a:schemeClr val="tx1"/>
                </a:solidFill>
                <a:hlinkClick r:id="rId3"/>
              </a:rPr>
              <a:t>http://www.sol.lu.se/en/sol/staff/MichaelRanta</a:t>
            </a:r>
            <a:r>
              <a:rPr lang="sv-SE" sz="2000" b="1" i="1" dirty="0" smtClean="0">
                <a:solidFill>
                  <a:schemeClr val="tx1"/>
                </a:solidFill>
                <a:hlinkClick r:id="rId3"/>
              </a:rPr>
              <a:t>/</a:t>
            </a:r>
            <a:endParaRPr lang="sv-SE" sz="2000" b="1" i="1" dirty="0" smtClean="0">
              <a:solidFill>
                <a:schemeClr val="tx1"/>
              </a:solidFill>
            </a:endParaRPr>
          </a:p>
          <a:p>
            <a:endParaRPr lang="sv-SE" sz="2000" b="1" i="1" dirty="0">
              <a:solidFill>
                <a:schemeClr val="tx1"/>
              </a:solidFill>
            </a:endParaRPr>
          </a:p>
          <a:p>
            <a:r>
              <a:rPr lang="sv-SE" sz="2000" b="1" i="1" dirty="0">
                <a:solidFill>
                  <a:schemeClr val="tx1"/>
                </a:solidFill>
              </a:rPr>
              <a:t>http://projekt.ht.lu.se/en/the-making-of-them-and-us-matus/</a:t>
            </a:r>
            <a:endParaRPr lang="sv-SE" sz="2000" b="1" i="1" dirty="0" smtClean="0">
              <a:solidFill>
                <a:schemeClr val="tx1"/>
              </a:solidFill>
            </a:endParaRPr>
          </a:p>
          <a:p>
            <a:endParaRPr lang="sv-SE" sz="2000" b="1" i="1" dirty="0">
              <a:solidFill>
                <a:schemeClr val="tx1"/>
              </a:solidFill>
            </a:endParaRPr>
          </a:p>
          <a:p>
            <a:r>
              <a:rPr lang="sv-SE" sz="2000" dirty="0" smtClean="0">
                <a:solidFill>
                  <a:schemeClr val="tx1"/>
                </a:solidFill>
                <a:hlinkClick r:id="rId4"/>
              </a:rPr>
              <a:t>Michael.Ranta@semiotik.lu.se</a:t>
            </a:r>
            <a:endParaRPr lang="sv-SE" sz="2000" dirty="0" smtClean="0">
              <a:solidFill>
                <a:schemeClr val="tx1"/>
              </a:solidFill>
            </a:endParaRPr>
          </a:p>
          <a:p>
            <a:endParaRPr lang="sv-SE" sz="1800" b="1" i="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4744" y="4643446"/>
            <a:ext cx="1446360" cy="1777678"/>
          </a:xfrm>
          <a:prstGeom prst="rect">
            <a:avLst/>
          </a:prstGeom>
          <a:no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59376780"/>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err="1" smtClean="0"/>
              <a:t>Further</a:t>
            </a:r>
            <a:r>
              <a:rPr lang="sv-SE" sz="3200" b="1" dirty="0" smtClean="0"/>
              <a:t> </a:t>
            </a:r>
            <a:r>
              <a:rPr lang="sv-SE" sz="3200" b="1" dirty="0" err="1" smtClean="0"/>
              <a:t>Prospects</a:t>
            </a:r>
            <a:r>
              <a:rPr lang="sv-SE" sz="3200" b="1" dirty="0" smtClean="0"/>
              <a:t>?</a:t>
            </a:r>
            <a:endParaRPr lang="sv-SE" sz="3200" b="1" dirty="0"/>
          </a:p>
        </p:txBody>
      </p:sp>
      <p:sp>
        <p:nvSpPr>
          <p:cNvPr id="3" name="Platshållare för innehåll 2"/>
          <p:cNvSpPr>
            <a:spLocks noGrp="1"/>
          </p:cNvSpPr>
          <p:nvPr>
            <p:ph idx="1"/>
          </p:nvPr>
        </p:nvSpPr>
        <p:spPr/>
        <p:txBody>
          <a:bodyPr>
            <a:normAutofit fontScale="85000" lnSpcReduction="20000"/>
          </a:bodyPr>
          <a:lstStyle/>
          <a:p>
            <a:r>
              <a:rPr lang="sv-SE" dirty="0" smtClean="0"/>
              <a:t>The </a:t>
            </a:r>
            <a:r>
              <a:rPr lang="sv-SE" dirty="0" err="1" smtClean="0"/>
              <a:t>nature</a:t>
            </a:r>
            <a:r>
              <a:rPr lang="sv-SE" dirty="0" smtClean="0"/>
              <a:t> and </a:t>
            </a:r>
            <a:r>
              <a:rPr lang="sv-SE" dirty="0" err="1" smtClean="0"/>
              <a:t>impact</a:t>
            </a:r>
            <a:r>
              <a:rPr lang="sv-SE" dirty="0" smtClean="0"/>
              <a:t> </a:t>
            </a:r>
            <a:r>
              <a:rPr lang="sv-SE" dirty="0" err="1" smtClean="0"/>
              <a:t>of</a:t>
            </a:r>
            <a:r>
              <a:rPr lang="sv-SE" dirty="0" smtClean="0"/>
              <a:t> meta-narratives &amp; </a:t>
            </a:r>
            <a:r>
              <a:rPr lang="sv-SE" dirty="0" err="1" smtClean="0"/>
              <a:t>world</a:t>
            </a:r>
            <a:r>
              <a:rPr lang="sv-SE" dirty="0" smtClean="0"/>
              <a:t> </a:t>
            </a:r>
            <a:r>
              <a:rPr lang="sv-SE" dirty="0" err="1" smtClean="0"/>
              <a:t>views</a:t>
            </a:r>
            <a:r>
              <a:rPr lang="sv-SE" dirty="0" smtClean="0"/>
              <a:t>.</a:t>
            </a:r>
          </a:p>
          <a:p>
            <a:pPr marL="0" indent="0">
              <a:buNone/>
            </a:pPr>
            <a:endParaRPr lang="sv-SE" dirty="0" smtClean="0"/>
          </a:p>
          <a:p>
            <a:r>
              <a:rPr lang="sv-SE" dirty="0" smtClean="0"/>
              <a:t>The </a:t>
            </a:r>
            <a:r>
              <a:rPr lang="sv-SE" dirty="0" err="1" smtClean="0"/>
              <a:t>nature</a:t>
            </a:r>
            <a:r>
              <a:rPr lang="sv-SE" dirty="0" smtClean="0"/>
              <a:t>, formation and </a:t>
            </a:r>
            <a:r>
              <a:rPr lang="sv-SE" dirty="0" err="1" smtClean="0"/>
              <a:t>impact</a:t>
            </a:r>
            <a:r>
              <a:rPr lang="sv-SE" dirty="0" smtClean="0"/>
              <a:t> </a:t>
            </a:r>
            <a:r>
              <a:rPr lang="sv-SE" dirty="0" err="1" smtClean="0"/>
              <a:t>of</a:t>
            </a:r>
            <a:r>
              <a:rPr lang="sv-SE" dirty="0" smtClean="0"/>
              <a:t> </a:t>
            </a:r>
            <a:r>
              <a:rPr lang="sv-SE" dirty="0" err="1" smtClean="0"/>
              <a:t>collective</a:t>
            </a:r>
            <a:r>
              <a:rPr lang="sv-SE" dirty="0" smtClean="0"/>
              <a:t> representations (cf. </a:t>
            </a:r>
            <a:r>
              <a:rPr lang="sv-SE" dirty="0" err="1" smtClean="0"/>
              <a:t>Durkheim</a:t>
            </a:r>
            <a:r>
              <a:rPr lang="sv-SE" dirty="0" smtClean="0"/>
              <a:t>).</a:t>
            </a:r>
          </a:p>
          <a:p>
            <a:pPr marL="0" indent="0">
              <a:buNone/>
            </a:pPr>
            <a:endParaRPr lang="sv-SE" dirty="0" smtClean="0"/>
          </a:p>
          <a:p>
            <a:r>
              <a:rPr lang="en-US" dirty="0"/>
              <a:t>The nature, formation and impact of collective </a:t>
            </a:r>
            <a:r>
              <a:rPr lang="en-US" dirty="0" smtClean="0"/>
              <a:t>memories (pseudo-memories).</a:t>
            </a:r>
          </a:p>
          <a:p>
            <a:endParaRPr lang="en-US" dirty="0"/>
          </a:p>
          <a:p>
            <a:r>
              <a:rPr lang="en-US" dirty="0" smtClean="0"/>
              <a:t>Historical &amp; contemporary anti-Semitic pictorial representations (e.g. from the Islamic world).</a:t>
            </a:r>
            <a:endParaRPr lang="en-US" dirty="0"/>
          </a:p>
          <a:p>
            <a:endParaRPr lang="sv-SE" dirty="0"/>
          </a:p>
        </p:txBody>
      </p:sp>
    </p:spTree>
    <p:extLst>
      <p:ext uri="{BB962C8B-B14F-4D97-AF65-F5344CB8AC3E}">
        <p14:creationId xmlns:p14="http://schemas.microsoft.com/office/powerpoint/2010/main" val="153409437"/>
      </p:ext>
    </p:extLst>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2286000" y="1028343"/>
            <a:ext cx="4572000" cy="4801314"/>
          </a:xfrm>
          <a:prstGeom prst="rect">
            <a:avLst/>
          </a:prstGeom>
        </p:spPr>
        <p:txBody>
          <a:bodyPr>
            <a:spAutoFit/>
          </a:bodyPr>
          <a:lstStyle/>
          <a:p>
            <a:r>
              <a:rPr lang="en-US" b="1" dirty="0"/>
              <a:t>Night Will Fall </a:t>
            </a:r>
            <a:r>
              <a:rPr lang="en-US" dirty="0"/>
              <a:t>is a 2014 documentary film directed by Andre Singer that chronicles the making of the 1945 British government documentary German Concentration Camps Factual Survey. </a:t>
            </a:r>
            <a:r>
              <a:rPr lang="en-US" u="sng" dirty="0"/>
              <a:t>The 1945 documentary, which showed gruesome scenes from newly liberated Nazi concentration camps</a:t>
            </a:r>
            <a:r>
              <a:rPr lang="en-US" dirty="0"/>
              <a:t>, languished in British archives for nearly seven decades and was only recently completed.</a:t>
            </a:r>
          </a:p>
          <a:p>
            <a:endParaRPr lang="en-US" dirty="0"/>
          </a:p>
          <a:p>
            <a:r>
              <a:rPr lang="en-US" dirty="0"/>
              <a:t>The 1945 documentary, based on the work of combat cameramen serving with the armed forces and newsreel footage, was produced by Sidney Bernstein, then a British government official, with participation by Alfred Hitchcock. About 12 minutes of footage in this 75-minute film is from the earlier documentary.</a:t>
            </a:r>
            <a:endParaRPr lang="sv-SE" dirty="0"/>
          </a:p>
        </p:txBody>
      </p:sp>
    </p:spTree>
    <p:extLst>
      <p:ext uri="{BB962C8B-B14F-4D97-AF65-F5344CB8AC3E}">
        <p14:creationId xmlns:p14="http://schemas.microsoft.com/office/powerpoint/2010/main" val="838725891"/>
      </p:ext>
    </p:extLst>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8596" y="274638"/>
            <a:ext cx="8258204" cy="5797568"/>
          </a:xfrm>
        </p:spPr>
        <p:txBody>
          <a:bodyPr>
            <a:normAutofit/>
          </a:bodyPr>
          <a:lstStyle/>
          <a:p>
            <a:r>
              <a:rPr lang="sv-SE" sz="3200" b="1" u="sng" dirty="0" err="1" smtClean="0"/>
              <a:t>Disclaimer</a:t>
            </a:r>
            <a:r>
              <a:rPr lang="sv-SE" sz="3200" b="1" dirty="0" smtClean="0"/>
              <a:t>: </a:t>
            </a:r>
            <a:r>
              <a:rPr lang="sv-SE" sz="3200" dirty="0" smtClean="0"/>
              <a:t/>
            </a:r>
            <a:br>
              <a:rPr lang="sv-SE" sz="3200" dirty="0" smtClean="0"/>
            </a:br>
            <a:r>
              <a:rPr lang="sv-SE" sz="3200" dirty="0"/>
              <a:t/>
            </a:r>
            <a:br>
              <a:rPr lang="sv-SE" sz="3200" dirty="0"/>
            </a:br>
            <a:r>
              <a:rPr lang="sv-SE" sz="3200" dirty="0" err="1"/>
              <a:t>S</a:t>
            </a:r>
            <a:r>
              <a:rPr lang="sv-SE" sz="3200" dirty="0" err="1" smtClean="0"/>
              <a:t>ome</a:t>
            </a:r>
            <a:r>
              <a:rPr lang="sv-SE" sz="3200" dirty="0" smtClean="0"/>
              <a:t> </a:t>
            </a:r>
            <a:r>
              <a:rPr lang="sv-SE" sz="3200" dirty="0" err="1" smtClean="0"/>
              <a:t>of</a:t>
            </a:r>
            <a:r>
              <a:rPr lang="sv-SE" sz="3200" dirty="0" smtClean="0"/>
              <a:t> the </a:t>
            </a:r>
            <a:r>
              <a:rPr lang="sv-SE" sz="3200" dirty="0" err="1" smtClean="0"/>
              <a:t>following</a:t>
            </a:r>
            <a:r>
              <a:rPr lang="sv-SE" sz="3200" dirty="0" smtClean="0"/>
              <a:t> </a:t>
            </a:r>
            <a:r>
              <a:rPr lang="sv-SE" sz="3200" dirty="0" err="1" smtClean="0"/>
              <a:t>scenes</a:t>
            </a:r>
            <a:r>
              <a:rPr lang="sv-SE" sz="3200" dirty="0" smtClean="0"/>
              <a:t> from the </a:t>
            </a:r>
            <a:r>
              <a:rPr lang="sv-SE" sz="3200" dirty="0" err="1" smtClean="0"/>
              <a:t>documentary</a:t>
            </a:r>
            <a:r>
              <a:rPr lang="sv-SE" sz="3200" dirty="0" smtClean="0"/>
              <a:t> film ”</a:t>
            </a:r>
            <a:r>
              <a:rPr lang="sv-SE" sz="3200" dirty="0" err="1" smtClean="0"/>
              <a:t>Night</a:t>
            </a:r>
            <a:r>
              <a:rPr lang="sv-SE" sz="3200" dirty="0" smtClean="0"/>
              <a:t> Will Fall” </a:t>
            </a:r>
            <a:r>
              <a:rPr lang="sv-SE" sz="3200" dirty="0" err="1" smtClean="0"/>
              <a:t>may</a:t>
            </a:r>
            <a:r>
              <a:rPr lang="sv-SE" sz="3200" dirty="0" smtClean="0"/>
              <a:t> by </a:t>
            </a:r>
            <a:r>
              <a:rPr lang="sv-SE" sz="3200" dirty="0" err="1" smtClean="0"/>
              <a:t>some</a:t>
            </a:r>
            <a:r>
              <a:rPr lang="sv-SE" sz="3200" dirty="0" smtClean="0"/>
              <a:t> </a:t>
            </a:r>
            <a:r>
              <a:rPr lang="sv-SE" sz="3200" dirty="0" err="1" smtClean="0"/>
              <a:t>participants</a:t>
            </a:r>
            <a:r>
              <a:rPr lang="sv-SE" sz="3200" dirty="0" smtClean="0"/>
              <a:t> be </a:t>
            </a:r>
            <a:r>
              <a:rPr lang="sv-SE" sz="3200" dirty="0" err="1" smtClean="0"/>
              <a:t>experienced</a:t>
            </a:r>
            <a:r>
              <a:rPr lang="sv-SE" sz="3200" dirty="0" smtClean="0"/>
              <a:t> as </a:t>
            </a:r>
            <a:r>
              <a:rPr lang="sv-SE" sz="3200" dirty="0" err="1" smtClean="0"/>
              <a:t>extremely</a:t>
            </a:r>
            <a:r>
              <a:rPr lang="sv-SE" sz="3200" dirty="0" smtClean="0"/>
              <a:t> offensive.</a:t>
            </a:r>
            <a:endParaRPr lang="sv-SE" sz="3200" dirty="0"/>
          </a:p>
        </p:txBody>
      </p:sp>
    </p:spTree>
    <p:extLst>
      <p:ext uri="{BB962C8B-B14F-4D97-AF65-F5344CB8AC3E}">
        <p14:creationId xmlns:p14="http://schemas.microsoft.com/office/powerpoint/2010/main" val="2477938359"/>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u="sng" dirty="0" err="1" smtClean="0"/>
              <a:t>Functions</a:t>
            </a:r>
            <a:r>
              <a:rPr lang="sv-SE" sz="3200" b="1" u="sng" dirty="0" smtClean="0"/>
              <a:t> </a:t>
            </a:r>
            <a:r>
              <a:rPr lang="sv-SE" sz="3200" b="1" u="sng" dirty="0" err="1" smtClean="0"/>
              <a:t>of</a:t>
            </a:r>
            <a:r>
              <a:rPr lang="sv-SE" sz="3200" b="1" u="sng" dirty="0" smtClean="0"/>
              <a:t> Narratives (i)</a:t>
            </a:r>
            <a:endParaRPr lang="sv-SE" sz="3200" b="1" u="sng" dirty="0"/>
          </a:p>
        </p:txBody>
      </p:sp>
      <p:sp>
        <p:nvSpPr>
          <p:cNvPr id="3" name="Platshållare för innehåll 2"/>
          <p:cNvSpPr>
            <a:spLocks noGrp="1"/>
          </p:cNvSpPr>
          <p:nvPr>
            <p:ph idx="1"/>
          </p:nvPr>
        </p:nvSpPr>
        <p:spPr>
          <a:xfrm>
            <a:off x="395536" y="1340768"/>
            <a:ext cx="8352928" cy="5184576"/>
          </a:xfrm>
        </p:spPr>
        <p:txBody>
          <a:bodyPr>
            <a:normAutofit fontScale="55000" lnSpcReduction="20000"/>
          </a:bodyPr>
          <a:lstStyle/>
          <a:p>
            <a:endParaRPr lang="en-US" sz="4400" dirty="0" smtClean="0"/>
          </a:p>
          <a:p>
            <a:r>
              <a:rPr lang="en-US" sz="4400" dirty="0" smtClean="0"/>
              <a:t>(</a:t>
            </a:r>
            <a:r>
              <a:rPr lang="en-US" sz="4400" dirty="0"/>
              <a:t>i) Fundamental means of </a:t>
            </a:r>
            <a:r>
              <a:rPr lang="en-US" sz="4400" dirty="0" smtClean="0"/>
              <a:t>organizing </a:t>
            </a:r>
            <a:r>
              <a:rPr lang="en-US" sz="4400" dirty="0"/>
              <a:t>human experience and </a:t>
            </a:r>
            <a:r>
              <a:rPr lang="en-US" sz="4400" dirty="0" smtClean="0"/>
              <a:t>tools </a:t>
            </a:r>
            <a:r>
              <a:rPr lang="en-US" sz="4400" dirty="0"/>
              <a:t>for constructing models of </a:t>
            </a:r>
            <a:r>
              <a:rPr lang="en-US" sz="4400" dirty="0" smtClean="0"/>
              <a:t>reality.</a:t>
            </a:r>
            <a:endParaRPr lang="sv-SE" sz="4400" dirty="0"/>
          </a:p>
          <a:p>
            <a:pPr marL="0" indent="0">
              <a:buNone/>
            </a:pPr>
            <a:r>
              <a:rPr lang="en-US" sz="4400" dirty="0"/>
              <a:t> </a:t>
            </a:r>
            <a:endParaRPr lang="sv-SE" sz="4400" dirty="0"/>
          </a:p>
          <a:p>
            <a:r>
              <a:rPr lang="en-US" sz="4400" dirty="0"/>
              <a:t>(ii) Means for creating and transmitting </a:t>
            </a:r>
            <a:r>
              <a:rPr lang="en-US" sz="4400" dirty="0" smtClean="0"/>
              <a:t>cultural traditions </a:t>
            </a:r>
            <a:r>
              <a:rPr lang="en-US" sz="4400" dirty="0"/>
              <a:t>and </a:t>
            </a:r>
            <a:r>
              <a:rPr lang="en-US" sz="4400" dirty="0" smtClean="0"/>
              <a:t>building </a:t>
            </a:r>
            <a:r>
              <a:rPr lang="en-US" sz="4400" dirty="0"/>
              <a:t>the values and beliefs that define cultural </a:t>
            </a:r>
            <a:r>
              <a:rPr lang="en-US" sz="4400" dirty="0" smtClean="0"/>
              <a:t>identities.</a:t>
            </a:r>
            <a:endParaRPr lang="sv-SE" sz="4400" dirty="0"/>
          </a:p>
          <a:p>
            <a:pPr marL="0" indent="0">
              <a:buNone/>
            </a:pPr>
            <a:r>
              <a:rPr lang="en-US" sz="4400" dirty="0"/>
              <a:t> </a:t>
            </a:r>
            <a:endParaRPr lang="sv-SE" sz="4400" dirty="0"/>
          </a:p>
          <a:p>
            <a:r>
              <a:rPr lang="en-US" sz="4400" dirty="0"/>
              <a:t>(iii) Vehicles of </a:t>
            </a:r>
            <a:r>
              <a:rPr lang="en-US" sz="4400" dirty="0" smtClean="0"/>
              <a:t>dominant </a:t>
            </a:r>
            <a:r>
              <a:rPr lang="en-US" sz="4400" dirty="0"/>
              <a:t>ideologies </a:t>
            </a:r>
            <a:r>
              <a:rPr lang="en-US" sz="4400" dirty="0" smtClean="0"/>
              <a:t>and instruments of power, </a:t>
            </a:r>
            <a:r>
              <a:rPr lang="en-US" sz="4400" dirty="0"/>
              <a:t>attempting to influence the recipients’ attitudes and </a:t>
            </a:r>
            <a:r>
              <a:rPr lang="en-US" sz="4400" dirty="0" smtClean="0"/>
              <a:t>behavior.</a:t>
            </a:r>
            <a:endParaRPr lang="sv-SE" sz="4400" dirty="0"/>
          </a:p>
          <a:p>
            <a:pPr marL="0" indent="0">
              <a:buNone/>
            </a:pPr>
            <a:r>
              <a:rPr lang="en-US" sz="4400" dirty="0"/>
              <a:t> </a:t>
            </a:r>
            <a:endParaRPr lang="sv-SE" sz="4400" dirty="0"/>
          </a:p>
          <a:p>
            <a:r>
              <a:rPr lang="en-US" sz="4400" dirty="0"/>
              <a:t>(iv) Instruments of individual or collective </a:t>
            </a:r>
            <a:r>
              <a:rPr lang="en-US" sz="4400" dirty="0" smtClean="0"/>
              <a:t>self-creation.</a:t>
            </a:r>
            <a:endParaRPr lang="sv-SE" sz="4400" dirty="0"/>
          </a:p>
          <a:p>
            <a:pPr marL="0" indent="0">
              <a:buNone/>
            </a:pPr>
            <a:r>
              <a:rPr lang="en-US" sz="4400" dirty="0"/>
              <a:t> </a:t>
            </a:r>
            <a:endParaRPr lang="sv-SE" sz="4400" dirty="0"/>
          </a:p>
          <a:p>
            <a:pPr marL="0" indent="0">
              <a:buNone/>
            </a:pPr>
            <a:r>
              <a:rPr lang="en-US" dirty="0"/>
              <a:t> </a:t>
            </a:r>
            <a:endParaRPr lang="sv-SE" dirty="0"/>
          </a:p>
          <a:p>
            <a:endParaRPr lang="sv-SE" dirty="0"/>
          </a:p>
        </p:txBody>
      </p:sp>
    </p:spTree>
    <p:extLst>
      <p:ext uri="{BB962C8B-B14F-4D97-AF65-F5344CB8AC3E}">
        <p14:creationId xmlns:p14="http://schemas.microsoft.com/office/powerpoint/2010/main" val="1734505599"/>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u="sng" dirty="0" err="1"/>
              <a:t>Functions</a:t>
            </a:r>
            <a:r>
              <a:rPr lang="sv-SE" sz="3200" b="1" u="sng" dirty="0"/>
              <a:t> </a:t>
            </a:r>
            <a:r>
              <a:rPr lang="sv-SE" sz="3200" b="1" u="sng" dirty="0" err="1"/>
              <a:t>of</a:t>
            </a:r>
            <a:r>
              <a:rPr lang="sv-SE" sz="3200" b="1" u="sng" dirty="0"/>
              <a:t> Narratives (</a:t>
            </a:r>
            <a:r>
              <a:rPr lang="sv-SE" sz="3200" b="1" u="sng" dirty="0" smtClean="0"/>
              <a:t>ii)</a:t>
            </a:r>
            <a:endParaRPr lang="sv-SE" sz="3200" b="1" u="sng" dirty="0"/>
          </a:p>
        </p:txBody>
      </p:sp>
      <p:sp>
        <p:nvSpPr>
          <p:cNvPr id="3" name="Platshållare för innehåll 2"/>
          <p:cNvSpPr>
            <a:spLocks noGrp="1"/>
          </p:cNvSpPr>
          <p:nvPr>
            <p:ph idx="1"/>
          </p:nvPr>
        </p:nvSpPr>
        <p:spPr/>
        <p:txBody>
          <a:bodyPr>
            <a:normAutofit/>
          </a:bodyPr>
          <a:lstStyle/>
          <a:p>
            <a:r>
              <a:rPr lang="en-US" sz="2800" dirty="0"/>
              <a:t>(</a:t>
            </a:r>
            <a:r>
              <a:rPr lang="en-US" sz="2800" dirty="0" smtClean="0"/>
              <a:t>v) </a:t>
            </a:r>
            <a:r>
              <a:rPr lang="en-US" sz="2800" dirty="0"/>
              <a:t>Molds for shaping and preserving individual and collective </a:t>
            </a:r>
            <a:r>
              <a:rPr lang="en-US" sz="2800" dirty="0" smtClean="0"/>
              <a:t>memories.</a:t>
            </a:r>
            <a:endParaRPr lang="sv-SE" sz="2800" dirty="0"/>
          </a:p>
          <a:p>
            <a:pPr marL="0" indent="0">
              <a:buNone/>
            </a:pPr>
            <a:endParaRPr lang="sv-SE" sz="2800" dirty="0"/>
          </a:p>
          <a:p>
            <a:r>
              <a:rPr lang="en-US" sz="2800" dirty="0"/>
              <a:t>(</a:t>
            </a:r>
            <a:r>
              <a:rPr lang="en-US" sz="2800" dirty="0" smtClean="0"/>
              <a:t>vi) </a:t>
            </a:r>
            <a:r>
              <a:rPr lang="en-US" sz="2800" dirty="0"/>
              <a:t>Sources of education and </a:t>
            </a:r>
            <a:r>
              <a:rPr lang="en-US" sz="2800" dirty="0" smtClean="0"/>
              <a:t>entertainment.</a:t>
            </a:r>
            <a:endParaRPr lang="sv-SE" sz="2800" dirty="0"/>
          </a:p>
          <a:p>
            <a:pPr marL="0" indent="0">
              <a:buNone/>
            </a:pPr>
            <a:r>
              <a:rPr lang="en-US" sz="2800" dirty="0"/>
              <a:t> </a:t>
            </a:r>
            <a:endParaRPr lang="sv-SE" sz="2800" dirty="0"/>
          </a:p>
          <a:p>
            <a:r>
              <a:rPr lang="en-US" sz="2800" dirty="0"/>
              <a:t>(</a:t>
            </a:r>
            <a:r>
              <a:rPr lang="en-US" sz="2800" dirty="0" smtClean="0"/>
              <a:t>vii</a:t>
            </a:r>
            <a:r>
              <a:rPr lang="en-US" sz="2800" dirty="0"/>
              <a:t>) Playfields for thought </a:t>
            </a:r>
            <a:r>
              <a:rPr lang="en-US" sz="2800" dirty="0" smtClean="0"/>
              <a:t>experiments.</a:t>
            </a:r>
            <a:endParaRPr lang="sv-SE" sz="2800" dirty="0"/>
          </a:p>
          <a:p>
            <a:pPr marL="0" indent="0">
              <a:buNone/>
            </a:pPr>
            <a:r>
              <a:rPr lang="en-US" sz="2800" dirty="0"/>
              <a:t> </a:t>
            </a:r>
            <a:endParaRPr lang="sv-SE" sz="2800" dirty="0"/>
          </a:p>
          <a:p>
            <a:r>
              <a:rPr lang="en-US" sz="2800" dirty="0" smtClean="0"/>
              <a:t>(viii) </a:t>
            </a:r>
            <a:r>
              <a:rPr lang="en-US" sz="2800" dirty="0"/>
              <a:t>Means for fostering </a:t>
            </a:r>
            <a:r>
              <a:rPr lang="en-US" sz="2800" dirty="0" smtClean="0"/>
              <a:t>empathy and antipathy.</a:t>
            </a:r>
            <a:endParaRPr lang="sv-SE" sz="2800" dirty="0"/>
          </a:p>
          <a:p>
            <a:pPr marL="0" indent="0">
              <a:buNone/>
            </a:pPr>
            <a:endParaRPr lang="sv-SE" dirty="0"/>
          </a:p>
        </p:txBody>
      </p:sp>
    </p:spTree>
    <p:extLst>
      <p:ext uri="{BB962C8B-B14F-4D97-AF65-F5344CB8AC3E}">
        <p14:creationId xmlns:p14="http://schemas.microsoft.com/office/powerpoint/2010/main" val="1650682445"/>
      </p:ext>
    </p:extLst>
  </p:cSld>
  <p:clrMapOvr>
    <a:masterClrMapping/>
  </p:clrMapOvr>
  <p:transition>
    <p:wipe dir="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tema">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ivfullt">
  <a:themeElements>
    <a:clrScheme name="Livfullt">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Livfullt">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Livfullt">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1_Office-tema">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46067</TotalTime>
  <Words>3684</Words>
  <Application>Microsoft Office PowerPoint</Application>
  <PresentationFormat>Bildspel på skärmen (4:3)</PresentationFormat>
  <Paragraphs>313</Paragraphs>
  <Slides>76</Slides>
  <Notes>1</Notes>
  <HiddenSlides>0</HiddenSlides>
  <MMClips>0</MMClips>
  <ScaleCrop>false</ScaleCrop>
  <HeadingPairs>
    <vt:vector size="6" baseType="variant">
      <vt:variant>
        <vt:lpstr>Använt teckensnitt</vt:lpstr>
      </vt:variant>
      <vt:variant>
        <vt:i4>5</vt:i4>
      </vt:variant>
      <vt:variant>
        <vt:lpstr>Tema</vt:lpstr>
      </vt:variant>
      <vt:variant>
        <vt:i4>3</vt:i4>
      </vt:variant>
      <vt:variant>
        <vt:lpstr>Bildrubriker</vt:lpstr>
      </vt:variant>
      <vt:variant>
        <vt:i4>76</vt:i4>
      </vt:variant>
    </vt:vector>
  </HeadingPairs>
  <TitlesOfParts>
    <vt:vector size="84" baseType="lpstr">
      <vt:lpstr>Arial</vt:lpstr>
      <vt:lpstr>Calibri</vt:lpstr>
      <vt:lpstr>Century Gothic</vt:lpstr>
      <vt:lpstr>Verdana</vt:lpstr>
      <vt:lpstr>Wingdings 2</vt:lpstr>
      <vt:lpstr>Office-tema</vt:lpstr>
      <vt:lpstr>Livfullt</vt:lpstr>
      <vt:lpstr>1_Office-tema</vt:lpstr>
      <vt:lpstr>              The (Pictorial) Construction of Collective Identities in the Third Reich     </vt:lpstr>
      <vt:lpstr> Research Project: The Making of Them and Us (MaTUs) -  Cultural Encounters Conveyed Through Pictorial Narrative </vt:lpstr>
      <vt:lpstr>Structure of this presentation:</vt:lpstr>
      <vt:lpstr>1. What is (Pictorial) Narrativity? - Bayeux Tapestry (c. 1076)</vt:lpstr>
      <vt:lpstr>The Relevance of Narratives:</vt:lpstr>
      <vt:lpstr>Minimal requirement for a (prototypical) narrative structure: </vt:lpstr>
      <vt:lpstr>Characteristics of Narratives:</vt:lpstr>
      <vt:lpstr>Functions of Narratives (i)</vt:lpstr>
      <vt:lpstr>Functions of Narratives (ii)</vt:lpstr>
      <vt:lpstr>Possible narrative media:</vt:lpstr>
      <vt:lpstr>Gotthold Ephraim Lessing:  "Laocoon: An Essay on the Limits of Painting and Poetry"(1766)</vt:lpstr>
      <vt:lpstr>Further:</vt:lpstr>
      <vt:lpstr>(i) Pictures linked in narrative series–  - From Cologne: Life of Christ (c. 1410/20)</vt:lpstr>
      <vt:lpstr>(ii) Polyphase pictures –  - Benozzo Gozzoli: ”The Dance of Salome” (1461-62) </vt:lpstr>
      <vt:lpstr>(ii) Polyphase serial pictures –  Column of Trajan, Rome (113 C.E.)</vt:lpstr>
      <vt:lpstr>(ii) Polyphase-serial pictures –  Column of Trajan, Rome (107-113)</vt:lpstr>
      <vt:lpstr>(iii) Monophase pictures  ” Laocoön group” (1st. Cent. A.D.?) </vt:lpstr>
      <vt:lpstr>Maiolica dish with Laocoön and his two sons  (Urbino, Italy, c. 1530) </vt:lpstr>
      <vt:lpstr> 2. Constructing Otherness in the Third Reich  </vt:lpstr>
      <vt:lpstr>Ego-, Alter- &amp; Alius-cultures (i)</vt:lpstr>
      <vt:lpstr>Ego-, Alter- &amp; Alius-cultures (ii)</vt:lpstr>
      <vt:lpstr>Ego-, Alter- &amp; Alius-cultures (iii) (cf. Cabak Rédei: ”An Inquiry into Cultural Semiotics” (2007, p. 263)</vt:lpstr>
      <vt:lpstr>Ego-, Alter- &amp; Alius-cultures (iv)</vt:lpstr>
      <vt:lpstr>Fascism as a generic concept  (cf. Roger Griffin: ”The Nature of Fascism”, 1993):</vt:lpstr>
      <vt:lpstr>Fascist mobilizing passions  (R. Paxton, ”The Five Stages of Fascism”, The Journal of Modern History 70, pp. 1-23, 1998)</vt:lpstr>
      <vt:lpstr>4. Ego vs. Alius in Third Reich Iconography</vt:lpstr>
      <vt:lpstr>Motives in National Socialist Art</vt:lpstr>
      <vt:lpstr>(i) The Ego in the Third Reich</vt:lpstr>
      <vt:lpstr>(ii) The Ego in the Third Reich</vt:lpstr>
      <vt:lpstr>(iv) The Ego in the Third Reich</vt:lpstr>
      <vt:lpstr>(v) The Ego in the Third Reich</vt:lpstr>
      <vt:lpstr>(vi) The Ego in the Third Reich</vt:lpstr>
      <vt:lpstr>(iii) The Ego in the Third Reich</vt:lpstr>
      <vt:lpstr>(vii) The Ego in the Third Reich</vt:lpstr>
      <vt:lpstr>(viii) The Ego in the Third Reich</vt:lpstr>
      <vt:lpstr> (ix) The Ego in the Third Reich – Gender Roles </vt:lpstr>
      <vt:lpstr>(x) The Ego in the Third Reich - Stamps</vt:lpstr>
      <vt:lpstr>Other Aryans (Swedish Colonel; Swedish University Professor)</vt:lpstr>
      <vt:lpstr>(i) The Alter in the Third Reich – Russian Volunteers</vt:lpstr>
      <vt:lpstr>(ii) The Alter in the Third Reich – Poles (German recruitment poster in Poland: "Let's do agricultural work in Germany: report immediately to your Vogt”)</vt:lpstr>
      <vt:lpstr>(v) The Alter in the Third Reich – and the Alius</vt:lpstr>
      <vt:lpstr>(i) Intrusion and Manipulation by the Alius</vt:lpstr>
      <vt:lpstr>(ii) Intrusion and Manipulation by the Alius</vt:lpstr>
      <vt:lpstr>The Jewish Infiltrator – Complementary text</vt:lpstr>
      <vt:lpstr>(iii) Intrusion and Manipulation by the Alius</vt:lpstr>
      <vt:lpstr>(i) The Alius in the Third Reich: “Der ewige Jude” (The Eternal Jew) </vt:lpstr>
      <vt:lpstr>(ii) The Alius in the Third Reich</vt:lpstr>
      <vt:lpstr>(iii) The Alius in the Third Reich</vt:lpstr>
      <vt:lpstr>The Jewish Butcher – Complementary text</vt:lpstr>
      <vt:lpstr>(iv) The Alius in the Third Reich (Movie Posters ”Jud Süss”: German/Dutch Versions) </vt:lpstr>
      <vt:lpstr>(v) The Alius in the Third Reich</vt:lpstr>
      <vt:lpstr>(vi) The Alius in the Third Reich (Caption: “Look at the funny factories they have here in Europe, Bimbo!”)</vt:lpstr>
      <vt:lpstr>(vi) The Alius in the Third Reich</vt:lpstr>
      <vt:lpstr>(vii) The Alius in the Third Reich</vt:lpstr>
      <vt:lpstr>Illustrations from:</vt:lpstr>
      <vt:lpstr>”Trau keinem Fuchs auf grüner Heid und keinem Jud bei seinem Eid” (Don't Trust A Fox in A Green Meadow Nor the Oath of A Jew);  Bookshop with ”Der Giftpilz” (The Poisonous Mushroom)  </vt:lpstr>
      <vt:lpstr>4. (Pictorial) Narratives as Cognitive Tools</vt:lpstr>
      <vt:lpstr>Narratives as Cognitive Tools (Roger Schank, Jerome Bruner)</vt:lpstr>
      <vt:lpstr>Narratives as Cognitive Tools (Roger Schank, Jerome Bruner)</vt:lpstr>
      <vt:lpstr>Hypothesis (1): Pictures may function as narrative ”gists”</vt:lpstr>
      <vt:lpstr>Hypothesis (1): Pictures may function as narrative ”gists”</vt:lpstr>
      <vt:lpstr>Hypothesis (1): Pictures may function as narrative ”gists”</vt:lpstr>
      <vt:lpstr>Pictorial Narrativity as the Interaction between Producer and Recipient:</vt:lpstr>
      <vt:lpstr>Narratives have a vital function as to the establishment and consolidation of wider world views (cf. Michael Kearney 1984): </vt:lpstr>
      <vt:lpstr>World view (i)  (Werner Wolf)</vt:lpstr>
      <vt:lpstr>World view (ii)  (Center Leo Apostel [CLEA], Brussels)</vt:lpstr>
      <vt:lpstr>World view (ii)  (Normative aspects)</vt:lpstr>
      <vt:lpstr>Hypothesis (2): Pictures may function as cognitive (narrative) tools for organizing reality (cf. Merlin Donald, Origins of the Modern Mind – Three Stages in the Evolution of Culture and Cognition, 1991) </vt:lpstr>
      <vt:lpstr>Hypothesis (2): Pictures may function as cognitive (narrative) tools for organizing reality</vt:lpstr>
      <vt:lpstr>Hypothesis (2): Pictures may function as cognitive (narrative) tools for organizing reality</vt:lpstr>
      <vt:lpstr>(i) Concluding Remarks:</vt:lpstr>
      <vt:lpstr>(ii) Concluding Remarks:</vt:lpstr>
      <vt:lpstr>  Thank you.   </vt:lpstr>
      <vt:lpstr>Further Prospects?</vt:lpstr>
      <vt:lpstr>PowerPoint-presentation</vt:lpstr>
      <vt:lpstr>Disclaimer:   Some of the following scenes from the documentary film ”Night Will Fall” may by some participants be experienced as extremely offensive.</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 vi kan utbilda lärare i bild så att barn och ungdomar får goda redskap för att möta dagens och framtidens bildsamhälle."</dc:title>
  <dc:creator>Michael</dc:creator>
  <cp:lastModifiedBy>Michael Ranta</cp:lastModifiedBy>
  <cp:revision>984</cp:revision>
  <cp:lastPrinted>2015-11-25T13:26:20Z</cp:lastPrinted>
  <dcterms:created xsi:type="dcterms:W3CDTF">2009-08-24T15:09:34Z</dcterms:created>
  <dcterms:modified xsi:type="dcterms:W3CDTF">2016-05-07T15:26:08Z</dcterms:modified>
</cp:coreProperties>
</file>